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B4A46"/>
    <a:srgbClr val="C1734F"/>
    <a:srgbClr val="AE4541"/>
    <a:srgbClr val="D1B07C"/>
    <a:srgbClr val="A2A2A2"/>
    <a:srgbClr val="8B5C40"/>
    <a:srgbClr val="E6CC3F"/>
    <a:srgbClr val="4B3448"/>
    <a:srgbClr val="904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6"/>
    <p:restoredTop sz="86395"/>
  </p:normalViewPr>
  <p:slideViewPr>
    <p:cSldViewPr snapToGrid="0" snapToObjects="1">
      <p:cViewPr varScale="1">
        <p:scale>
          <a:sx n="146" d="100"/>
          <a:sy n="146" d="100"/>
        </p:scale>
        <p:origin x="1200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956BFB-72F2-C149-B567-312CA65074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FAE24-DD58-C349-AFB0-44F2BB9DAA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ACDBE-C70C-5848-B54E-B7EF5E19C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775A4-25D9-AB46-B3E9-AE6665A365C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1B7E47-8A17-D744-8FC4-318015769F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C70D9-64D7-9F45-8AAD-0E4E4CEBF8C6}" type="datetimeFigureOut">
              <a:rPr lang="en-US" smtClean="0"/>
              <a:t>11/27/23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14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2597737" y="2073932"/>
            <a:ext cx="392474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600" b="1" i="0" spc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MIKE MAZZALONGO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20699" y="1420092"/>
            <a:ext cx="2781301" cy="3363913"/>
          </a:xfrm>
        </p:spPr>
        <p:txBody>
          <a:bodyPr anchor="b">
            <a:normAutofit/>
          </a:bodyPr>
          <a:lstStyle>
            <a:lvl1pPr marL="0" indent="0" algn="ctr">
              <a:buNone/>
              <a:defRPr sz="19900">
                <a:latin typeface="Lato Black"/>
                <a:cs typeface="Lato Black"/>
              </a:defRPr>
            </a:lvl1pPr>
          </a:lstStyle>
          <a:p>
            <a:pPr lvl="0"/>
            <a:r>
              <a:rPr lang="en-US"/>
              <a:t>9</a:t>
            </a:r>
            <a:endParaRPr lang="en-US" dirty="0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6" y="4503641"/>
            <a:ext cx="1825066" cy="259424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3118344" y="1938470"/>
            <a:ext cx="2883533" cy="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02000" y="2934636"/>
            <a:ext cx="5176113" cy="1239893"/>
          </a:xfr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4000" b="1" spc="0" baseline="0">
                <a:solidFill>
                  <a:schemeClr val="tx1">
                    <a:tint val="75000"/>
                  </a:schemeClr>
                </a:solidFill>
                <a:latin typeface="Lato Black"/>
                <a:cs typeface="Lato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Title of Lesson</a:t>
            </a:r>
            <a:br>
              <a:rPr lang="en-US" dirty="0"/>
            </a:br>
            <a:r>
              <a:rPr lang="en-US" dirty="0"/>
              <a:t>Second Line of Title</a:t>
            </a:r>
          </a:p>
        </p:txBody>
      </p:sp>
    </p:spTree>
    <p:extLst>
      <p:ext uri="{BB962C8B-B14F-4D97-AF65-F5344CB8AC3E}">
        <p14:creationId xmlns:p14="http://schemas.microsoft.com/office/powerpoint/2010/main" val="144475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spc="-15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7913687" cy="3642243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3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230" y="205979"/>
            <a:ext cx="7913430" cy="1326730"/>
          </a:xfrm>
        </p:spPr>
        <p:txBody>
          <a:bodyPr anchor="b"/>
          <a:lstStyle>
            <a:lvl1pPr>
              <a:defRPr b="1" i="0" spc="-15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488" y="1724297"/>
            <a:ext cx="7913687" cy="3169383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35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230" y="205979"/>
            <a:ext cx="7913430" cy="533760"/>
          </a:xfrm>
        </p:spPr>
        <p:txBody>
          <a:bodyPr>
            <a:normAutofit/>
          </a:bodyPr>
          <a:lstStyle>
            <a:lvl1pPr>
              <a:defRPr sz="2400" b="1" i="0" spc="-15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488" y="924675"/>
            <a:ext cx="7913687" cy="3969006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325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221" y="429598"/>
            <a:ext cx="7473085" cy="3680039"/>
          </a:xfr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latin typeface="Lato Regular"/>
                <a:cs typeface="Lato Regular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For God so loved the world, that He gave His only begotten Son, that whoever believes in Him shall not perish, but have eternal life.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13221" y="4109637"/>
            <a:ext cx="4156042" cy="522988"/>
          </a:xfrm>
        </p:spPr>
        <p:txBody>
          <a:bodyPr>
            <a:normAutofit/>
          </a:bodyPr>
          <a:lstStyle>
            <a:lvl1pPr marL="0" indent="0" algn="l">
              <a:buNone/>
              <a:defRPr sz="2800" b="1" i="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- John 3:16</a:t>
            </a:r>
          </a:p>
        </p:txBody>
      </p:sp>
    </p:spTree>
    <p:extLst>
      <p:ext uri="{BB962C8B-B14F-4D97-AF65-F5344CB8AC3E}">
        <p14:creationId xmlns:p14="http://schemas.microsoft.com/office/powerpoint/2010/main" val="164928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85" y="465439"/>
            <a:ext cx="7913430" cy="4236288"/>
          </a:xfrm>
        </p:spPr>
        <p:txBody>
          <a:bodyPr anchor="ctr">
            <a:normAutofit/>
          </a:bodyPr>
          <a:lstStyle>
            <a:lvl1pPr algn="ctr">
              <a:defRPr sz="40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176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42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o Fea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EEB29-58B0-3C48-AEE1-EF78B3A443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33463" y="2059260"/>
            <a:ext cx="7262812" cy="24905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>
                <a:solidFill>
                  <a:schemeClr val="bg2">
                    <a:lumMod val="1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Different looking page to bring attention to something or to wake up the audience.</a:t>
            </a:r>
          </a:p>
        </p:txBody>
      </p:sp>
    </p:spTree>
    <p:extLst>
      <p:ext uri="{BB962C8B-B14F-4D97-AF65-F5344CB8AC3E}">
        <p14:creationId xmlns:p14="http://schemas.microsoft.com/office/powerpoint/2010/main" val="154418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230" y="1318483"/>
            <a:ext cx="791343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326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70" r:id="rId3"/>
    <p:sldLayoutId id="2147483671" r:id="rId4"/>
    <p:sldLayoutId id="2147483655" r:id="rId5"/>
    <p:sldLayoutId id="2147483667" r:id="rId6"/>
    <p:sldLayoutId id="2147483668" r:id="rId7"/>
    <p:sldLayoutId id="2147483672" r:id="rId8"/>
    <p:sldLayoutId id="2147483669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 spc="-150">
          <a:solidFill>
            <a:schemeClr val="tx1"/>
          </a:solidFill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03635" y="1420092"/>
            <a:ext cx="2089632" cy="3363913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1663" y="2722273"/>
            <a:ext cx="5633385" cy="1239893"/>
          </a:xfrm>
        </p:spPr>
        <p:txBody>
          <a:bodyPr/>
          <a:lstStyle/>
          <a:p>
            <a:r>
              <a:rPr lang="en-US" sz="4400" dirty="0"/>
              <a:t>Building up Without Compromise or Fear</a:t>
            </a:r>
            <a:br>
              <a:rPr lang="en-US" sz="4400" dirty="0"/>
            </a:br>
            <a:r>
              <a:rPr lang="en-US" sz="3200" b="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Part 2</a:t>
            </a:r>
            <a:endParaRPr lang="en-US" sz="4400" b="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371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174A3-2CD6-D94B-8CCD-954F534ED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-DIN Condensed" panose="020B0504030202030204" pitchFamily="34" charset="77"/>
              </a:rPr>
              <a:t>ANOTHER “PEOPLE” PROCESS</a:t>
            </a:r>
            <a:br>
              <a:rPr lang="en-US" dirty="0"/>
            </a:br>
            <a:br>
              <a:rPr lang="en-US" sz="2800" dirty="0"/>
            </a:br>
            <a:r>
              <a:rPr lang="en-US" b="0" dirty="0"/>
              <a:t>Learn → Grow → Forget → Regress</a:t>
            </a:r>
          </a:p>
        </p:txBody>
      </p:sp>
    </p:spTree>
    <p:extLst>
      <p:ext uri="{BB962C8B-B14F-4D97-AF65-F5344CB8AC3E}">
        <p14:creationId xmlns:p14="http://schemas.microsoft.com/office/powerpoint/2010/main" val="3140104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80FE0-D847-4C3D-F2DD-214F010AF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Nehemiah’s Reforms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BCF91-DF90-022B-C928-8C4289D88C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25780" indent="-525780">
              <a:spcAft>
                <a:spcPts val="1200"/>
              </a:spcAft>
            </a:pPr>
            <a:r>
              <a:rPr lang="en-US" sz="4000" dirty="0"/>
              <a:t>Removed intruder</a:t>
            </a:r>
          </a:p>
          <a:p>
            <a:pPr marL="525780" indent="-525780">
              <a:spcAft>
                <a:spcPts val="1200"/>
              </a:spcAft>
            </a:pPr>
            <a:r>
              <a:rPr lang="en-US" sz="4000" dirty="0"/>
              <a:t>Reinstated financial support</a:t>
            </a:r>
          </a:p>
          <a:p>
            <a:pPr marL="525780" indent="-525780">
              <a:spcAft>
                <a:spcPts val="1200"/>
              </a:spcAft>
            </a:pPr>
            <a:r>
              <a:rPr lang="en-US" sz="4000" dirty="0"/>
              <a:t>Assigned tasks to Levites</a:t>
            </a:r>
          </a:p>
          <a:p>
            <a:pPr marL="525780" indent="-525780">
              <a:spcAft>
                <a:spcPts val="1200"/>
              </a:spcAft>
            </a:pPr>
            <a:r>
              <a:rPr lang="en-US" sz="4000" dirty="0"/>
              <a:t>Rebuked priests</a:t>
            </a:r>
          </a:p>
        </p:txBody>
      </p:sp>
    </p:spTree>
    <p:extLst>
      <p:ext uri="{BB962C8B-B14F-4D97-AF65-F5344CB8AC3E}">
        <p14:creationId xmlns:p14="http://schemas.microsoft.com/office/powerpoint/2010/main" val="389489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80FE0-D847-4C3D-F2DD-214F010AF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Renewal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BCF91-DF90-022B-C928-8C4289D88C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525780" indent="-525780">
              <a:spcAft>
                <a:spcPts val="1200"/>
              </a:spcAft>
            </a:pPr>
            <a:r>
              <a:rPr lang="en-US" sz="4000" dirty="0"/>
              <a:t>Beginning</a:t>
            </a:r>
          </a:p>
          <a:p>
            <a:pPr marL="525780" indent="-525780">
              <a:spcAft>
                <a:spcPts val="1200"/>
              </a:spcAft>
            </a:pPr>
            <a:r>
              <a:rPr lang="en-US" sz="4000" dirty="0"/>
              <a:t>Opposition</a:t>
            </a:r>
          </a:p>
          <a:p>
            <a:pPr marL="525780" indent="-525780">
              <a:spcAft>
                <a:spcPts val="1200"/>
              </a:spcAft>
            </a:pPr>
            <a:r>
              <a:rPr lang="en-US" sz="4000" dirty="0"/>
              <a:t>Renewal</a:t>
            </a:r>
          </a:p>
          <a:p>
            <a:pPr marL="525780" indent="-525780">
              <a:spcAft>
                <a:spcPts val="1200"/>
              </a:spcAft>
            </a:pPr>
            <a:r>
              <a:rPr lang="en-US" sz="4000" dirty="0"/>
              <a:t>Completion</a:t>
            </a:r>
          </a:p>
          <a:p>
            <a:pPr marL="525780" indent="-525780">
              <a:spcAft>
                <a:spcPts val="1200"/>
              </a:spcAft>
            </a:pPr>
            <a:r>
              <a:rPr lang="en-US" sz="4000" dirty="0"/>
              <a:t>Maintenance</a:t>
            </a:r>
          </a:p>
        </p:txBody>
      </p:sp>
    </p:spTree>
    <p:extLst>
      <p:ext uri="{BB962C8B-B14F-4D97-AF65-F5344CB8AC3E}">
        <p14:creationId xmlns:p14="http://schemas.microsoft.com/office/powerpoint/2010/main" val="1051521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41457-1F7D-FBC4-32A0-90831D271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F7412-A4A6-F8C6-9AD3-DF65ABB943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697230" indent="-697230">
              <a:buFont typeface="+mj-lt"/>
              <a:buAutoNum type="arabicPeriod"/>
            </a:pPr>
            <a:r>
              <a:rPr lang="en-US" sz="5400" b="1" dirty="0"/>
              <a:t>Starting something causes opposition</a:t>
            </a:r>
          </a:p>
        </p:txBody>
      </p:sp>
    </p:spTree>
    <p:extLst>
      <p:ext uri="{BB962C8B-B14F-4D97-AF65-F5344CB8AC3E}">
        <p14:creationId xmlns:p14="http://schemas.microsoft.com/office/powerpoint/2010/main" val="1427581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41457-1F7D-FBC4-32A0-90831D271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F7412-A4A6-F8C6-9AD3-DF65ABB943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697230" indent="-697230">
              <a:buFont typeface="+mj-lt"/>
              <a:buAutoNum type="arabicPeriod"/>
            </a:pPr>
            <a:r>
              <a:rPr lang="en-US" sz="2200" dirty="0"/>
              <a:t>Starting something causes opposition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5400" b="1" dirty="0"/>
              <a:t>Enemies don’t always play “fair”</a:t>
            </a:r>
          </a:p>
        </p:txBody>
      </p:sp>
    </p:spTree>
    <p:extLst>
      <p:ext uri="{BB962C8B-B14F-4D97-AF65-F5344CB8AC3E}">
        <p14:creationId xmlns:p14="http://schemas.microsoft.com/office/powerpoint/2010/main" val="2045392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41457-1F7D-FBC4-32A0-90831D271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F7412-A4A6-F8C6-9AD3-DF65ABB943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697230" indent="-697230">
              <a:buFont typeface="+mj-lt"/>
              <a:buAutoNum type="arabicPeriod"/>
            </a:pPr>
            <a:r>
              <a:rPr lang="en-US" sz="2200" dirty="0"/>
              <a:t>Starting something causes opposition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2200" dirty="0"/>
              <a:t>Enemies don’t always play “fair”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5400" b="1" dirty="0"/>
              <a:t>Wait on the Lord</a:t>
            </a:r>
          </a:p>
        </p:txBody>
      </p:sp>
    </p:spTree>
    <p:extLst>
      <p:ext uri="{BB962C8B-B14F-4D97-AF65-F5344CB8AC3E}">
        <p14:creationId xmlns:p14="http://schemas.microsoft.com/office/powerpoint/2010/main" val="1114576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41457-1F7D-FBC4-32A0-90831D271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F7412-A4A6-F8C6-9AD3-DF65ABB943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8127501" cy="3642243"/>
          </a:xfrm>
        </p:spPr>
        <p:txBody>
          <a:bodyPr>
            <a:normAutofit/>
          </a:bodyPr>
          <a:lstStyle/>
          <a:p>
            <a:pPr marL="697230" indent="-697230">
              <a:buFont typeface="+mj-lt"/>
              <a:buAutoNum type="arabicPeriod"/>
            </a:pPr>
            <a:r>
              <a:rPr lang="en-US" sz="2200" dirty="0"/>
              <a:t>Starting something causes opposition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2200" dirty="0"/>
              <a:t>Enemies don’t always play “fair”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2200" dirty="0"/>
              <a:t>Wait on the Lord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5400" b="1" dirty="0"/>
              <a:t>God is always working, even if you are not</a:t>
            </a:r>
          </a:p>
        </p:txBody>
      </p:sp>
    </p:spTree>
    <p:extLst>
      <p:ext uri="{BB962C8B-B14F-4D97-AF65-F5344CB8AC3E}">
        <p14:creationId xmlns:p14="http://schemas.microsoft.com/office/powerpoint/2010/main" val="254438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41457-1F7D-FBC4-32A0-90831D271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F7412-A4A6-F8C6-9AD3-DF65ABB943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8127501" cy="3642243"/>
          </a:xfrm>
        </p:spPr>
        <p:txBody>
          <a:bodyPr>
            <a:normAutofit/>
          </a:bodyPr>
          <a:lstStyle/>
          <a:p>
            <a:pPr marL="697230" indent="-697230">
              <a:buFont typeface="+mj-lt"/>
              <a:buAutoNum type="arabicPeriod"/>
            </a:pPr>
            <a:r>
              <a:rPr lang="en-US" sz="2200" dirty="0"/>
              <a:t>Starting something causes opposition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2200" dirty="0"/>
              <a:t>Enemies don’t always play “fair”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2200" dirty="0"/>
              <a:t>Wait on the Lord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2400" dirty="0"/>
              <a:t>God is always working, even if you are not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5400" b="1" dirty="0"/>
              <a:t>God provides</a:t>
            </a:r>
          </a:p>
        </p:txBody>
      </p:sp>
    </p:spTree>
    <p:extLst>
      <p:ext uri="{BB962C8B-B14F-4D97-AF65-F5344CB8AC3E}">
        <p14:creationId xmlns:p14="http://schemas.microsoft.com/office/powerpoint/2010/main" val="449069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41457-1F7D-FBC4-32A0-90831D271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F7412-A4A6-F8C6-9AD3-DF65ABB943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8127501" cy="3642243"/>
          </a:xfrm>
        </p:spPr>
        <p:txBody>
          <a:bodyPr>
            <a:normAutofit/>
          </a:bodyPr>
          <a:lstStyle/>
          <a:p>
            <a:pPr marL="697230" indent="-697230">
              <a:buFont typeface="+mj-lt"/>
              <a:buAutoNum type="arabicPeriod"/>
            </a:pPr>
            <a:r>
              <a:rPr lang="en-US" sz="1800" dirty="0"/>
              <a:t>Starting something causes opposition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1800" dirty="0"/>
              <a:t>Enemies don’t always play “fair”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1800" dirty="0"/>
              <a:t>Wait on the Lord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1800" dirty="0"/>
              <a:t>God is always working, even if you are not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1800" dirty="0"/>
              <a:t>God provides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5400" b="1" dirty="0"/>
              <a:t>You might die!</a:t>
            </a:r>
          </a:p>
        </p:txBody>
      </p:sp>
    </p:spTree>
    <p:extLst>
      <p:ext uri="{BB962C8B-B14F-4D97-AF65-F5344CB8AC3E}">
        <p14:creationId xmlns:p14="http://schemas.microsoft.com/office/powerpoint/2010/main" val="2002839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41457-1F7D-FBC4-32A0-90831D271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F7412-A4A6-F8C6-9AD3-DF65ABB943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8127501" cy="3642243"/>
          </a:xfrm>
        </p:spPr>
        <p:txBody>
          <a:bodyPr>
            <a:normAutofit fontScale="92500" lnSpcReduction="10000"/>
          </a:bodyPr>
          <a:lstStyle/>
          <a:p>
            <a:pPr marL="697230" indent="-697230">
              <a:buFont typeface="+mj-lt"/>
              <a:buAutoNum type="arabicPeriod"/>
            </a:pPr>
            <a:r>
              <a:rPr lang="en-US" sz="1900" dirty="0"/>
              <a:t>Starting something causes opposition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1900" dirty="0"/>
              <a:t>Enemies don’t always play “fair”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1900" dirty="0"/>
              <a:t>Wait on the Lord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1900" dirty="0"/>
              <a:t>God is always working, even if you are not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1900" dirty="0"/>
              <a:t>God provides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1900" dirty="0"/>
              <a:t>You might die!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5400" b="1" dirty="0"/>
              <a:t>Maintenance is always part of the process</a:t>
            </a:r>
          </a:p>
        </p:txBody>
      </p:sp>
    </p:spTree>
    <p:extLst>
      <p:ext uri="{BB962C8B-B14F-4D97-AF65-F5344CB8AC3E}">
        <p14:creationId xmlns:p14="http://schemas.microsoft.com/office/powerpoint/2010/main" val="376172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6E644-B690-4071-E002-F49FFA5CB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BB054-B0B0-7B06-1E19-96CE08E838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359673"/>
            <a:ext cx="8163849" cy="3534007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3400" dirty="0"/>
              <a:t>Stage #1 – Beginnings – Ezra 3:1-13</a:t>
            </a:r>
          </a:p>
          <a:p>
            <a:pPr>
              <a:spcAft>
                <a:spcPts val="1800"/>
              </a:spcAft>
            </a:pPr>
            <a:r>
              <a:rPr lang="en-US" sz="3400" dirty="0"/>
              <a:t>Stage #2 – Opposition – Ezra 4:1-24</a:t>
            </a:r>
          </a:p>
          <a:p>
            <a:pPr>
              <a:spcAft>
                <a:spcPts val="1800"/>
              </a:spcAft>
            </a:pPr>
            <a:r>
              <a:rPr lang="en-US" sz="3400" dirty="0"/>
              <a:t>Stage #3 – Renewal – Ezra 5:1-17</a:t>
            </a:r>
          </a:p>
        </p:txBody>
      </p:sp>
    </p:spTree>
    <p:extLst>
      <p:ext uri="{BB962C8B-B14F-4D97-AF65-F5344CB8AC3E}">
        <p14:creationId xmlns:p14="http://schemas.microsoft.com/office/powerpoint/2010/main" val="3048192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827B-41D4-28B9-7FC0-00BA3B992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Always build to His glory!</a:t>
            </a:r>
          </a:p>
        </p:txBody>
      </p:sp>
    </p:spTree>
    <p:extLst>
      <p:ext uri="{BB962C8B-B14F-4D97-AF65-F5344CB8AC3E}">
        <p14:creationId xmlns:p14="http://schemas.microsoft.com/office/powerpoint/2010/main" val="3155052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6E644-B690-4071-E002-F49FFA5CB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Rebuilding Stages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BB054-B0B0-7B06-1E19-96CE08E838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359673"/>
            <a:ext cx="8163849" cy="3534007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3400" dirty="0"/>
              <a:t>Stage #4 – Completion – Ezra 6:1-22</a:t>
            </a:r>
          </a:p>
          <a:p>
            <a:pPr marL="925830" lvl="1" indent="-468630">
              <a:spcAft>
                <a:spcPts val="1800"/>
              </a:spcAft>
            </a:pPr>
            <a:r>
              <a:rPr lang="en-US" sz="3000" dirty="0"/>
              <a:t>We see 7 things that happen when the people put their faith in God.</a:t>
            </a:r>
          </a:p>
          <a:p>
            <a:pPr lvl="5">
              <a:spcAft>
                <a:spcPts val="1800"/>
              </a:spcAft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76291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7C018-4B44-6875-55D2-BF5EB090B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people enjoy a </a:t>
            </a:r>
            <a:br>
              <a:rPr lang="en-US" sz="4400" dirty="0"/>
            </a:br>
            <a:r>
              <a:rPr lang="en-US" sz="4400" dirty="0"/>
              <a:t>“mountain top” experience but the stages are not finished yet!</a:t>
            </a:r>
          </a:p>
        </p:txBody>
      </p:sp>
    </p:spTree>
    <p:extLst>
      <p:ext uri="{BB962C8B-B14F-4D97-AF65-F5344CB8AC3E}">
        <p14:creationId xmlns:p14="http://schemas.microsoft.com/office/powerpoint/2010/main" val="3740465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6E644-B690-4071-E002-F49FFA5CB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Rebuilding Stages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BB054-B0B0-7B06-1E19-96CE08E838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359673"/>
            <a:ext cx="8163849" cy="3534007"/>
          </a:xfrm>
        </p:spPr>
        <p:txBody>
          <a:bodyPr>
            <a:normAutofit/>
          </a:bodyPr>
          <a:lstStyle/>
          <a:p>
            <a:pPr>
              <a:spcBef>
                <a:spcPts val="96"/>
              </a:spcBef>
              <a:spcAft>
                <a:spcPts val="1800"/>
              </a:spcAft>
            </a:pPr>
            <a:r>
              <a:rPr lang="en-US" sz="2800" dirty="0"/>
              <a:t>Stage #1 – Beginnings – Ezra 3:1-13</a:t>
            </a:r>
          </a:p>
          <a:p>
            <a:pPr>
              <a:spcBef>
                <a:spcPts val="96"/>
              </a:spcBef>
              <a:spcAft>
                <a:spcPts val="1800"/>
              </a:spcAft>
            </a:pPr>
            <a:r>
              <a:rPr lang="en-US" sz="2800" dirty="0"/>
              <a:t>Stage #2 – Opposition – Ezra 4:1-24</a:t>
            </a:r>
          </a:p>
          <a:p>
            <a:pPr>
              <a:spcBef>
                <a:spcPts val="96"/>
              </a:spcBef>
              <a:spcAft>
                <a:spcPts val="1800"/>
              </a:spcAft>
            </a:pPr>
            <a:r>
              <a:rPr lang="en-US" sz="2800" dirty="0"/>
              <a:t>Stage #3 – Renewal – Ezra 5:1-17</a:t>
            </a:r>
          </a:p>
          <a:p>
            <a:pPr>
              <a:spcBef>
                <a:spcPts val="96"/>
              </a:spcBef>
              <a:spcAft>
                <a:spcPts val="1800"/>
              </a:spcAft>
            </a:pPr>
            <a:r>
              <a:rPr lang="en-US" sz="2800" dirty="0"/>
              <a:t>Stage #4 – Completion – Ezra 6:1-22</a:t>
            </a:r>
          </a:p>
          <a:p>
            <a:pPr>
              <a:spcBef>
                <a:spcPts val="96"/>
              </a:spcBef>
              <a:spcAft>
                <a:spcPts val="1800"/>
              </a:spcAft>
            </a:pPr>
            <a:r>
              <a:rPr lang="en-US" sz="2800" dirty="0"/>
              <a:t>Stage #5 – Maintenance – Nehemiah 13:4-31</a:t>
            </a:r>
          </a:p>
        </p:txBody>
      </p:sp>
    </p:spTree>
    <p:extLst>
      <p:ext uri="{BB962C8B-B14F-4D97-AF65-F5344CB8AC3E}">
        <p14:creationId xmlns:p14="http://schemas.microsoft.com/office/powerpoint/2010/main" val="235314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CDDD8-F7D1-FE90-A7CA-1C73C1A64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“Problems”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C55BF-627F-137E-7A19-E41E290811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880110" indent="-880110">
              <a:buFont typeface="+mj-lt"/>
              <a:buAutoNum type="alphaUcPeriod"/>
            </a:pPr>
            <a:r>
              <a:rPr lang="en-US" sz="6000" b="1" dirty="0"/>
              <a:t>Pagan relatives in </a:t>
            </a:r>
            <a:br>
              <a:rPr lang="en-US" sz="6000" b="1" dirty="0"/>
            </a:br>
            <a:r>
              <a:rPr lang="en-US" sz="6000" b="1" dirty="0"/>
              <a:t>temple area</a:t>
            </a:r>
          </a:p>
        </p:txBody>
      </p:sp>
    </p:spTree>
    <p:extLst>
      <p:ext uri="{BB962C8B-B14F-4D97-AF65-F5344CB8AC3E}">
        <p14:creationId xmlns:p14="http://schemas.microsoft.com/office/powerpoint/2010/main" val="2520447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CDDD8-F7D1-FE90-A7CA-1C73C1A64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“Problems”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C55BF-627F-137E-7A19-E41E290811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697230" indent="-697230">
              <a:buFont typeface="+mj-lt"/>
              <a:buAutoNum type="alphaUcPeriod"/>
            </a:pPr>
            <a:r>
              <a:rPr lang="en-US" sz="2200" dirty="0"/>
              <a:t>Pagan relatives in temple area</a:t>
            </a:r>
          </a:p>
          <a:p>
            <a:pPr marL="880110" indent="-880110">
              <a:buFont typeface="+mj-lt"/>
              <a:buAutoNum type="alphaUcPeriod"/>
            </a:pPr>
            <a:r>
              <a:rPr lang="en-US" sz="6000" b="1" dirty="0"/>
              <a:t>Support stopped</a:t>
            </a:r>
          </a:p>
        </p:txBody>
      </p:sp>
    </p:spTree>
    <p:extLst>
      <p:ext uri="{BB962C8B-B14F-4D97-AF65-F5344CB8AC3E}">
        <p14:creationId xmlns:p14="http://schemas.microsoft.com/office/powerpoint/2010/main" val="1352865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CDDD8-F7D1-FE90-A7CA-1C73C1A64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“Problems”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C55BF-627F-137E-7A19-E41E290811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697230" indent="-697230">
              <a:buFont typeface="+mj-lt"/>
              <a:buAutoNum type="alphaUcPeriod"/>
            </a:pPr>
            <a:r>
              <a:rPr lang="en-US" sz="2200" dirty="0"/>
              <a:t>Pagan relatives in temple area</a:t>
            </a:r>
          </a:p>
          <a:p>
            <a:pPr marL="697230" indent="-697230">
              <a:buFont typeface="+mj-lt"/>
              <a:buAutoNum type="alphaUcPeriod"/>
            </a:pPr>
            <a:r>
              <a:rPr lang="en-US" sz="2200" dirty="0"/>
              <a:t>Support stopped</a:t>
            </a:r>
          </a:p>
          <a:p>
            <a:pPr marL="880110" indent="-880110">
              <a:buFont typeface="+mj-lt"/>
              <a:buAutoNum type="alphaUcPeriod"/>
            </a:pPr>
            <a:r>
              <a:rPr lang="en-US" sz="6000" b="1" dirty="0"/>
              <a:t>Low attendance</a:t>
            </a:r>
          </a:p>
        </p:txBody>
      </p:sp>
    </p:spTree>
    <p:extLst>
      <p:ext uri="{BB962C8B-B14F-4D97-AF65-F5344CB8AC3E}">
        <p14:creationId xmlns:p14="http://schemas.microsoft.com/office/powerpoint/2010/main" val="1403539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CDDD8-F7D1-FE90-A7CA-1C73C1A64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“Problems”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C55BF-627F-137E-7A19-E41E290811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697230" indent="-697230">
              <a:buFont typeface="+mj-lt"/>
              <a:buAutoNum type="alphaUcPeriod"/>
            </a:pPr>
            <a:r>
              <a:rPr lang="en-US" sz="2200" dirty="0"/>
              <a:t>Pagan relatives in temple area</a:t>
            </a:r>
          </a:p>
          <a:p>
            <a:pPr marL="697230" indent="-697230">
              <a:buFont typeface="+mj-lt"/>
              <a:buAutoNum type="alphaUcPeriod"/>
            </a:pPr>
            <a:r>
              <a:rPr lang="en-US" sz="2200" dirty="0"/>
              <a:t>Support stopped</a:t>
            </a:r>
          </a:p>
          <a:p>
            <a:pPr marL="697230" indent="-697230">
              <a:buFont typeface="+mj-lt"/>
              <a:buAutoNum type="alphaUcPeriod"/>
            </a:pPr>
            <a:r>
              <a:rPr lang="en-US" sz="2200" dirty="0"/>
              <a:t>Low attendance</a:t>
            </a:r>
          </a:p>
          <a:p>
            <a:pPr marL="880110" indent="-880110">
              <a:buFont typeface="+mj-lt"/>
              <a:buAutoNum type="alphaUcPeriod"/>
            </a:pPr>
            <a:r>
              <a:rPr lang="en-US" sz="5400" b="1" dirty="0"/>
              <a:t>Priestly misconduct</a:t>
            </a:r>
          </a:p>
        </p:txBody>
      </p:sp>
    </p:spTree>
    <p:extLst>
      <p:ext uri="{BB962C8B-B14F-4D97-AF65-F5344CB8AC3E}">
        <p14:creationId xmlns:p14="http://schemas.microsoft.com/office/powerpoint/2010/main" val="1174308738"/>
      </p:ext>
    </p:extLst>
  </p:cSld>
  <p:clrMapOvr>
    <a:masterClrMapping/>
  </p:clrMapOvr>
</p:sld>
</file>

<file path=ppt/theme/theme1.xml><?xml version="1.0" encoding="utf-8"?>
<a:theme xmlns:a="http://schemas.openxmlformats.org/drawingml/2006/main" name="With Title">
  <a:themeElements>
    <a:clrScheme name="All White">
      <a:dk1>
        <a:srgbClr val="FFFFFF"/>
      </a:dk1>
      <a:lt1>
        <a:srgbClr val="FFFFFF"/>
      </a:lt1>
      <a:dk2>
        <a:srgbClr val="FFFFFF"/>
      </a:dk2>
      <a:lt2>
        <a:srgbClr val="F8F8F8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2611</TotalTime>
  <Words>367</Words>
  <Application>Microsoft Macintosh PowerPoint</Application>
  <PresentationFormat>On-screen Show (16:9)</PresentationFormat>
  <Paragraphs>78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D-DIN Condensed</vt:lpstr>
      <vt:lpstr>Lato</vt:lpstr>
      <vt:lpstr>Lato Black</vt:lpstr>
      <vt:lpstr>Lato Medium</vt:lpstr>
      <vt:lpstr>Lato Regular</vt:lpstr>
      <vt:lpstr>With Title</vt:lpstr>
      <vt:lpstr>PowerPoint Presentation</vt:lpstr>
      <vt:lpstr>Review</vt:lpstr>
      <vt:lpstr>Rebuilding Stages</vt:lpstr>
      <vt:lpstr>The people enjoy a  “mountain top” experience but the stages are not finished yet!</vt:lpstr>
      <vt:lpstr>Rebuilding Stages</vt:lpstr>
      <vt:lpstr>The “Problems”</vt:lpstr>
      <vt:lpstr>The “Problems”</vt:lpstr>
      <vt:lpstr>The “Problems”</vt:lpstr>
      <vt:lpstr>The “Problems”</vt:lpstr>
      <vt:lpstr>ANOTHER “PEOPLE” PROCESS  Learn → Grow → Forget → Regress</vt:lpstr>
      <vt:lpstr>Nehemiah’s Reforms</vt:lpstr>
      <vt:lpstr>Renewal Process</vt:lpstr>
      <vt:lpstr>Lessons</vt:lpstr>
      <vt:lpstr>Lessons</vt:lpstr>
      <vt:lpstr>Lessons</vt:lpstr>
      <vt:lpstr>Lessons</vt:lpstr>
      <vt:lpstr>Lessons</vt:lpstr>
      <vt:lpstr>Lessons</vt:lpstr>
      <vt:lpstr>Lessons</vt:lpstr>
      <vt:lpstr>Always build to His glory!</vt:lpstr>
    </vt:vector>
  </TitlesOfParts>
  <Manager/>
  <Company>BibleTalk.tv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Exodus for Beginners - #1</dc:title>
  <dc:subject/>
  <dc:creator>Mike Mazzalongo</dc:creator>
  <cp:keywords/>
  <dc:description/>
  <cp:lastModifiedBy>Hal Gatewood</cp:lastModifiedBy>
  <cp:revision>406</cp:revision>
  <dcterms:created xsi:type="dcterms:W3CDTF">2014-04-30T18:34:38Z</dcterms:created>
  <dcterms:modified xsi:type="dcterms:W3CDTF">2023-11-27T18:11:04Z</dcterms:modified>
  <cp:category/>
</cp:coreProperties>
</file>