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D23"/>
    <a:srgbClr val="A5241D"/>
    <a:srgbClr val="D03029"/>
    <a:srgbClr val="871C17"/>
    <a:srgbClr val="302D28"/>
    <a:srgbClr val="904B25"/>
    <a:srgbClr val="C0652E"/>
    <a:srgbClr val="16313B"/>
    <a:srgbClr val="0C1E25"/>
    <a:srgbClr val="9A3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8"/>
    <p:restoredTop sz="94190"/>
  </p:normalViewPr>
  <p:slideViewPr>
    <p:cSldViewPr snapToGrid="0" snapToObjects="1">
      <p:cViewPr varScale="1">
        <p:scale>
          <a:sx n="198" d="100"/>
          <a:sy n="198" d="100"/>
        </p:scale>
        <p:origin x="120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5/3/21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B55F3-41C6-2748-8085-B7D9A673A34F}" type="datetimeFigureOut">
              <a:rPr lang="en-US" smtClean="0"/>
              <a:t>5/3/21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EFE89-3D0E-F543-9B9D-7ED7FA505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18344" y="2037860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Statment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614391"/>
            <a:ext cx="7913430" cy="391471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35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lank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615" y="653143"/>
            <a:ext cx="7213099" cy="4048584"/>
          </a:xfrm>
        </p:spPr>
        <p:txBody>
          <a:bodyPr anchor="t">
            <a:normAutofit/>
          </a:bodyPr>
          <a:lstStyle>
            <a:lvl1pPr algn="l">
              <a:defRPr sz="3600" b="0" i="0" spc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19486E4-CFC7-F444-9FF2-27D3A7D6B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011" y="653143"/>
            <a:ext cx="717772" cy="7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7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xt">
    <p:bg>
      <p:bgPr>
        <a:solidFill>
          <a:srgbClr val="302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2436081"/>
            <a:ext cx="7913430" cy="2265646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D7C01EC8-5A88-F941-908A-09E7318DE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5558" y="1351225"/>
            <a:ext cx="2032884" cy="10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Person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A3CD75-EC6F-0147-8199-E9C2AC78A59C}"/>
              </a:ext>
            </a:extLst>
          </p:cNvPr>
          <p:cNvCxnSpPr>
            <a:cxnSpLocks/>
          </p:cNvCxnSpPr>
          <p:nvPr userDrawn="1"/>
        </p:nvCxnSpPr>
        <p:spPr>
          <a:xfrm flipH="1">
            <a:off x="3135086" y="3797559"/>
            <a:ext cx="5075853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2A9CBA-2D7A-5546-BAD4-EE5FD17DC5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4744" y="636588"/>
            <a:ext cx="3132138" cy="40147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7A7601-D96F-3F49-A5E5-9C73E4AB3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437" y="2571750"/>
            <a:ext cx="4383288" cy="945883"/>
          </a:xfrm>
        </p:spPr>
        <p:txBody>
          <a:bodyPr>
            <a:noAutofit/>
          </a:bodyPr>
          <a:lstStyle>
            <a:lvl1pPr>
              <a:defRPr sz="2400" b="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671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995" y="935082"/>
            <a:ext cx="7213099" cy="3660959"/>
          </a:xfrm>
        </p:spPr>
        <p:txBody>
          <a:bodyPr anchor="t">
            <a:normAutofit/>
          </a:bodyPr>
          <a:lstStyle>
            <a:lvl1pPr algn="l">
              <a:defRPr sz="3600" b="0" i="0" spc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19486E4-CFC7-F444-9FF2-27D3A7D6B6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0011" y="935083"/>
            <a:ext cx="717772" cy="7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6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2436081"/>
            <a:ext cx="7913430" cy="2265646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D7C01EC8-5A88-F941-908A-09E7318DE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5558" y="1351225"/>
            <a:ext cx="2032884" cy="10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8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600" y="3416300"/>
            <a:ext cx="5575300" cy="1549400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Perfection is the </a:t>
            </a:r>
            <a:br>
              <a:rPr lang="en-US"/>
            </a:br>
            <a:r>
              <a:rPr lang="en-US"/>
              <a:t>Absolute Standard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3109" y="2169945"/>
            <a:ext cx="3939514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1349" y="1954061"/>
            <a:ext cx="263825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 dirty="0"/>
              <a:t>9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31099" y="2038178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19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36497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585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67" r:id="rId4"/>
    <p:sldLayoutId id="2147483672" r:id="rId5"/>
    <p:sldLayoutId id="2147483669" r:id="rId6"/>
    <p:sldLayoutId id="2147483666" r:id="rId7"/>
    <p:sldLayoutId id="2147483661" r:id="rId8"/>
    <p:sldLayoutId id="2147483660" r:id="rId9"/>
    <p:sldLayoutId id="2147483663" r:id="rId10"/>
    <p:sldLayoutId id="2147483673" r:id="rId11"/>
    <p:sldLayoutId id="2147483670" r:id="rId12"/>
    <p:sldLayoutId id="2147483668" r:id="rId13"/>
    <p:sldLayoutId id="214748367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7632" y="2189980"/>
            <a:ext cx="2989135" cy="25576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3645" y="2708074"/>
            <a:ext cx="5342723" cy="12398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Genetic Engineering:</a:t>
            </a:r>
            <a:br>
              <a:rPr lang="en-US" dirty="0"/>
            </a:br>
            <a:r>
              <a:rPr lang="en-US" sz="2800" dirty="0"/>
              <a:t>Playing God – Part 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F0F4-7EE1-EA4E-887E-A5DABD09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Artificial Insemination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9A605-494D-E740-9495-71A907C64B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90918"/>
            <a:ext cx="8172025" cy="350276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   </a:t>
            </a:r>
            <a:r>
              <a:rPr lang="en-US" sz="3600" b="1" dirty="0"/>
              <a:t>AIH</a:t>
            </a:r>
            <a:r>
              <a:rPr lang="en-US" sz="3600" dirty="0"/>
              <a:t> 		= Husband + Wife</a:t>
            </a:r>
          </a:p>
          <a:p>
            <a:pPr marL="0" indent="0">
              <a:buNone/>
            </a:pPr>
            <a:r>
              <a:rPr lang="en-US" sz="3600" dirty="0"/>
              <a:t>* </a:t>
            </a:r>
            <a:r>
              <a:rPr lang="en-US" sz="3600" b="1" dirty="0"/>
              <a:t>AID</a:t>
            </a:r>
            <a:r>
              <a:rPr lang="en-US" sz="3600" dirty="0"/>
              <a:t> 		= Donor + Wife</a:t>
            </a:r>
          </a:p>
          <a:p>
            <a:pPr marL="0" indent="0">
              <a:buNone/>
            </a:pPr>
            <a:r>
              <a:rPr lang="en-US" sz="3600" dirty="0"/>
              <a:t>* </a:t>
            </a:r>
            <a:r>
              <a:rPr lang="en-US" sz="3600" b="1" dirty="0"/>
              <a:t>AIDH</a:t>
            </a:r>
            <a:r>
              <a:rPr lang="en-US" sz="3600" dirty="0"/>
              <a:t> 	= Donor + Husband + Wife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* Violates “one flesh” principle </a:t>
            </a:r>
            <a:br>
              <a:rPr lang="en-US" dirty="0"/>
            </a:br>
            <a:r>
              <a:rPr lang="en-US" dirty="0"/>
              <a:t>   (Genesis 2:24)</a:t>
            </a:r>
          </a:p>
        </p:txBody>
      </p:sp>
    </p:spTree>
    <p:extLst>
      <p:ext uri="{BB962C8B-B14F-4D97-AF65-F5344CB8AC3E}">
        <p14:creationId xmlns:p14="http://schemas.microsoft.com/office/powerpoint/2010/main" val="3947338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F0F4-7EE1-EA4E-887E-A5DABD09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Vitro Insemination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9A605-494D-E740-9495-71A907C64B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90918"/>
            <a:ext cx="8172025" cy="350276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   </a:t>
            </a:r>
            <a:r>
              <a:rPr lang="en-US" sz="3600" b="1" dirty="0"/>
              <a:t>H (S) + W (E)</a:t>
            </a:r>
            <a:r>
              <a:rPr lang="en-US" sz="3600" dirty="0"/>
              <a:t> 		= Baby</a:t>
            </a:r>
          </a:p>
          <a:p>
            <a:pPr marL="0" indent="0">
              <a:buNone/>
            </a:pPr>
            <a:r>
              <a:rPr lang="en-US" sz="3600" dirty="0"/>
              <a:t>* </a:t>
            </a:r>
            <a:r>
              <a:rPr lang="en-US" sz="3600" b="1" dirty="0"/>
              <a:t>D (S) + W (E)</a:t>
            </a:r>
            <a:r>
              <a:rPr lang="en-US" sz="3600" dirty="0"/>
              <a:t> 		= Baby</a:t>
            </a:r>
          </a:p>
          <a:p>
            <a:pPr marL="0" indent="0">
              <a:buNone/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dirty="0"/>
              <a:t>* Violates “one flesh” principle </a:t>
            </a:r>
            <a:br>
              <a:rPr lang="en-US" dirty="0"/>
            </a:br>
            <a:r>
              <a:rPr lang="en-US" dirty="0"/>
              <a:t>   (Genesis 2:24)</a:t>
            </a:r>
          </a:p>
        </p:txBody>
      </p:sp>
    </p:spTree>
    <p:extLst>
      <p:ext uri="{BB962C8B-B14F-4D97-AF65-F5344CB8AC3E}">
        <p14:creationId xmlns:p14="http://schemas.microsoft.com/office/powerpoint/2010/main" val="275838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2434-E14F-A846-BB82-EFEC3EA2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In Vitro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1328F-CC61-7045-9944-C1F8C9153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2800" dirty="0"/>
              <a:t>One flesh</a:t>
            </a:r>
          </a:p>
          <a:p>
            <a:pPr>
              <a:spcAft>
                <a:spcPts val="1000"/>
              </a:spcAft>
            </a:pPr>
            <a:r>
              <a:rPr lang="en-US" sz="2800" dirty="0"/>
              <a:t>Produces random children</a:t>
            </a:r>
          </a:p>
          <a:p>
            <a:pPr lvl="1">
              <a:spcAft>
                <a:spcPts val="1000"/>
              </a:spcAft>
            </a:pPr>
            <a:r>
              <a:rPr lang="en-US" sz="2400" dirty="0"/>
              <a:t>D (S) + D (E) = Random Baby</a:t>
            </a:r>
          </a:p>
          <a:p>
            <a:pPr>
              <a:spcAft>
                <a:spcPts val="1000"/>
              </a:spcAft>
            </a:pPr>
            <a:r>
              <a:rPr lang="en-US" sz="2800" dirty="0"/>
              <a:t>Done to produced body parts</a:t>
            </a:r>
          </a:p>
          <a:p>
            <a:pPr>
              <a:spcAft>
                <a:spcPts val="1000"/>
              </a:spcAft>
            </a:pPr>
            <a:r>
              <a:rPr lang="en-US" sz="2800" dirty="0"/>
              <a:t>Many viable embryos destroyed </a:t>
            </a:r>
            <a:br>
              <a:rPr lang="en-US" sz="2800" dirty="0"/>
            </a:br>
            <a:r>
              <a:rPr lang="en-US" sz="2800" dirty="0"/>
              <a:t>in research and trial</a:t>
            </a:r>
          </a:p>
        </p:txBody>
      </p:sp>
    </p:spTree>
    <p:extLst>
      <p:ext uri="{BB962C8B-B14F-4D97-AF65-F5344CB8AC3E}">
        <p14:creationId xmlns:p14="http://schemas.microsoft.com/office/powerpoint/2010/main" val="308995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C545-87ED-0144-A74C-8B90CBB1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Violates Ethical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BFFA9-96E6-D742-8E31-53F21AED8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00766"/>
            <a:ext cx="7913687" cy="3592914"/>
          </a:xfrm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Do no harm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Subjects of medical research </a:t>
            </a:r>
            <a:br>
              <a:rPr lang="en-US" sz="3600" dirty="0"/>
            </a:br>
            <a:r>
              <a:rPr lang="en-US" sz="3600" dirty="0"/>
              <a:t>should be fully informed and </a:t>
            </a:r>
            <a:br>
              <a:rPr lang="en-US" sz="3600" dirty="0"/>
            </a:br>
            <a:r>
              <a:rPr lang="en-US" sz="3600" dirty="0"/>
              <a:t>able to give consent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Testing should be done to </a:t>
            </a:r>
            <a:br>
              <a:rPr lang="en-US" sz="3600" dirty="0"/>
            </a:br>
            <a:r>
              <a:rPr lang="en-US" sz="3600" dirty="0"/>
              <a:t>subject’s advantage</a:t>
            </a:r>
          </a:p>
        </p:txBody>
      </p:sp>
    </p:spTree>
    <p:extLst>
      <p:ext uri="{BB962C8B-B14F-4D97-AF65-F5344CB8AC3E}">
        <p14:creationId xmlns:p14="http://schemas.microsoft.com/office/powerpoint/2010/main" val="26484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9102-F0F2-EC4C-8F84-47EEB241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Human life, whether produced naturally or with the help of Genetic Engineering, is still made in the image of God and worthy of respect.</a:t>
            </a:r>
          </a:p>
        </p:txBody>
      </p:sp>
    </p:spTree>
    <p:extLst>
      <p:ext uri="{BB962C8B-B14F-4D97-AF65-F5344CB8AC3E}">
        <p14:creationId xmlns:p14="http://schemas.microsoft.com/office/powerpoint/2010/main" val="2178938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944C09-8886-EE4B-9FB4-3C12DAD03029}"/>
              </a:ext>
            </a:extLst>
          </p:cNvPr>
          <p:cNvCxnSpPr>
            <a:cxnSpLocks/>
          </p:cNvCxnSpPr>
          <p:nvPr/>
        </p:nvCxnSpPr>
        <p:spPr>
          <a:xfrm flipH="1">
            <a:off x="869324" y="4043966"/>
            <a:ext cx="5209504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7D265F0-86C6-1640-9450-1BAC64E3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85553-676D-9E48-96F4-6BECA75843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450" y="2004565"/>
            <a:ext cx="4179196" cy="274290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Gene Editing</a:t>
            </a:r>
          </a:p>
          <a:p>
            <a:pPr marL="0" indent="0">
              <a:buNone/>
            </a:pPr>
            <a:r>
              <a:rPr lang="en-US" dirty="0"/>
              <a:t>Dr. Jennifer </a:t>
            </a:r>
            <a:r>
              <a:rPr lang="en-US" dirty="0" err="1"/>
              <a:t>Doudna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Nobel Prize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6A4E3-75AA-964F-BF10-25ABDCD3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967" y="511934"/>
            <a:ext cx="2823693" cy="423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35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25202-9404-F84D-97D0-6AC93E8D4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" r="555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7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38C48-FC14-864A-AD40-37A0C257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Editing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FD11C-0797-9B4C-A476-AA8CAC3D2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26523"/>
            <a:ext cx="7913687" cy="367047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92D050"/>
                </a:solidFill>
              </a:rPr>
              <a:t>POSITIVES</a:t>
            </a:r>
          </a:p>
          <a:p>
            <a:r>
              <a:rPr lang="en-US" dirty="0"/>
              <a:t>Prevents Suffering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b="1" dirty="0">
                <a:solidFill>
                  <a:srgbClr val="D52D23"/>
                </a:solidFill>
              </a:rPr>
              <a:t>NEGATIVES</a:t>
            </a:r>
          </a:p>
          <a:p>
            <a:r>
              <a:rPr lang="en-US" dirty="0"/>
              <a:t>Designer Babies</a:t>
            </a:r>
          </a:p>
          <a:p>
            <a:r>
              <a:rPr lang="en-US" dirty="0"/>
              <a:t>Genetically Modified Armies</a:t>
            </a:r>
          </a:p>
          <a:p>
            <a:r>
              <a:rPr lang="en-US" dirty="0"/>
              <a:t>Danger to Humanity</a:t>
            </a:r>
          </a:p>
        </p:txBody>
      </p:sp>
    </p:spTree>
    <p:extLst>
      <p:ext uri="{BB962C8B-B14F-4D97-AF65-F5344CB8AC3E}">
        <p14:creationId xmlns:p14="http://schemas.microsoft.com/office/powerpoint/2010/main" val="3231132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3FE6-CF5C-8F4F-A70E-2EF763C84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Part 2 - Cloning</a:t>
            </a:r>
          </a:p>
        </p:txBody>
      </p:sp>
    </p:spTree>
    <p:extLst>
      <p:ext uri="{BB962C8B-B14F-4D97-AF65-F5344CB8AC3E}">
        <p14:creationId xmlns:p14="http://schemas.microsoft.com/office/powerpoint/2010/main" val="107987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23543-4B3B-9346-B01F-4D8A7A0E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10270-DE3C-BF44-A6A1-D3CB68ACEC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8084336" cy="364224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4000" dirty="0"/>
              <a:t>The description and manipulation of genetic material</a:t>
            </a:r>
          </a:p>
          <a:p>
            <a:pPr>
              <a:spcAft>
                <a:spcPts val="1800"/>
              </a:spcAft>
            </a:pPr>
            <a:r>
              <a:rPr lang="en-US" sz="4000" dirty="0"/>
              <a:t>Genetic code = Blueprint</a:t>
            </a:r>
          </a:p>
        </p:txBody>
      </p:sp>
    </p:spTree>
    <p:extLst>
      <p:ext uri="{BB962C8B-B14F-4D97-AF65-F5344CB8AC3E}">
        <p14:creationId xmlns:p14="http://schemas.microsoft.com/office/powerpoint/2010/main" val="48003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23543-4B3B-9346-B01F-4D8A7A0EA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10270-DE3C-BF44-A6A1-D3CB68ACEC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8084336" cy="364224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4400" dirty="0"/>
              <a:t>Christians need to be aware </a:t>
            </a:r>
            <a:br>
              <a:rPr lang="en-US" sz="4400" dirty="0"/>
            </a:br>
            <a:r>
              <a:rPr lang="en-US" sz="4400" dirty="0"/>
              <a:t>of modern issues</a:t>
            </a:r>
          </a:p>
          <a:p>
            <a:pPr lvl="1">
              <a:spcAft>
                <a:spcPts val="600"/>
              </a:spcAft>
            </a:pPr>
            <a:r>
              <a:rPr lang="en-US" sz="3600" dirty="0"/>
              <a:t> I Timothy 3:15</a:t>
            </a:r>
          </a:p>
          <a:p>
            <a:pPr lvl="1">
              <a:spcAft>
                <a:spcPts val="1800"/>
              </a:spcAft>
            </a:pPr>
            <a:r>
              <a:rPr lang="en-US" sz="3600" dirty="0"/>
              <a:t> John 17:17</a:t>
            </a:r>
          </a:p>
        </p:txBody>
      </p:sp>
    </p:spTree>
    <p:extLst>
      <p:ext uri="{BB962C8B-B14F-4D97-AF65-F5344CB8AC3E}">
        <p14:creationId xmlns:p14="http://schemas.microsoft.com/office/powerpoint/2010/main" val="402606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6E09-755B-684F-869B-83F8F2B2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Engineering: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F02B2-6E13-9641-ADE6-768C5D1A1B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97230" indent="-697230">
              <a:spcAft>
                <a:spcPts val="1800"/>
              </a:spcAft>
              <a:buFont typeface="+mj-lt"/>
              <a:buAutoNum type="alphaUcPeriod"/>
            </a:pPr>
            <a:r>
              <a:rPr lang="en-US" sz="4400" b="1" dirty="0"/>
              <a:t>Genetic Modification</a:t>
            </a:r>
          </a:p>
          <a:p>
            <a:pPr marL="914400" lvl="1" indent="-514350">
              <a:spcAft>
                <a:spcPts val="1800"/>
              </a:spcAft>
            </a:pPr>
            <a:r>
              <a:rPr lang="en-US" sz="3200" dirty="0"/>
              <a:t>Minor modification of “code”</a:t>
            </a:r>
          </a:p>
          <a:p>
            <a:pPr marL="914400" lvl="1" indent="-514350">
              <a:spcAft>
                <a:spcPts val="1800"/>
              </a:spcAft>
            </a:pPr>
            <a:r>
              <a:rPr lang="en-US" sz="3200" dirty="0"/>
              <a:t>For example: improving vegetables</a:t>
            </a:r>
          </a:p>
        </p:txBody>
      </p:sp>
    </p:spTree>
    <p:extLst>
      <p:ext uri="{BB962C8B-B14F-4D97-AF65-F5344CB8AC3E}">
        <p14:creationId xmlns:p14="http://schemas.microsoft.com/office/powerpoint/2010/main" val="426677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6E09-755B-684F-869B-83F8F2B2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Engineering: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F02B2-6E13-9641-ADE6-768C5D1A1B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spcAft>
                <a:spcPts val="600"/>
              </a:spcAft>
              <a:buFont typeface="+mj-lt"/>
              <a:buAutoNum type="alphaUcPeriod"/>
            </a:pPr>
            <a:r>
              <a:rPr lang="en-US" sz="2800" dirty="0"/>
              <a:t>Genetic Modification</a:t>
            </a:r>
          </a:p>
          <a:p>
            <a:pPr marL="697230" indent="-697230">
              <a:spcAft>
                <a:spcPts val="1800"/>
              </a:spcAft>
              <a:buFont typeface="+mj-lt"/>
              <a:buAutoNum type="alphaUcPeriod"/>
            </a:pPr>
            <a:r>
              <a:rPr lang="en-US" sz="4000" b="1" dirty="0"/>
              <a:t>Creation of New “Life” forms</a:t>
            </a:r>
          </a:p>
          <a:p>
            <a:pPr marL="914400" lvl="1" indent="-514350">
              <a:spcAft>
                <a:spcPts val="1800"/>
              </a:spcAft>
            </a:pPr>
            <a:r>
              <a:rPr lang="en-US" sz="3200" dirty="0"/>
              <a:t>Human engineering</a:t>
            </a:r>
          </a:p>
          <a:p>
            <a:pPr marL="914400" lvl="1" indent="-514350">
              <a:spcAft>
                <a:spcPts val="1800"/>
              </a:spcAft>
            </a:pPr>
            <a:r>
              <a:rPr lang="en-US" sz="3200" dirty="0"/>
              <a:t>Manipulation of the living code to </a:t>
            </a:r>
            <a:br>
              <a:rPr lang="en-US" sz="3200" dirty="0"/>
            </a:br>
            <a:r>
              <a:rPr lang="en-US" sz="3200" dirty="0"/>
              <a:t>produce or change life</a:t>
            </a:r>
          </a:p>
        </p:txBody>
      </p:sp>
    </p:spTree>
    <p:extLst>
      <p:ext uri="{BB962C8B-B14F-4D97-AF65-F5344CB8AC3E}">
        <p14:creationId xmlns:p14="http://schemas.microsoft.com/office/powerpoint/2010/main" val="63550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B4800-1D26-9F4D-B8D0-A6C0A229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Engineering and the Bible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1B787-4C2F-C146-ABA3-FA104DD33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/>
              <a:t>Human Engineering at 4 points:</a:t>
            </a:r>
          </a:p>
          <a:p>
            <a:pPr marL="1108710" lvl="1" indent="-560070">
              <a:spcAft>
                <a:spcPts val="600"/>
              </a:spcAft>
            </a:pPr>
            <a:r>
              <a:rPr lang="en-US" sz="3600" dirty="0"/>
              <a:t>Before conception</a:t>
            </a:r>
          </a:p>
          <a:p>
            <a:pPr marL="1108710" lvl="1" indent="-560070">
              <a:spcAft>
                <a:spcPts val="600"/>
              </a:spcAft>
            </a:pPr>
            <a:r>
              <a:rPr lang="en-US" sz="3600" dirty="0"/>
              <a:t>At conception</a:t>
            </a:r>
          </a:p>
          <a:p>
            <a:pPr marL="1108710" lvl="1" indent="-560070">
              <a:spcAft>
                <a:spcPts val="600"/>
              </a:spcAft>
            </a:pPr>
            <a:r>
              <a:rPr lang="en-US" sz="3600" dirty="0"/>
              <a:t>Prenatal</a:t>
            </a:r>
          </a:p>
          <a:p>
            <a:pPr marL="1108710" lvl="1" indent="-560070"/>
            <a:r>
              <a:rPr lang="en-US" sz="3600" dirty="0"/>
              <a:t>Post-natal</a:t>
            </a:r>
          </a:p>
        </p:txBody>
      </p:sp>
    </p:spTree>
    <p:extLst>
      <p:ext uri="{BB962C8B-B14F-4D97-AF65-F5344CB8AC3E}">
        <p14:creationId xmlns:p14="http://schemas.microsoft.com/office/powerpoint/2010/main" val="124699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B4800-1D26-9F4D-B8D0-A6C0A229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1B787-4C2F-C146-ABA3-FA104DD33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60070" indent="-560070">
              <a:spcAft>
                <a:spcPts val="600"/>
              </a:spcAft>
              <a:buFont typeface="+mj-lt"/>
              <a:buAutoNum type="arabicPeriod"/>
            </a:pPr>
            <a:r>
              <a:rPr lang="en-US" sz="4400" b="1" dirty="0"/>
              <a:t>Before conception</a:t>
            </a:r>
          </a:p>
          <a:p>
            <a:pPr marL="1108710" lvl="1" indent="-560070">
              <a:spcAft>
                <a:spcPts val="600"/>
              </a:spcAft>
            </a:pPr>
            <a:r>
              <a:rPr lang="en-US" sz="3600" dirty="0"/>
              <a:t>Contraception</a:t>
            </a:r>
          </a:p>
          <a:p>
            <a:pPr marL="1108710" lvl="1" indent="-560070">
              <a:spcAft>
                <a:spcPts val="600"/>
              </a:spcAft>
            </a:pPr>
            <a:r>
              <a:rPr lang="en-US" sz="3600" dirty="0"/>
              <a:t>Sterilization</a:t>
            </a:r>
          </a:p>
          <a:p>
            <a:pPr marL="1108710" lvl="1" indent="-560070">
              <a:spcAft>
                <a:spcPts val="600"/>
              </a:spcAft>
            </a:pPr>
            <a:r>
              <a:rPr lang="en-US" sz="3600" dirty="0"/>
              <a:t>Genetic Screening*</a:t>
            </a:r>
            <a:br>
              <a:rPr lang="en-US" sz="3200" dirty="0"/>
            </a:br>
            <a:br>
              <a:rPr lang="en-US" sz="1600" dirty="0"/>
            </a:br>
            <a:r>
              <a:rPr lang="en-US" sz="2000" dirty="0"/>
              <a:t>* Often recommend abortion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439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BAC9D-BAE0-8B43-A204-BF280984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Screening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1C2D3-7272-044D-8640-17E2B2123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339403"/>
            <a:ext cx="7913687" cy="35542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600" dirty="0"/>
              <a:t>Used to avoid illness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600" dirty="0"/>
              <a:t>Avoid dangerous pregnancies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600" dirty="0"/>
              <a:t>Screening during pregnancy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3600" dirty="0"/>
              <a:t>Screening is good so long as it doesn’t lead to abortion</a:t>
            </a:r>
          </a:p>
        </p:txBody>
      </p:sp>
    </p:spTree>
    <p:extLst>
      <p:ext uri="{BB962C8B-B14F-4D97-AF65-F5344CB8AC3E}">
        <p14:creationId xmlns:p14="http://schemas.microsoft.com/office/powerpoint/2010/main" val="42498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B4800-1D26-9F4D-B8D0-A6C0A229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1B787-4C2F-C146-ABA3-FA104DD33C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60070" indent="-56007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Before conception</a:t>
            </a:r>
          </a:p>
          <a:p>
            <a:pPr marL="560070" indent="-560070">
              <a:spcAft>
                <a:spcPts val="600"/>
              </a:spcAft>
              <a:buFont typeface="+mj-lt"/>
              <a:buAutoNum type="arabicPeriod"/>
            </a:pPr>
            <a:r>
              <a:rPr lang="en-US" sz="4000" b="1" dirty="0"/>
              <a:t>At conception – 4 forms:</a:t>
            </a:r>
          </a:p>
          <a:p>
            <a:pPr marL="971550" lvl="1" indent="-571500">
              <a:spcAft>
                <a:spcPts val="600"/>
              </a:spcAft>
            </a:pPr>
            <a:r>
              <a:rPr lang="en-US" dirty="0"/>
              <a:t>Artificial insemination</a:t>
            </a:r>
          </a:p>
          <a:p>
            <a:pPr marL="971550" lvl="1" indent="-571500">
              <a:spcAft>
                <a:spcPts val="600"/>
              </a:spcAft>
            </a:pPr>
            <a:r>
              <a:rPr lang="en-US" dirty="0"/>
              <a:t>In vitro fertilization</a:t>
            </a:r>
          </a:p>
          <a:p>
            <a:pPr marL="971550" lvl="1" indent="-571500">
              <a:spcAft>
                <a:spcPts val="600"/>
              </a:spcAft>
            </a:pPr>
            <a:r>
              <a:rPr lang="en-US" dirty="0"/>
              <a:t>Gene editing </a:t>
            </a:r>
          </a:p>
          <a:p>
            <a:pPr marL="971550" lvl="1" indent="-571500">
              <a:spcAft>
                <a:spcPts val="600"/>
              </a:spcAft>
            </a:pPr>
            <a:r>
              <a:rPr lang="en-US" dirty="0"/>
              <a:t>Cloning</a:t>
            </a:r>
          </a:p>
        </p:txBody>
      </p:sp>
    </p:spTree>
    <p:extLst>
      <p:ext uri="{BB962C8B-B14F-4D97-AF65-F5344CB8AC3E}">
        <p14:creationId xmlns:p14="http://schemas.microsoft.com/office/powerpoint/2010/main" val="1884583270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363</Words>
  <Application>Microsoft Macintosh PowerPoint</Application>
  <PresentationFormat>On-screen Show (16:9)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Lato</vt:lpstr>
      <vt:lpstr>Lato Black</vt:lpstr>
      <vt:lpstr>Lato Regular</vt:lpstr>
      <vt:lpstr>With Title</vt:lpstr>
      <vt:lpstr>PowerPoint Presentation</vt:lpstr>
      <vt:lpstr>Genetic Engineering</vt:lpstr>
      <vt:lpstr>Genetic Engineering</vt:lpstr>
      <vt:lpstr>Genetic Engineering: Overview</vt:lpstr>
      <vt:lpstr>Genetic Engineering: Overview</vt:lpstr>
      <vt:lpstr>Human Engineering and the Bible</vt:lpstr>
      <vt:lpstr>Human Engineering</vt:lpstr>
      <vt:lpstr>Genetic Screening</vt:lpstr>
      <vt:lpstr>Human Engineering</vt:lpstr>
      <vt:lpstr>Artificial Insemination</vt:lpstr>
      <vt:lpstr>In Vitro Insemination</vt:lpstr>
      <vt:lpstr>Problems with In Vitro</vt:lpstr>
      <vt:lpstr>Violates Ethical Guidelines</vt:lpstr>
      <vt:lpstr>Human life, whether produced naturally or with the help of Genetic Engineering, is still made in the image of God and worthy of respect.</vt:lpstr>
      <vt:lpstr>Human Engineering</vt:lpstr>
      <vt:lpstr>PowerPoint Presentation</vt:lpstr>
      <vt:lpstr>Gene Editing</vt:lpstr>
      <vt:lpstr>Part 2 - Cloning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317</cp:revision>
  <dcterms:created xsi:type="dcterms:W3CDTF">2014-04-30T18:34:38Z</dcterms:created>
  <dcterms:modified xsi:type="dcterms:W3CDTF">2021-05-03T17:38:24Z</dcterms:modified>
</cp:coreProperties>
</file>