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2"/>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4A46"/>
    <a:srgbClr val="C1734F"/>
    <a:srgbClr val="AE4541"/>
    <a:srgbClr val="D1B07C"/>
    <a:srgbClr val="000000"/>
    <a:srgbClr val="A2A2A2"/>
    <a:srgbClr val="8B5C40"/>
    <a:srgbClr val="E6CC3F"/>
    <a:srgbClr val="4B3448"/>
    <a:srgbClr val="904B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4"/>
    <p:restoredTop sz="94082"/>
  </p:normalViewPr>
  <p:slideViewPr>
    <p:cSldViewPr snapToGrid="0" snapToObjects="1">
      <p:cViewPr varScale="1">
        <p:scale>
          <a:sx n="145" d="100"/>
          <a:sy n="145" d="100"/>
        </p:scale>
        <p:origin x="184" y="4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11/21/23</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42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72" r:id="rId8"/>
    <p:sldLayoutId id="2147483669" r:id="rId9"/>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2</a:t>
            </a:r>
          </a:p>
        </p:txBody>
      </p:sp>
      <p:sp>
        <p:nvSpPr>
          <p:cNvPr id="3" name="Subtitle 2"/>
          <p:cNvSpPr>
            <a:spLocks noGrp="1"/>
          </p:cNvSpPr>
          <p:nvPr>
            <p:ph type="subTitle" idx="1"/>
          </p:nvPr>
        </p:nvSpPr>
        <p:spPr>
          <a:xfrm>
            <a:off x="2921663" y="2722273"/>
            <a:ext cx="5633385" cy="1239893"/>
          </a:xfrm>
        </p:spPr>
        <p:txBody>
          <a:bodyPr/>
          <a:lstStyle/>
          <a:p>
            <a:r>
              <a:rPr lang="en-US" sz="4800" dirty="0"/>
              <a:t>God Stirs up the Builders' Hearts</a:t>
            </a:r>
            <a:endParaRPr lang="en-US" sz="4800" dirty="0">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0405-B8C9-1F77-9980-2BC65246E3F6}"/>
              </a:ext>
            </a:extLst>
          </p:cNvPr>
          <p:cNvSpPr>
            <a:spLocks noGrp="1"/>
          </p:cNvSpPr>
          <p:nvPr>
            <p:ph type="title"/>
          </p:nvPr>
        </p:nvSpPr>
        <p:spPr>
          <a:xfrm>
            <a:off x="504448" y="1366906"/>
            <a:ext cx="3670388" cy="1825179"/>
          </a:xfrm>
        </p:spPr>
        <p:txBody>
          <a:bodyPr>
            <a:normAutofit/>
          </a:bodyPr>
          <a:lstStyle/>
          <a:p>
            <a:r>
              <a:rPr lang="en-US" sz="6000" dirty="0">
                <a:latin typeface="D-DIN Condensed" panose="020B0504030202030204" pitchFamily="34" charset="77"/>
              </a:rPr>
              <a:t>HENOTHEISM</a:t>
            </a:r>
          </a:p>
        </p:txBody>
      </p:sp>
      <p:sp>
        <p:nvSpPr>
          <p:cNvPr id="3" name="TextBox 2">
            <a:extLst>
              <a:ext uri="{FF2B5EF4-FFF2-40B4-BE49-F238E27FC236}">
                <a16:creationId xmlns:a16="http://schemas.microsoft.com/office/drawing/2014/main" id="{B729BCAD-00DB-45B3-1C2E-C10C0D2FEC5F}"/>
              </a:ext>
            </a:extLst>
          </p:cNvPr>
          <p:cNvSpPr txBox="1"/>
          <p:nvPr/>
        </p:nvSpPr>
        <p:spPr>
          <a:xfrm>
            <a:off x="4014267" y="613474"/>
            <a:ext cx="938077" cy="3154710"/>
          </a:xfrm>
          <a:prstGeom prst="rect">
            <a:avLst/>
          </a:prstGeom>
          <a:noFill/>
        </p:spPr>
        <p:txBody>
          <a:bodyPr wrap="none" rtlCol="0">
            <a:spAutoFit/>
          </a:bodyPr>
          <a:lstStyle/>
          <a:p>
            <a:r>
              <a:rPr lang="en-US" sz="199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4" name="TextBox 3">
            <a:extLst>
              <a:ext uri="{FF2B5EF4-FFF2-40B4-BE49-F238E27FC236}">
                <a16:creationId xmlns:a16="http://schemas.microsoft.com/office/drawing/2014/main" id="{62017341-4EAA-1FF4-3752-A6DF53C7691B}"/>
              </a:ext>
            </a:extLst>
          </p:cNvPr>
          <p:cNvSpPr txBox="1"/>
          <p:nvPr/>
        </p:nvSpPr>
        <p:spPr>
          <a:xfrm>
            <a:off x="4986703" y="977813"/>
            <a:ext cx="3911112" cy="646331"/>
          </a:xfrm>
          <a:prstGeom prst="rect">
            <a:avLst/>
          </a:prstGeom>
          <a:noFill/>
        </p:spPr>
        <p:txBody>
          <a:bodyPr wrap="square" rtlCol="0">
            <a:spAutoFit/>
          </a:bodyPr>
          <a:lstStyle/>
          <a:p>
            <a:r>
              <a:rPr lang="en-US" sz="3600" dirty="0">
                <a:latin typeface="D-DIN Condensed" panose="020B0504030202030204" pitchFamily="34" charset="77"/>
                <a:ea typeface="Lato Semibold" panose="020F0502020204030203" pitchFamily="34" charset="0"/>
                <a:cs typeface="Lato Semibold" panose="020F0502020204030203" pitchFamily="34" charset="0"/>
              </a:rPr>
              <a:t>BELIEVE IN MANY GODS</a:t>
            </a:r>
          </a:p>
        </p:txBody>
      </p:sp>
      <p:sp>
        <p:nvSpPr>
          <p:cNvPr id="5" name="TextBox 4">
            <a:extLst>
              <a:ext uri="{FF2B5EF4-FFF2-40B4-BE49-F238E27FC236}">
                <a16:creationId xmlns:a16="http://schemas.microsoft.com/office/drawing/2014/main" id="{35771986-47C0-B5DE-555A-2E7C5A166214}"/>
              </a:ext>
            </a:extLst>
          </p:cNvPr>
          <p:cNvSpPr txBox="1"/>
          <p:nvPr/>
        </p:nvSpPr>
        <p:spPr>
          <a:xfrm>
            <a:off x="4986703" y="2963705"/>
            <a:ext cx="3509818" cy="646331"/>
          </a:xfrm>
          <a:prstGeom prst="rect">
            <a:avLst/>
          </a:prstGeom>
          <a:noFill/>
        </p:spPr>
        <p:txBody>
          <a:bodyPr wrap="square" rtlCol="0">
            <a:spAutoFit/>
          </a:bodyPr>
          <a:lstStyle/>
          <a:p>
            <a:r>
              <a:rPr lang="en-US" sz="3600" dirty="0">
                <a:latin typeface="D-DIN Condensed" panose="020B0504030202030204" pitchFamily="34" charset="77"/>
                <a:ea typeface="Lato Semibold" panose="020F0502020204030203" pitchFamily="34" charset="0"/>
                <a:cs typeface="Lato Semibold" panose="020F0502020204030203" pitchFamily="34" charset="0"/>
              </a:rPr>
              <a:t>WORSHIP ONLY ONE</a:t>
            </a:r>
          </a:p>
        </p:txBody>
      </p:sp>
    </p:spTree>
    <p:extLst>
      <p:ext uri="{BB962C8B-B14F-4D97-AF65-F5344CB8AC3E}">
        <p14:creationId xmlns:p14="http://schemas.microsoft.com/office/powerpoint/2010/main" val="173228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1ED9C-5AC6-7AEB-3F5D-8F53E9A639EC}"/>
              </a:ext>
            </a:extLst>
          </p:cNvPr>
          <p:cNvSpPr>
            <a:spLocks noGrp="1"/>
          </p:cNvSpPr>
          <p:nvPr>
            <p:ph type="title"/>
          </p:nvPr>
        </p:nvSpPr>
        <p:spPr/>
        <p:txBody>
          <a:bodyPr/>
          <a:lstStyle/>
          <a:p>
            <a:r>
              <a:rPr lang="en-US" dirty="0"/>
              <a:t>Conditions</a:t>
            </a:r>
          </a:p>
        </p:txBody>
      </p:sp>
      <p:sp>
        <p:nvSpPr>
          <p:cNvPr id="5" name="Text Placeholder 4">
            <a:extLst>
              <a:ext uri="{FF2B5EF4-FFF2-40B4-BE49-F238E27FC236}">
                <a16:creationId xmlns:a16="http://schemas.microsoft.com/office/drawing/2014/main" id="{B423EFD1-D457-EA5B-B862-EACF58B2CDEC}"/>
              </a:ext>
            </a:extLst>
          </p:cNvPr>
          <p:cNvSpPr>
            <a:spLocks noGrp="1"/>
          </p:cNvSpPr>
          <p:nvPr>
            <p:ph type="body" sz="quarter" idx="10"/>
          </p:nvPr>
        </p:nvSpPr>
        <p:spPr/>
        <p:txBody>
          <a:bodyPr>
            <a:normAutofit/>
          </a:bodyPr>
          <a:lstStyle/>
          <a:p>
            <a:pPr>
              <a:spcAft>
                <a:spcPts val="1600"/>
              </a:spcAft>
            </a:pPr>
            <a:r>
              <a:rPr lang="en-US" sz="4000" dirty="0"/>
              <a:t>All who wanted to leave, could.</a:t>
            </a:r>
          </a:p>
          <a:p>
            <a:pPr>
              <a:spcAft>
                <a:spcPts val="1600"/>
              </a:spcAft>
            </a:pPr>
            <a:r>
              <a:rPr lang="en-US" sz="4000" dirty="0"/>
              <a:t>Those remaining to provide funds for those leaving.</a:t>
            </a:r>
          </a:p>
          <a:p>
            <a:pPr>
              <a:spcAft>
                <a:spcPts val="1600"/>
              </a:spcAft>
            </a:pPr>
            <a:r>
              <a:rPr lang="en-US" sz="4000" dirty="0"/>
              <a:t>Cyrus donates gold and silver</a:t>
            </a:r>
          </a:p>
        </p:txBody>
      </p:sp>
    </p:spTree>
    <p:extLst>
      <p:ext uri="{BB962C8B-B14F-4D97-AF65-F5344CB8AC3E}">
        <p14:creationId xmlns:p14="http://schemas.microsoft.com/office/powerpoint/2010/main" val="238865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DB7F0-59C8-6D6A-338F-587DBE6D6605}"/>
              </a:ext>
            </a:extLst>
          </p:cNvPr>
          <p:cNvSpPr>
            <a:spLocks noGrp="1"/>
          </p:cNvSpPr>
          <p:nvPr>
            <p:ph type="body" sz="quarter" idx="10"/>
          </p:nvPr>
        </p:nvSpPr>
        <p:spPr>
          <a:xfrm>
            <a:off x="713221" y="429598"/>
            <a:ext cx="7717558" cy="3680039"/>
          </a:xfrm>
        </p:spPr>
        <p:txBody>
          <a:bodyPr>
            <a:normAutofit/>
          </a:bodyPr>
          <a:lstStyle/>
          <a:p>
            <a:r>
              <a:rPr lang="en-US" sz="3200" dirty="0"/>
              <a:t>Now these are the people of the province who came up out of the captivity of the exiles whom Nebuchadnezzar the king of Babylon had carried away to Babylon, and returned to Jerusalem and Judah, each to his city.</a:t>
            </a:r>
          </a:p>
        </p:txBody>
      </p:sp>
      <p:sp>
        <p:nvSpPr>
          <p:cNvPr id="3" name="Text Placeholder 2">
            <a:extLst>
              <a:ext uri="{FF2B5EF4-FFF2-40B4-BE49-F238E27FC236}">
                <a16:creationId xmlns:a16="http://schemas.microsoft.com/office/drawing/2014/main" id="{CF9A553D-3309-1C22-86ED-EEA3C4DE25EA}"/>
              </a:ext>
            </a:extLst>
          </p:cNvPr>
          <p:cNvSpPr>
            <a:spLocks noGrp="1"/>
          </p:cNvSpPr>
          <p:nvPr>
            <p:ph type="body" sz="quarter" idx="11"/>
          </p:nvPr>
        </p:nvSpPr>
        <p:spPr/>
        <p:txBody>
          <a:bodyPr/>
          <a:lstStyle/>
          <a:p>
            <a:r>
              <a:rPr lang="en-US" dirty="0"/>
              <a:t>- Ezra 2:1</a:t>
            </a:r>
          </a:p>
        </p:txBody>
      </p:sp>
    </p:spTree>
    <p:extLst>
      <p:ext uri="{BB962C8B-B14F-4D97-AF65-F5344CB8AC3E}">
        <p14:creationId xmlns:p14="http://schemas.microsoft.com/office/powerpoint/2010/main" val="95083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DB7F0-59C8-6D6A-338F-587DBE6D6605}"/>
              </a:ext>
            </a:extLst>
          </p:cNvPr>
          <p:cNvSpPr>
            <a:spLocks noGrp="1"/>
          </p:cNvSpPr>
          <p:nvPr>
            <p:ph type="body" sz="quarter" idx="10"/>
          </p:nvPr>
        </p:nvSpPr>
        <p:spPr>
          <a:xfrm>
            <a:off x="713222" y="429598"/>
            <a:ext cx="6751447" cy="3680039"/>
          </a:xfrm>
        </p:spPr>
        <p:txBody>
          <a:bodyPr>
            <a:normAutofit/>
          </a:bodyPr>
          <a:lstStyle/>
          <a:p>
            <a:r>
              <a:rPr lang="en-US" sz="3200" dirty="0"/>
              <a:t>These came with Zerubbabel, </a:t>
            </a:r>
            <a:r>
              <a:rPr lang="en-US" sz="3200" dirty="0" err="1"/>
              <a:t>Jeshua</a:t>
            </a:r>
            <a:r>
              <a:rPr lang="en-US" sz="3200" dirty="0"/>
              <a:t>, Nehemiah, </a:t>
            </a:r>
            <a:r>
              <a:rPr lang="en-US" sz="3200" dirty="0" err="1"/>
              <a:t>Seraiah</a:t>
            </a:r>
            <a:r>
              <a:rPr lang="en-US" sz="3200" dirty="0"/>
              <a:t>, </a:t>
            </a:r>
            <a:r>
              <a:rPr lang="en-US" sz="3200" dirty="0" err="1"/>
              <a:t>Reelaiah</a:t>
            </a:r>
            <a:r>
              <a:rPr lang="en-US" sz="3200" dirty="0"/>
              <a:t>, Mordecai, </a:t>
            </a:r>
            <a:r>
              <a:rPr lang="en-US" sz="3200" dirty="0" err="1"/>
              <a:t>Bilshan</a:t>
            </a:r>
            <a:r>
              <a:rPr lang="en-US" sz="3200" dirty="0"/>
              <a:t>, </a:t>
            </a:r>
            <a:r>
              <a:rPr lang="en-US" sz="3200" dirty="0" err="1"/>
              <a:t>Mispar</a:t>
            </a:r>
            <a:r>
              <a:rPr lang="en-US" sz="3200" dirty="0"/>
              <a:t>, </a:t>
            </a:r>
            <a:r>
              <a:rPr lang="en-US" sz="3200" dirty="0" err="1"/>
              <a:t>Bigvai</a:t>
            </a:r>
            <a:r>
              <a:rPr lang="en-US" sz="3200" dirty="0"/>
              <a:t>, </a:t>
            </a:r>
            <a:r>
              <a:rPr lang="en-US" sz="3200" dirty="0" err="1"/>
              <a:t>Rehum</a:t>
            </a:r>
            <a:r>
              <a:rPr lang="en-US" sz="3200" dirty="0"/>
              <a:t> and </a:t>
            </a:r>
            <a:r>
              <a:rPr lang="en-US" sz="3200" dirty="0" err="1"/>
              <a:t>Baanah</a:t>
            </a:r>
            <a:r>
              <a:rPr lang="en-US" sz="3200" dirty="0"/>
              <a:t>.</a:t>
            </a:r>
          </a:p>
        </p:txBody>
      </p:sp>
      <p:sp>
        <p:nvSpPr>
          <p:cNvPr id="3" name="Text Placeholder 2">
            <a:extLst>
              <a:ext uri="{FF2B5EF4-FFF2-40B4-BE49-F238E27FC236}">
                <a16:creationId xmlns:a16="http://schemas.microsoft.com/office/drawing/2014/main" id="{CF9A553D-3309-1C22-86ED-EEA3C4DE25EA}"/>
              </a:ext>
            </a:extLst>
          </p:cNvPr>
          <p:cNvSpPr>
            <a:spLocks noGrp="1"/>
          </p:cNvSpPr>
          <p:nvPr>
            <p:ph type="body" sz="quarter" idx="11"/>
          </p:nvPr>
        </p:nvSpPr>
        <p:spPr/>
        <p:txBody>
          <a:bodyPr/>
          <a:lstStyle/>
          <a:p>
            <a:r>
              <a:rPr lang="en-US" dirty="0"/>
              <a:t>- Ezra 2:2</a:t>
            </a:r>
          </a:p>
        </p:txBody>
      </p:sp>
    </p:spTree>
    <p:extLst>
      <p:ext uri="{BB962C8B-B14F-4D97-AF65-F5344CB8AC3E}">
        <p14:creationId xmlns:p14="http://schemas.microsoft.com/office/powerpoint/2010/main" val="14071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a:xfrm>
            <a:off x="713221" y="429598"/>
            <a:ext cx="7717558" cy="3680039"/>
          </a:xfrm>
        </p:spPr>
        <p:txBody>
          <a:bodyPr>
            <a:normAutofit lnSpcReduction="10000"/>
          </a:bodyPr>
          <a:lstStyle/>
          <a:p>
            <a:r>
              <a:rPr lang="en-US" sz="3200" baseline="30000" dirty="0"/>
              <a:t>10</a:t>
            </a:r>
            <a:r>
              <a:rPr lang="en-US" sz="3200" dirty="0"/>
              <a:t> “For thus says the Lord, ‘When seventy years have been completed for Babylon, </a:t>
            </a:r>
            <a:br>
              <a:rPr lang="en-US" sz="3200" dirty="0"/>
            </a:br>
            <a:r>
              <a:rPr lang="en-US" sz="3200" dirty="0"/>
              <a:t>I will visit you and fulfill My good word to you, to bring you back to this place. </a:t>
            </a:r>
            <a:br>
              <a:rPr lang="en-US" sz="3200" dirty="0"/>
            </a:br>
            <a:r>
              <a:rPr lang="en-US" sz="3200" baseline="30000" dirty="0"/>
              <a:t>11</a:t>
            </a:r>
            <a:r>
              <a:rPr lang="en-US" sz="3200" dirty="0"/>
              <a:t> For I know the plans that I have for you,’ declares the Lord, ‘plans for welfare and not for calamity to give you a future and a hope.</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Jeremiah 29:10-11</a:t>
            </a:r>
          </a:p>
        </p:txBody>
      </p:sp>
    </p:spTree>
    <p:extLst>
      <p:ext uri="{BB962C8B-B14F-4D97-AF65-F5344CB8AC3E}">
        <p14:creationId xmlns:p14="http://schemas.microsoft.com/office/powerpoint/2010/main" val="27822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p:txBody>
          <a:bodyPr>
            <a:normAutofit/>
          </a:bodyPr>
          <a:lstStyle/>
          <a:p>
            <a:r>
              <a:rPr lang="en-US" sz="3200" baseline="30000" dirty="0"/>
              <a:t>12</a:t>
            </a:r>
            <a:r>
              <a:rPr lang="en-US" sz="3200" dirty="0"/>
              <a:t> Then you will call upon Me and come and pray to Me, and I will listen to you. </a:t>
            </a:r>
            <a:r>
              <a:rPr lang="en-US" sz="3200" baseline="30000" dirty="0"/>
              <a:t>13</a:t>
            </a:r>
            <a:r>
              <a:rPr lang="en-US" sz="3200" dirty="0"/>
              <a:t> You will seek Me and find Me when you search for Me with all your heart.</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Jeremiah 29:12-13</a:t>
            </a:r>
          </a:p>
        </p:txBody>
      </p:sp>
    </p:spTree>
    <p:extLst>
      <p:ext uri="{BB962C8B-B14F-4D97-AF65-F5344CB8AC3E}">
        <p14:creationId xmlns:p14="http://schemas.microsoft.com/office/powerpoint/2010/main" val="190894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p:txBody>
          <a:bodyPr>
            <a:normAutofit/>
          </a:bodyPr>
          <a:lstStyle/>
          <a:p>
            <a:r>
              <a:rPr lang="en-US" sz="3200" dirty="0"/>
              <a:t>I will be found by you,’ declares the Lord, ‘and I will restore your fortunes and will gather you from all the nations and from all the places where I have driven you,’ declares the Lord, ‘and I will bring you back to the place from where I sent you into exile.’</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Jeremiah 29:14</a:t>
            </a:r>
          </a:p>
        </p:txBody>
      </p:sp>
    </p:spTree>
    <p:extLst>
      <p:ext uri="{BB962C8B-B14F-4D97-AF65-F5344CB8AC3E}">
        <p14:creationId xmlns:p14="http://schemas.microsoft.com/office/powerpoint/2010/main" val="288769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a:xfrm>
            <a:off x="713221" y="429598"/>
            <a:ext cx="8026333" cy="3680039"/>
          </a:xfrm>
        </p:spPr>
        <p:txBody>
          <a:bodyPr>
            <a:normAutofit/>
          </a:bodyPr>
          <a:lstStyle/>
          <a:p>
            <a:r>
              <a:rPr lang="en-US" sz="2700" dirty="0"/>
              <a:t>“It is I who says of Cyrus, ‘He is My shepherd! </a:t>
            </a:r>
          </a:p>
          <a:p>
            <a:r>
              <a:rPr lang="en-US" sz="2700" dirty="0"/>
              <a:t>And he will perform all My desire.’ </a:t>
            </a:r>
          </a:p>
          <a:p>
            <a:r>
              <a:rPr lang="en-US" sz="2700" dirty="0"/>
              <a:t>And he declares of Jerusalem, ‘She will be built,’ </a:t>
            </a:r>
          </a:p>
          <a:p>
            <a:r>
              <a:rPr lang="en-US" sz="2700" dirty="0"/>
              <a:t>And of the temple, ‘Your foundation will be laid.’”</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Isaiah 44:28</a:t>
            </a:r>
          </a:p>
        </p:txBody>
      </p:sp>
    </p:spTree>
    <p:extLst>
      <p:ext uri="{BB962C8B-B14F-4D97-AF65-F5344CB8AC3E}">
        <p14:creationId xmlns:p14="http://schemas.microsoft.com/office/powerpoint/2010/main" val="52693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a:xfrm>
            <a:off x="713221" y="429598"/>
            <a:ext cx="6672317" cy="3680039"/>
          </a:xfrm>
        </p:spPr>
        <p:txBody>
          <a:bodyPr>
            <a:normAutofit/>
          </a:bodyPr>
          <a:lstStyle/>
          <a:p>
            <a:r>
              <a:rPr lang="en-US" sz="3200" dirty="0"/>
              <a:t>These came with Zerubbabel, </a:t>
            </a:r>
            <a:r>
              <a:rPr lang="en-US" sz="3200" dirty="0" err="1"/>
              <a:t>Jeshua</a:t>
            </a:r>
            <a:r>
              <a:rPr lang="en-US" sz="3200" dirty="0"/>
              <a:t>, Nehemiah, </a:t>
            </a:r>
            <a:r>
              <a:rPr lang="en-US" sz="3200" dirty="0" err="1"/>
              <a:t>Seraiah</a:t>
            </a:r>
            <a:r>
              <a:rPr lang="en-US" sz="3200" dirty="0"/>
              <a:t>, </a:t>
            </a:r>
            <a:r>
              <a:rPr lang="en-US" sz="3200" dirty="0" err="1"/>
              <a:t>Reelaiah</a:t>
            </a:r>
            <a:r>
              <a:rPr lang="en-US" sz="3200" dirty="0"/>
              <a:t>, Mordecai, </a:t>
            </a:r>
            <a:r>
              <a:rPr lang="en-US" sz="3200" dirty="0" err="1"/>
              <a:t>Bilshan</a:t>
            </a:r>
            <a:r>
              <a:rPr lang="en-US" sz="3200" dirty="0"/>
              <a:t>, </a:t>
            </a:r>
            <a:r>
              <a:rPr lang="en-US" sz="3200" dirty="0" err="1"/>
              <a:t>Mispar</a:t>
            </a:r>
            <a:r>
              <a:rPr lang="en-US" sz="3200" dirty="0"/>
              <a:t>, </a:t>
            </a:r>
            <a:r>
              <a:rPr lang="en-US" sz="3200" dirty="0" err="1"/>
              <a:t>Bigvai</a:t>
            </a:r>
            <a:r>
              <a:rPr lang="en-US" sz="3200" dirty="0"/>
              <a:t>, </a:t>
            </a:r>
            <a:r>
              <a:rPr lang="en-US" sz="3200" dirty="0" err="1"/>
              <a:t>Rehum</a:t>
            </a:r>
            <a:r>
              <a:rPr lang="en-US" sz="3200" dirty="0"/>
              <a:t> and </a:t>
            </a:r>
            <a:r>
              <a:rPr lang="en-US" sz="3200" dirty="0" err="1"/>
              <a:t>Baanah</a:t>
            </a:r>
            <a:r>
              <a:rPr lang="en-US" sz="3200" dirty="0"/>
              <a:t>.</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Ezra 2:2</a:t>
            </a:r>
          </a:p>
        </p:txBody>
      </p:sp>
    </p:spTree>
    <p:extLst>
      <p:ext uri="{BB962C8B-B14F-4D97-AF65-F5344CB8AC3E}">
        <p14:creationId xmlns:p14="http://schemas.microsoft.com/office/powerpoint/2010/main" val="231225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p:txBody>
          <a:bodyPr>
            <a:normAutofit/>
          </a:bodyPr>
          <a:lstStyle/>
          <a:p>
            <a:r>
              <a:rPr lang="en-US" sz="3200" baseline="30000" dirty="0"/>
              <a:t>36</a:t>
            </a:r>
            <a:r>
              <a:rPr lang="en-US" sz="3200" dirty="0"/>
              <a:t> The priests: the sons of </a:t>
            </a:r>
            <a:r>
              <a:rPr lang="en-US" sz="3200" dirty="0" err="1"/>
              <a:t>Jedaiah</a:t>
            </a:r>
            <a:r>
              <a:rPr lang="en-US" sz="3200" dirty="0"/>
              <a:t> of the house of </a:t>
            </a:r>
            <a:r>
              <a:rPr lang="en-US" sz="3200" dirty="0" err="1"/>
              <a:t>Jeshua</a:t>
            </a:r>
            <a:r>
              <a:rPr lang="en-US" sz="3200" dirty="0"/>
              <a:t>, 973; </a:t>
            </a:r>
          </a:p>
          <a:p>
            <a:r>
              <a:rPr lang="en-US" sz="3200" baseline="30000" dirty="0"/>
              <a:t>37</a:t>
            </a:r>
            <a:r>
              <a:rPr lang="en-US" sz="3200" dirty="0"/>
              <a:t> the sons of </a:t>
            </a:r>
            <a:r>
              <a:rPr lang="en-US" sz="3200" dirty="0" err="1"/>
              <a:t>Immer</a:t>
            </a:r>
            <a:r>
              <a:rPr lang="en-US" sz="3200" dirty="0"/>
              <a:t>, 1,052; </a:t>
            </a:r>
          </a:p>
          <a:p>
            <a:r>
              <a:rPr lang="en-US" sz="3200" baseline="30000" dirty="0"/>
              <a:t>38</a:t>
            </a:r>
            <a:r>
              <a:rPr lang="en-US" sz="3200" dirty="0"/>
              <a:t> the sons of </a:t>
            </a:r>
            <a:r>
              <a:rPr lang="en-US" sz="3200" dirty="0" err="1"/>
              <a:t>Pashhur</a:t>
            </a:r>
            <a:r>
              <a:rPr lang="en-US" sz="3200" dirty="0"/>
              <a:t>, 1,247; </a:t>
            </a:r>
          </a:p>
          <a:p>
            <a:r>
              <a:rPr lang="en-US" sz="3200" baseline="30000" dirty="0"/>
              <a:t>39</a:t>
            </a:r>
            <a:r>
              <a:rPr lang="en-US" sz="3200" dirty="0"/>
              <a:t> the sons of Harim, 1,017.</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Ezra 2:36-39</a:t>
            </a:r>
          </a:p>
        </p:txBody>
      </p:sp>
    </p:spTree>
    <p:extLst>
      <p:ext uri="{BB962C8B-B14F-4D97-AF65-F5344CB8AC3E}">
        <p14:creationId xmlns:p14="http://schemas.microsoft.com/office/powerpoint/2010/main" val="136050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E454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FA1FB4-0B56-1F16-996F-6DF086F98202}"/>
              </a:ext>
            </a:extLst>
          </p:cNvPr>
          <p:cNvSpPr txBox="1"/>
          <p:nvPr/>
        </p:nvSpPr>
        <p:spPr>
          <a:xfrm>
            <a:off x="428043" y="310148"/>
            <a:ext cx="622286" cy="400110"/>
          </a:xfrm>
          <a:prstGeom prst="rect">
            <a:avLst/>
          </a:prstGeom>
          <a:noFill/>
        </p:spPr>
        <p:txBody>
          <a:bodyPr wrap="none" rtlCol="0">
            <a:spAutoFit/>
          </a:bodyPr>
          <a:lstStyle/>
          <a:p>
            <a:pPr algn="ctr"/>
            <a:r>
              <a:rPr lang="en-US" sz="2000" b="1" dirty="0">
                <a:latin typeface="D-DIN CONDENSED" panose="020B0504030202030204" pitchFamily="34" charset="77"/>
              </a:rPr>
              <a:t>DATE</a:t>
            </a:r>
          </a:p>
        </p:txBody>
      </p:sp>
      <p:sp>
        <p:nvSpPr>
          <p:cNvPr id="6" name="TextBox 5">
            <a:extLst>
              <a:ext uri="{FF2B5EF4-FFF2-40B4-BE49-F238E27FC236}">
                <a16:creationId xmlns:a16="http://schemas.microsoft.com/office/drawing/2014/main" id="{EDA306AB-6905-DE40-DCFB-D11D368026FC}"/>
              </a:ext>
            </a:extLst>
          </p:cNvPr>
          <p:cNvSpPr txBox="1"/>
          <p:nvPr/>
        </p:nvSpPr>
        <p:spPr>
          <a:xfrm>
            <a:off x="2177951" y="320148"/>
            <a:ext cx="830677" cy="400110"/>
          </a:xfrm>
          <a:prstGeom prst="rect">
            <a:avLst/>
          </a:prstGeom>
          <a:noFill/>
        </p:spPr>
        <p:txBody>
          <a:bodyPr wrap="none" rtlCol="0">
            <a:spAutoFit/>
          </a:bodyPr>
          <a:lstStyle/>
          <a:p>
            <a:pPr algn="ctr"/>
            <a:r>
              <a:rPr lang="en-US" sz="2000" b="1" dirty="0">
                <a:latin typeface="D-DIN CONDENSED" panose="020B0504030202030204" pitchFamily="34" charset="77"/>
              </a:rPr>
              <a:t>EVENTS</a:t>
            </a:r>
          </a:p>
        </p:txBody>
      </p:sp>
      <p:cxnSp>
        <p:nvCxnSpPr>
          <p:cNvPr id="7" name="Straight Connector 6">
            <a:extLst>
              <a:ext uri="{FF2B5EF4-FFF2-40B4-BE49-F238E27FC236}">
                <a16:creationId xmlns:a16="http://schemas.microsoft.com/office/drawing/2014/main" id="{F8A6672D-A9C7-952D-FCFB-A8ED720593AC}"/>
              </a:ext>
            </a:extLst>
          </p:cNvPr>
          <p:cNvCxnSpPr>
            <a:cxnSpLocks/>
          </p:cNvCxnSpPr>
          <p:nvPr/>
        </p:nvCxnSpPr>
        <p:spPr>
          <a:xfrm>
            <a:off x="0" y="922853"/>
            <a:ext cx="9144000"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7A58BE0-B30A-3398-D2A6-C18038D99054}"/>
              </a:ext>
            </a:extLst>
          </p:cNvPr>
          <p:cNvSpPr txBox="1"/>
          <p:nvPr/>
        </p:nvSpPr>
        <p:spPr>
          <a:xfrm>
            <a:off x="4204749" y="396203"/>
            <a:ext cx="1418978" cy="338554"/>
          </a:xfrm>
          <a:prstGeom prst="rect">
            <a:avLst/>
          </a:prstGeom>
          <a:noFill/>
        </p:spPr>
        <p:txBody>
          <a:bodyPr wrap="none" rtlCol="0">
            <a:spAutoFit/>
          </a:bodyPr>
          <a:lstStyle/>
          <a:p>
            <a:pPr algn="ctr"/>
            <a:r>
              <a:rPr lang="en-US" sz="1600" b="1" dirty="0">
                <a:latin typeface="D-DIN CONDENSED" panose="020B0504030202030204" pitchFamily="34" charset="77"/>
              </a:rPr>
              <a:t>PROPHETS/BOOKS</a:t>
            </a:r>
          </a:p>
        </p:txBody>
      </p:sp>
      <p:sp>
        <p:nvSpPr>
          <p:cNvPr id="3" name="TextBox 2">
            <a:extLst>
              <a:ext uri="{FF2B5EF4-FFF2-40B4-BE49-F238E27FC236}">
                <a16:creationId xmlns:a16="http://schemas.microsoft.com/office/drawing/2014/main" id="{DB29D5A3-290E-88F9-B844-61D44AF47300}"/>
              </a:ext>
            </a:extLst>
          </p:cNvPr>
          <p:cNvSpPr txBox="1"/>
          <p:nvPr/>
        </p:nvSpPr>
        <p:spPr>
          <a:xfrm>
            <a:off x="7107007" y="310148"/>
            <a:ext cx="817852" cy="400110"/>
          </a:xfrm>
          <a:prstGeom prst="rect">
            <a:avLst/>
          </a:prstGeom>
          <a:noFill/>
        </p:spPr>
        <p:txBody>
          <a:bodyPr wrap="none" rtlCol="0">
            <a:spAutoFit/>
          </a:bodyPr>
          <a:lstStyle/>
          <a:p>
            <a:pPr algn="ctr"/>
            <a:r>
              <a:rPr lang="en-US" sz="2000" b="1" dirty="0">
                <a:latin typeface="D-DIN CONDENSED" panose="020B0504030202030204" pitchFamily="34" charset="77"/>
              </a:rPr>
              <a:t>WORLD</a:t>
            </a:r>
          </a:p>
        </p:txBody>
      </p:sp>
      <p:cxnSp>
        <p:nvCxnSpPr>
          <p:cNvPr id="11" name="Straight Connector 10">
            <a:extLst>
              <a:ext uri="{FF2B5EF4-FFF2-40B4-BE49-F238E27FC236}">
                <a16:creationId xmlns:a16="http://schemas.microsoft.com/office/drawing/2014/main" id="{41B5C490-DF0F-323A-FF66-CA17F1128A97}"/>
              </a:ext>
            </a:extLst>
          </p:cNvPr>
          <p:cNvCxnSpPr>
            <a:cxnSpLocks/>
          </p:cNvCxnSpPr>
          <p:nvPr/>
        </p:nvCxnSpPr>
        <p:spPr>
          <a:xfrm>
            <a:off x="5802969" y="264866"/>
            <a:ext cx="0" cy="464096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E84A663-7E86-701B-C87F-D5497BE71A7C}"/>
              </a:ext>
            </a:extLst>
          </p:cNvPr>
          <p:cNvCxnSpPr>
            <a:cxnSpLocks/>
          </p:cNvCxnSpPr>
          <p:nvPr/>
        </p:nvCxnSpPr>
        <p:spPr>
          <a:xfrm>
            <a:off x="4097995" y="310148"/>
            <a:ext cx="0" cy="465438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C872BC9-E9DA-ED6E-EF3D-2170D6318798}"/>
              </a:ext>
            </a:extLst>
          </p:cNvPr>
          <p:cNvCxnSpPr>
            <a:cxnSpLocks/>
          </p:cNvCxnSpPr>
          <p:nvPr/>
        </p:nvCxnSpPr>
        <p:spPr>
          <a:xfrm>
            <a:off x="1422557" y="284821"/>
            <a:ext cx="0" cy="4640965"/>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A657937-B640-499F-7A3A-3E3E11BDB231}"/>
              </a:ext>
            </a:extLst>
          </p:cNvPr>
          <p:cNvSpPr txBox="1"/>
          <p:nvPr/>
        </p:nvSpPr>
        <p:spPr>
          <a:xfrm>
            <a:off x="260852" y="1131839"/>
            <a:ext cx="862737" cy="338554"/>
          </a:xfrm>
          <a:prstGeom prst="rect">
            <a:avLst/>
          </a:prstGeom>
          <a:noFill/>
        </p:spPr>
        <p:txBody>
          <a:bodyPr wrap="none" rtlCol="0">
            <a:spAutoFit/>
          </a:bodyPr>
          <a:lstStyle/>
          <a:p>
            <a:pPr algn="ctr"/>
            <a:r>
              <a:rPr lang="en-US" sz="1600" b="1" dirty="0">
                <a:latin typeface="Lato Semibold" panose="020F0502020204030203" pitchFamily="34" charset="0"/>
                <a:ea typeface="Lato Semibold" panose="020F0502020204030203" pitchFamily="34" charset="0"/>
                <a:cs typeface="Lato Semibold" panose="020F0502020204030203" pitchFamily="34" charset="0"/>
              </a:rPr>
              <a:t>721 BC</a:t>
            </a:r>
          </a:p>
        </p:txBody>
      </p:sp>
      <p:sp>
        <p:nvSpPr>
          <p:cNvPr id="9" name="TextBox 8">
            <a:extLst>
              <a:ext uri="{FF2B5EF4-FFF2-40B4-BE49-F238E27FC236}">
                <a16:creationId xmlns:a16="http://schemas.microsoft.com/office/drawing/2014/main" id="{95A140B3-1C7C-C336-F1AE-9A464266BCD4}"/>
              </a:ext>
            </a:extLst>
          </p:cNvPr>
          <p:cNvSpPr txBox="1"/>
          <p:nvPr/>
        </p:nvSpPr>
        <p:spPr>
          <a:xfrm>
            <a:off x="1642994" y="1134381"/>
            <a:ext cx="2163953" cy="584775"/>
          </a:xfrm>
          <a:prstGeom prst="rect">
            <a:avLst/>
          </a:prstGeom>
          <a:noFill/>
        </p:spPr>
        <p:txBody>
          <a:bodyPr wrap="square" rtlCol="0">
            <a:spAutoFit/>
          </a:bodyPr>
          <a:lstStyle/>
          <a:p>
            <a:r>
              <a:rPr lang="en-US" sz="1600" b="1" dirty="0">
                <a:latin typeface="Lato Semibold" panose="020F0502020204030203" pitchFamily="34" charset="0"/>
                <a:ea typeface="Lato Semibold" panose="020F0502020204030203" pitchFamily="34" charset="0"/>
                <a:cs typeface="Lato Semibold" panose="020F0502020204030203" pitchFamily="34" charset="0"/>
              </a:rPr>
              <a:t>Fall of Northern </a:t>
            </a:r>
            <a:br>
              <a:rPr lang="en-US" sz="1600" b="1" dirty="0">
                <a:latin typeface="Lato Semibold" panose="020F0502020204030203" pitchFamily="34" charset="0"/>
                <a:ea typeface="Lato Semibold" panose="020F0502020204030203" pitchFamily="34" charset="0"/>
                <a:cs typeface="Lato Semibold" panose="020F0502020204030203" pitchFamily="34" charset="0"/>
              </a:rPr>
            </a:br>
            <a:r>
              <a:rPr lang="en-US" sz="1600" b="1" dirty="0">
                <a:latin typeface="Lato Semibold" panose="020F0502020204030203" pitchFamily="34" charset="0"/>
                <a:ea typeface="Lato Semibold" panose="020F0502020204030203" pitchFamily="34" charset="0"/>
                <a:cs typeface="Lato Semibold" panose="020F0502020204030203" pitchFamily="34" charset="0"/>
              </a:rPr>
              <a:t>Kingdom to Assyria</a:t>
            </a:r>
          </a:p>
        </p:txBody>
      </p:sp>
      <p:sp>
        <p:nvSpPr>
          <p:cNvPr id="10" name="TextBox 9">
            <a:extLst>
              <a:ext uri="{FF2B5EF4-FFF2-40B4-BE49-F238E27FC236}">
                <a16:creationId xmlns:a16="http://schemas.microsoft.com/office/drawing/2014/main" id="{4C72721D-84DE-212E-BA1A-C3D728AB8E2D}"/>
              </a:ext>
            </a:extLst>
          </p:cNvPr>
          <p:cNvSpPr txBox="1"/>
          <p:nvPr/>
        </p:nvSpPr>
        <p:spPr>
          <a:xfrm>
            <a:off x="4376673" y="1142413"/>
            <a:ext cx="1135247" cy="1077218"/>
          </a:xfrm>
          <a:prstGeom prst="rect">
            <a:avLst/>
          </a:prstGeom>
          <a:noFill/>
        </p:spPr>
        <p:txBody>
          <a:bodyPr wrap="none" rtlCol="0">
            <a:spAutoFit/>
          </a:bodyPr>
          <a:lstStyle/>
          <a:p>
            <a:r>
              <a:rPr lang="en-US" sz="1600" b="1" dirty="0">
                <a:latin typeface="Lato Semibold" panose="020F0502020204030203" pitchFamily="34" charset="0"/>
                <a:ea typeface="Lato Semibold" panose="020F0502020204030203" pitchFamily="34" charset="0"/>
                <a:cs typeface="Lato Semibold" panose="020F0502020204030203" pitchFamily="34" charset="0"/>
              </a:rPr>
              <a:t>Obadiah</a:t>
            </a:r>
          </a:p>
          <a:p>
            <a:r>
              <a:rPr lang="en-US" sz="1600" b="1" dirty="0">
                <a:latin typeface="Lato Semibold" panose="020F0502020204030203" pitchFamily="34" charset="0"/>
                <a:ea typeface="Lato Semibold" panose="020F0502020204030203" pitchFamily="34" charset="0"/>
                <a:cs typeface="Lato Semibold" panose="020F0502020204030203" pitchFamily="34" charset="0"/>
              </a:rPr>
              <a:t>Zephaniah</a:t>
            </a:r>
          </a:p>
          <a:p>
            <a:r>
              <a:rPr lang="en-US" sz="1600" b="1" dirty="0">
                <a:latin typeface="Lato Semibold" panose="020F0502020204030203" pitchFamily="34" charset="0"/>
                <a:ea typeface="Lato Semibold" panose="020F0502020204030203" pitchFamily="34" charset="0"/>
                <a:cs typeface="Lato Semibold" panose="020F0502020204030203" pitchFamily="34" charset="0"/>
              </a:rPr>
              <a:t>Nahum</a:t>
            </a:r>
          </a:p>
          <a:p>
            <a:r>
              <a:rPr lang="en-US" sz="1600" b="1" dirty="0">
                <a:latin typeface="Lato Semibold" panose="020F0502020204030203" pitchFamily="34" charset="0"/>
                <a:ea typeface="Lato Semibold" panose="020F0502020204030203" pitchFamily="34" charset="0"/>
                <a:cs typeface="Lato Semibold" panose="020F0502020204030203" pitchFamily="34" charset="0"/>
              </a:rPr>
              <a:t>Habakkuk</a:t>
            </a:r>
          </a:p>
        </p:txBody>
      </p:sp>
      <p:sp>
        <p:nvSpPr>
          <p:cNvPr id="13" name="TextBox 12">
            <a:extLst>
              <a:ext uri="{FF2B5EF4-FFF2-40B4-BE49-F238E27FC236}">
                <a16:creationId xmlns:a16="http://schemas.microsoft.com/office/drawing/2014/main" id="{B9AB991F-DCC7-607A-C23C-240EC26F0139}"/>
              </a:ext>
            </a:extLst>
          </p:cNvPr>
          <p:cNvSpPr txBox="1"/>
          <p:nvPr/>
        </p:nvSpPr>
        <p:spPr>
          <a:xfrm>
            <a:off x="6057890" y="1125449"/>
            <a:ext cx="2860669" cy="17235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Israel carried off into diff. foreign lands by Assyria</a:t>
            </a:r>
          </a:p>
          <a:p>
            <a:pPr marL="285750" indent="-285750">
              <a:spcAft>
                <a:spcPts val="600"/>
              </a:spcAft>
              <a:buFont typeface="Arial" panose="020B0604020202020204" pitchFamily="34" charset="0"/>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Assyria destroyed </a:t>
            </a:r>
            <a:br>
              <a:rPr lang="en-US" sz="1600" b="1" dirty="0">
                <a:latin typeface="Lato Semibold" panose="020F0502020204030203" pitchFamily="34" charset="0"/>
                <a:ea typeface="Lato Semibold" panose="020F0502020204030203" pitchFamily="34" charset="0"/>
                <a:cs typeface="Lato Semibold" panose="020F0502020204030203" pitchFamily="34" charset="0"/>
              </a:rPr>
            </a:br>
            <a:r>
              <a:rPr lang="en-US" sz="1600" b="1" dirty="0">
                <a:latin typeface="Lato Semibold" panose="020F0502020204030203" pitchFamily="34" charset="0"/>
                <a:ea typeface="Lato Semibold" panose="020F0502020204030203" pitchFamily="34" charset="0"/>
                <a:cs typeface="Lato Semibold" panose="020F0502020204030203" pitchFamily="34" charset="0"/>
              </a:rPr>
              <a:t>by Babylonians</a:t>
            </a:r>
          </a:p>
          <a:p>
            <a:pPr marL="285750" indent="-285750">
              <a:spcAft>
                <a:spcPts val="600"/>
              </a:spcAft>
              <a:buFont typeface="Arial" panose="020B0604020202020204" pitchFamily="34" charset="0"/>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Babylonian Empire established</a:t>
            </a:r>
          </a:p>
        </p:txBody>
      </p:sp>
      <p:sp>
        <p:nvSpPr>
          <p:cNvPr id="15" name="TextBox 14">
            <a:extLst>
              <a:ext uri="{FF2B5EF4-FFF2-40B4-BE49-F238E27FC236}">
                <a16:creationId xmlns:a16="http://schemas.microsoft.com/office/drawing/2014/main" id="{E051FB80-3C84-E8EE-3B92-1E4D34936106}"/>
              </a:ext>
            </a:extLst>
          </p:cNvPr>
          <p:cNvSpPr txBox="1"/>
          <p:nvPr/>
        </p:nvSpPr>
        <p:spPr>
          <a:xfrm>
            <a:off x="246260" y="3095621"/>
            <a:ext cx="862737" cy="338554"/>
          </a:xfrm>
          <a:prstGeom prst="rect">
            <a:avLst/>
          </a:prstGeom>
          <a:noFill/>
        </p:spPr>
        <p:txBody>
          <a:bodyPr wrap="none" rtlCol="0">
            <a:spAutoFit/>
          </a:bodyPr>
          <a:lstStyle/>
          <a:p>
            <a:pPr algn="ctr"/>
            <a:r>
              <a:rPr lang="en-US" sz="1600" b="1" dirty="0">
                <a:latin typeface="Lato Semibold" panose="020F0502020204030203" pitchFamily="34" charset="0"/>
                <a:ea typeface="Lato Semibold" panose="020F0502020204030203" pitchFamily="34" charset="0"/>
                <a:cs typeface="Lato Semibold" panose="020F0502020204030203" pitchFamily="34" charset="0"/>
              </a:rPr>
              <a:t>587 BC</a:t>
            </a:r>
          </a:p>
        </p:txBody>
      </p:sp>
      <p:sp>
        <p:nvSpPr>
          <p:cNvPr id="18" name="TextBox 17">
            <a:extLst>
              <a:ext uri="{FF2B5EF4-FFF2-40B4-BE49-F238E27FC236}">
                <a16:creationId xmlns:a16="http://schemas.microsoft.com/office/drawing/2014/main" id="{66789455-5197-8F03-2EDE-3CFA69486733}"/>
              </a:ext>
            </a:extLst>
          </p:cNvPr>
          <p:cNvSpPr txBox="1"/>
          <p:nvPr/>
        </p:nvSpPr>
        <p:spPr>
          <a:xfrm>
            <a:off x="1583980" y="3051593"/>
            <a:ext cx="2321794" cy="172354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Fall of Jerusalem and Southern Kingdom to Nebuchadnezzar Il of Babylon</a:t>
            </a:r>
          </a:p>
          <a:p>
            <a:pPr marL="285750" indent="-285750">
              <a:spcAft>
                <a:spcPts val="600"/>
              </a:spcAft>
              <a:buFont typeface="Arial" panose="020B0604020202020204" pitchFamily="34" charset="0"/>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70 years of captivity</a:t>
            </a:r>
          </a:p>
        </p:txBody>
      </p:sp>
      <p:sp>
        <p:nvSpPr>
          <p:cNvPr id="19" name="TextBox 18">
            <a:extLst>
              <a:ext uri="{FF2B5EF4-FFF2-40B4-BE49-F238E27FC236}">
                <a16:creationId xmlns:a16="http://schemas.microsoft.com/office/drawing/2014/main" id="{3B8BDEBE-265F-6B8C-8438-0E1A585E9A9D}"/>
              </a:ext>
            </a:extLst>
          </p:cNvPr>
          <p:cNvSpPr txBox="1"/>
          <p:nvPr/>
        </p:nvSpPr>
        <p:spPr>
          <a:xfrm>
            <a:off x="4299178" y="3051593"/>
            <a:ext cx="1414170" cy="1077218"/>
          </a:xfrm>
          <a:prstGeom prst="rect">
            <a:avLst/>
          </a:prstGeom>
          <a:noFill/>
        </p:spPr>
        <p:txBody>
          <a:bodyPr wrap="none" rtlCol="0">
            <a:spAutoFit/>
          </a:bodyPr>
          <a:lstStyle/>
          <a:p>
            <a:r>
              <a:rPr lang="en-US" sz="1600" b="1" dirty="0">
                <a:latin typeface="Lato Semibold" panose="020F0502020204030203" pitchFamily="34" charset="0"/>
                <a:ea typeface="Lato Semibold" panose="020F0502020204030203" pitchFamily="34" charset="0"/>
                <a:cs typeface="Lato Semibold" panose="020F0502020204030203" pitchFamily="34" charset="0"/>
              </a:rPr>
              <a:t>Jeremiah</a:t>
            </a:r>
          </a:p>
          <a:p>
            <a:r>
              <a:rPr lang="en-US" sz="1600" b="1" dirty="0">
                <a:latin typeface="Lato Semibold" panose="020F0502020204030203" pitchFamily="34" charset="0"/>
                <a:ea typeface="Lato Semibold" panose="020F0502020204030203" pitchFamily="34" charset="0"/>
                <a:cs typeface="Lato Semibold" panose="020F0502020204030203" pitchFamily="34" charset="0"/>
              </a:rPr>
              <a:t>Lamentations</a:t>
            </a:r>
          </a:p>
          <a:p>
            <a:r>
              <a:rPr lang="en-US" sz="1600" b="1" dirty="0">
                <a:latin typeface="Lato Semibold" panose="020F0502020204030203" pitchFamily="34" charset="0"/>
                <a:ea typeface="Lato Semibold" panose="020F0502020204030203" pitchFamily="34" charset="0"/>
                <a:cs typeface="Lato Semibold" panose="020F0502020204030203" pitchFamily="34" charset="0"/>
              </a:rPr>
              <a:t>Ezekiel</a:t>
            </a:r>
          </a:p>
          <a:p>
            <a:r>
              <a:rPr lang="en-US" sz="1600" b="1" dirty="0">
                <a:latin typeface="Lato Semibold" panose="020F0502020204030203" pitchFamily="34" charset="0"/>
                <a:ea typeface="Lato Semibold" panose="020F0502020204030203" pitchFamily="34" charset="0"/>
                <a:cs typeface="Lato Semibold" panose="020F0502020204030203" pitchFamily="34" charset="0"/>
              </a:rPr>
              <a:t>Daniel</a:t>
            </a:r>
          </a:p>
        </p:txBody>
      </p:sp>
      <p:sp>
        <p:nvSpPr>
          <p:cNvPr id="20" name="TextBox 19">
            <a:extLst>
              <a:ext uri="{FF2B5EF4-FFF2-40B4-BE49-F238E27FC236}">
                <a16:creationId xmlns:a16="http://schemas.microsoft.com/office/drawing/2014/main" id="{00BA66B6-5820-DCBB-08D0-81F3DC1EF639}"/>
              </a:ext>
            </a:extLst>
          </p:cNvPr>
          <p:cNvSpPr txBox="1"/>
          <p:nvPr/>
        </p:nvSpPr>
        <p:spPr>
          <a:xfrm>
            <a:off x="6094019" y="3051593"/>
            <a:ext cx="2449650" cy="187743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Judah in Babylonian captivity</a:t>
            </a:r>
          </a:p>
          <a:p>
            <a:pPr marL="285750" indent="-285750">
              <a:spcAft>
                <a:spcPts val="1200"/>
              </a:spcAft>
              <a:buFont typeface="Arial" panose="020B0604020202020204" pitchFamily="34" charset="0"/>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Rise of Daniel to prominence</a:t>
            </a:r>
          </a:p>
          <a:p>
            <a:pPr marL="285750" indent="-285750">
              <a:spcAft>
                <a:spcPts val="1200"/>
              </a:spcAft>
              <a:buFont typeface="Arial" panose="020B0604020202020204" pitchFamily="34" charset="0"/>
              <a:buChar char="•"/>
            </a:pPr>
            <a:r>
              <a:rPr lang="en-US" sz="1600" b="1" dirty="0">
                <a:latin typeface="Lato Semibold" panose="020F0502020204030203" pitchFamily="34" charset="0"/>
                <a:ea typeface="Lato Semibold" panose="020F0502020204030203" pitchFamily="34" charset="0"/>
                <a:cs typeface="Lato Semibold" panose="020F0502020204030203" pitchFamily="34" charset="0"/>
              </a:rPr>
              <a:t>Babylon defeated by Medes and Persians</a:t>
            </a:r>
          </a:p>
        </p:txBody>
      </p:sp>
      <p:cxnSp>
        <p:nvCxnSpPr>
          <p:cNvPr id="21" name="Straight Connector 20">
            <a:extLst>
              <a:ext uri="{FF2B5EF4-FFF2-40B4-BE49-F238E27FC236}">
                <a16:creationId xmlns:a16="http://schemas.microsoft.com/office/drawing/2014/main" id="{765FF63A-A9E9-B378-9D9B-EC885334196F}"/>
              </a:ext>
            </a:extLst>
          </p:cNvPr>
          <p:cNvCxnSpPr>
            <a:cxnSpLocks/>
          </p:cNvCxnSpPr>
          <p:nvPr/>
        </p:nvCxnSpPr>
        <p:spPr>
          <a:xfrm>
            <a:off x="0" y="2886636"/>
            <a:ext cx="9144000" cy="0"/>
          </a:xfrm>
          <a:prstGeom prst="line">
            <a:avLst/>
          </a:prstGeom>
          <a:ln w="38100">
            <a:solidFill>
              <a:schemeClr val="accent1">
                <a:alpha val="17168"/>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330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a:xfrm>
            <a:off x="713221" y="429598"/>
            <a:ext cx="7717558" cy="3680039"/>
          </a:xfrm>
        </p:spPr>
        <p:txBody>
          <a:bodyPr>
            <a:normAutofit/>
          </a:bodyPr>
          <a:lstStyle/>
          <a:p>
            <a:r>
              <a:rPr lang="en-US" sz="4000" dirty="0"/>
              <a:t>The sons of Solomon’s servants:</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Ezra 2:55a</a:t>
            </a:r>
          </a:p>
        </p:txBody>
      </p:sp>
    </p:spTree>
    <p:extLst>
      <p:ext uri="{BB962C8B-B14F-4D97-AF65-F5344CB8AC3E}">
        <p14:creationId xmlns:p14="http://schemas.microsoft.com/office/powerpoint/2010/main" val="55083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p:txBody>
          <a:bodyPr>
            <a:normAutofit/>
          </a:bodyPr>
          <a:lstStyle/>
          <a:p>
            <a:r>
              <a:rPr lang="en-US" sz="3200" dirty="0"/>
              <a:t>Of the sons of the priests: the sons of </a:t>
            </a:r>
            <a:r>
              <a:rPr lang="en-US" sz="3200" dirty="0" err="1"/>
              <a:t>Habaiah</a:t>
            </a:r>
            <a:r>
              <a:rPr lang="en-US" sz="3200" dirty="0"/>
              <a:t>, the sons of </a:t>
            </a:r>
            <a:r>
              <a:rPr lang="en-US" sz="3200" dirty="0" err="1"/>
              <a:t>Hakkoz</a:t>
            </a:r>
            <a:r>
              <a:rPr lang="en-US" sz="3200" dirty="0"/>
              <a:t>, the sons of Barzillai, who took a wife from the daughters of Barzillai the </a:t>
            </a:r>
            <a:r>
              <a:rPr lang="en-US" sz="3200" dirty="0" err="1"/>
              <a:t>Gileadite</a:t>
            </a:r>
            <a:r>
              <a:rPr lang="en-US" sz="3200" dirty="0"/>
              <a:t>, and he was called by their name.</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Ezra 2:61</a:t>
            </a:r>
          </a:p>
        </p:txBody>
      </p:sp>
    </p:spTree>
    <p:extLst>
      <p:ext uri="{BB962C8B-B14F-4D97-AF65-F5344CB8AC3E}">
        <p14:creationId xmlns:p14="http://schemas.microsoft.com/office/powerpoint/2010/main" val="154400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2A4B-E0A9-72AC-ACF1-1D7AE301CCDC}"/>
              </a:ext>
            </a:extLst>
          </p:cNvPr>
          <p:cNvSpPr>
            <a:spLocks noGrp="1"/>
          </p:cNvSpPr>
          <p:nvPr>
            <p:ph type="body" sz="quarter" idx="10"/>
          </p:nvPr>
        </p:nvSpPr>
        <p:spPr/>
        <p:txBody>
          <a:bodyPr>
            <a:normAutofit/>
          </a:bodyPr>
          <a:lstStyle/>
          <a:p>
            <a:r>
              <a:rPr lang="en-US" sz="2400" baseline="30000" dirty="0"/>
              <a:t>61</a:t>
            </a:r>
            <a:r>
              <a:rPr lang="en-US" sz="2400" dirty="0"/>
              <a:t> Of the sons of the priests: the sons of </a:t>
            </a:r>
            <a:r>
              <a:rPr lang="en-US" sz="2400" dirty="0" err="1"/>
              <a:t>Habaiah</a:t>
            </a:r>
            <a:r>
              <a:rPr lang="en-US" sz="2400" dirty="0"/>
              <a:t>, the sons of </a:t>
            </a:r>
            <a:r>
              <a:rPr lang="en-US" sz="2400" dirty="0" err="1"/>
              <a:t>Hakkoz</a:t>
            </a:r>
            <a:r>
              <a:rPr lang="en-US" sz="2400" dirty="0"/>
              <a:t>, the sons of Barzillai, who took a wife from the daughters of Barzillai the </a:t>
            </a:r>
            <a:r>
              <a:rPr lang="en-US" sz="2400" dirty="0" err="1"/>
              <a:t>Gileadite</a:t>
            </a:r>
            <a:r>
              <a:rPr lang="en-US" sz="2400" dirty="0"/>
              <a:t>, and he was called by their name. </a:t>
            </a:r>
            <a:r>
              <a:rPr lang="en-US" sz="2400" baseline="30000" dirty="0"/>
              <a:t>62</a:t>
            </a:r>
            <a:r>
              <a:rPr lang="en-US" sz="2400" dirty="0"/>
              <a:t> These searched among their ancestral registration, but they could not be located; therefore they were considered unclean and excluded from the priesthood. </a:t>
            </a:r>
            <a:r>
              <a:rPr lang="en-US" sz="2400" baseline="30000" dirty="0"/>
              <a:t>63</a:t>
            </a:r>
            <a:r>
              <a:rPr lang="en-US" sz="2400" dirty="0"/>
              <a:t> The governor said to them that they should not eat from the most holy things until a priest stood up with </a:t>
            </a:r>
            <a:r>
              <a:rPr lang="en-US" sz="2400" dirty="0" err="1"/>
              <a:t>Urim</a:t>
            </a:r>
            <a:r>
              <a:rPr lang="en-US" sz="2400" dirty="0"/>
              <a:t> and Thummim.</a:t>
            </a:r>
          </a:p>
        </p:txBody>
      </p:sp>
      <p:sp>
        <p:nvSpPr>
          <p:cNvPr id="3" name="Text Placeholder 2">
            <a:extLst>
              <a:ext uri="{FF2B5EF4-FFF2-40B4-BE49-F238E27FC236}">
                <a16:creationId xmlns:a16="http://schemas.microsoft.com/office/drawing/2014/main" id="{D28C51FD-41DC-FB0F-1A66-AD4243136B44}"/>
              </a:ext>
            </a:extLst>
          </p:cNvPr>
          <p:cNvSpPr>
            <a:spLocks noGrp="1"/>
          </p:cNvSpPr>
          <p:nvPr>
            <p:ph type="body" sz="quarter" idx="11"/>
          </p:nvPr>
        </p:nvSpPr>
        <p:spPr/>
        <p:txBody>
          <a:bodyPr/>
          <a:lstStyle/>
          <a:p>
            <a:r>
              <a:rPr lang="en-US" dirty="0"/>
              <a:t>- Ezra 2:61-63</a:t>
            </a:r>
          </a:p>
        </p:txBody>
      </p:sp>
    </p:spTree>
    <p:extLst>
      <p:ext uri="{BB962C8B-B14F-4D97-AF65-F5344CB8AC3E}">
        <p14:creationId xmlns:p14="http://schemas.microsoft.com/office/powerpoint/2010/main" val="23193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CCA8-98CE-02BF-1F1E-33D4A37F4E83}"/>
              </a:ext>
            </a:extLst>
          </p:cNvPr>
          <p:cNvSpPr>
            <a:spLocks noGrp="1"/>
          </p:cNvSpPr>
          <p:nvPr>
            <p:ph type="title"/>
          </p:nvPr>
        </p:nvSpPr>
        <p:spPr>
          <a:xfrm>
            <a:off x="0" y="465439"/>
            <a:ext cx="9143999" cy="4236288"/>
          </a:xfrm>
        </p:spPr>
        <p:txBody>
          <a:bodyPr>
            <a:normAutofit/>
          </a:bodyPr>
          <a:lstStyle/>
          <a:p>
            <a:r>
              <a:rPr lang="en-US" sz="4800" dirty="0">
                <a:latin typeface="D-DIN Condensed" panose="020B0504030202030204" pitchFamily="34" charset="77"/>
              </a:rPr>
              <a:t>NO GENEALOGICAL RECORDS   =   PRIESTS</a:t>
            </a:r>
          </a:p>
        </p:txBody>
      </p:sp>
      <p:cxnSp>
        <p:nvCxnSpPr>
          <p:cNvPr id="7" name="Straight Connector 6">
            <a:extLst>
              <a:ext uri="{FF2B5EF4-FFF2-40B4-BE49-F238E27FC236}">
                <a16:creationId xmlns:a16="http://schemas.microsoft.com/office/drawing/2014/main" id="{F4C97F91-6B1D-7A95-4183-3CB06DD3E6A0}"/>
              </a:ext>
            </a:extLst>
          </p:cNvPr>
          <p:cNvCxnSpPr>
            <a:cxnSpLocks/>
          </p:cNvCxnSpPr>
          <p:nvPr/>
        </p:nvCxnSpPr>
        <p:spPr>
          <a:xfrm flipH="1">
            <a:off x="7121772" y="1995854"/>
            <a:ext cx="736635" cy="1125415"/>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C82057F-41D5-8EAE-C80F-7492DADCFDD3}"/>
              </a:ext>
            </a:extLst>
          </p:cNvPr>
          <p:cNvCxnSpPr>
            <a:cxnSpLocks/>
          </p:cNvCxnSpPr>
          <p:nvPr/>
        </p:nvCxnSpPr>
        <p:spPr>
          <a:xfrm flipH="1">
            <a:off x="7441223" y="1998785"/>
            <a:ext cx="736635" cy="1125415"/>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732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2BD4-C4E8-20CD-6562-B8D6FBD867D7}"/>
              </a:ext>
            </a:extLst>
          </p:cNvPr>
          <p:cNvSpPr>
            <a:spLocks noGrp="1"/>
          </p:cNvSpPr>
          <p:nvPr>
            <p:ph type="title"/>
          </p:nvPr>
        </p:nvSpPr>
        <p:spPr>
          <a:xfrm>
            <a:off x="729762" y="205979"/>
            <a:ext cx="7781898" cy="857250"/>
          </a:xfrm>
        </p:spPr>
        <p:txBody>
          <a:bodyPr/>
          <a:lstStyle/>
          <a:p>
            <a:r>
              <a:rPr lang="en-US" dirty="0"/>
              <a:t>70 AD</a:t>
            </a:r>
          </a:p>
        </p:txBody>
      </p:sp>
      <p:sp>
        <p:nvSpPr>
          <p:cNvPr id="3" name="Text Placeholder 2">
            <a:extLst>
              <a:ext uri="{FF2B5EF4-FFF2-40B4-BE49-F238E27FC236}">
                <a16:creationId xmlns:a16="http://schemas.microsoft.com/office/drawing/2014/main" id="{921116F2-8876-A9DD-1FDF-70C0C8DDECA5}"/>
              </a:ext>
            </a:extLst>
          </p:cNvPr>
          <p:cNvSpPr>
            <a:spLocks noGrp="1"/>
          </p:cNvSpPr>
          <p:nvPr>
            <p:ph type="body" sz="quarter" idx="10"/>
          </p:nvPr>
        </p:nvSpPr>
        <p:spPr/>
        <p:txBody>
          <a:bodyPr/>
          <a:lstStyle/>
          <a:p>
            <a:pPr>
              <a:spcAft>
                <a:spcPts val="600"/>
              </a:spcAft>
            </a:pPr>
            <a:r>
              <a:rPr lang="en-US" dirty="0"/>
              <a:t>Destruction of Jerusalem</a:t>
            </a:r>
          </a:p>
          <a:p>
            <a:pPr>
              <a:spcAft>
                <a:spcPts val="600"/>
              </a:spcAft>
            </a:pPr>
            <a:r>
              <a:rPr lang="en-US" dirty="0"/>
              <a:t>Destruction of the people</a:t>
            </a:r>
          </a:p>
          <a:p>
            <a:pPr>
              <a:spcAft>
                <a:spcPts val="600"/>
              </a:spcAft>
            </a:pPr>
            <a:r>
              <a:rPr lang="en-US" dirty="0"/>
              <a:t>Destruction of the Temple</a:t>
            </a:r>
          </a:p>
          <a:p>
            <a:pPr>
              <a:spcAft>
                <a:spcPts val="600"/>
              </a:spcAft>
            </a:pPr>
            <a:r>
              <a:rPr lang="en-US" dirty="0"/>
              <a:t>Destruction of the genealogical records</a:t>
            </a:r>
          </a:p>
          <a:p>
            <a:pPr>
              <a:spcAft>
                <a:spcPts val="600"/>
              </a:spcAft>
            </a:pPr>
            <a:r>
              <a:rPr lang="en-US" dirty="0"/>
              <a:t>Destruction of the Jewish priesthood</a:t>
            </a:r>
          </a:p>
        </p:txBody>
      </p:sp>
    </p:spTree>
    <p:extLst>
      <p:ext uri="{BB962C8B-B14F-4D97-AF65-F5344CB8AC3E}">
        <p14:creationId xmlns:p14="http://schemas.microsoft.com/office/powerpoint/2010/main" val="10435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B4A4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50B0A-D120-81ED-0041-E2417D19B980}"/>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4254135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DB6FDC-A269-4156-C612-A513BC426532}"/>
              </a:ext>
            </a:extLst>
          </p:cNvPr>
          <p:cNvSpPr>
            <a:spLocks noGrp="1"/>
          </p:cNvSpPr>
          <p:nvPr>
            <p:ph type="body" sz="quarter" idx="10"/>
          </p:nvPr>
        </p:nvSpPr>
        <p:spPr>
          <a:xfrm>
            <a:off x="713221" y="429598"/>
            <a:ext cx="7630679" cy="3680039"/>
          </a:xfrm>
        </p:spPr>
        <p:txBody>
          <a:bodyPr>
            <a:normAutofit fontScale="92500" lnSpcReduction="10000"/>
          </a:bodyPr>
          <a:lstStyle/>
          <a:p>
            <a:r>
              <a:rPr lang="en-US" sz="3200" baseline="30000" dirty="0"/>
              <a:t>68</a:t>
            </a:r>
            <a:r>
              <a:rPr lang="en-US" sz="3200" dirty="0"/>
              <a:t> Some of the heads of fathers’ households, when they arrived at the house of the Lord which is in Jerusalem, offered willingly for the house of God to restore it on its foundation. </a:t>
            </a:r>
            <a:r>
              <a:rPr lang="en-US" sz="3200" baseline="30000" dirty="0"/>
              <a:t>69</a:t>
            </a:r>
            <a:r>
              <a:rPr lang="en-US" sz="3200" dirty="0"/>
              <a:t> According to their ability they gave to the treasury for the work 61,000 gold drachmas and 5,000 silver minas and 100 priestly garments.</a:t>
            </a:r>
          </a:p>
        </p:txBody>
      </p:sp>
      <p:sp>
        <p:nvSpPr>
          <p:cNvPr id="3" name="Text Placeholder 2">
            <a:extLst>
              <a:ext uri="{FF2B5EF4-FFF2-40B4-BE49-F238E27FC236}">
                <a16:creationId xmlns:a16="http://schemas.microsoft.com/office/drawing/2014/main" id="{D2DDEFAB-01E1-E9CD-EA0B-192D1CDED88C}"/>
              </a:ext>
            </a:extLst>
          </p:cNvPr>
          <p:cNvSpPr>
            <a:spLocks noGrp="1"/>
          </p:cNvSpPr>
          <p:nvPr>
            <p:ph type="body" sz="quarter" idx="11"/>
          </p:nvPr>
        </p:nvSpPr>
        <p:spPr/>
        <p:txBody>
          <a:bodyPr/>
          <a:lstStyle/>
          <a:p>
            <a:r>
              <a:rPr lang="en-US" dirty="0"/>
              <a:t>- Ezra 2:68-69</a:t>
            </a:r>
          </a:p>
        </p:txBody>
      </p:sp>
    </p:spTree>
    <p:extLst>
      <p:ext uri="{BB962C8B-B14F-4D97-AF65-F5344CB8AC3E}">
        <p14:creationId xmlns:p14="http://schemas.microsoft.com/office/powerpoint/2010/main" val="389007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A55F-724F-9CF5-8F85-6E2640BA4340}"/>
              </a:ext>
            </a:extLst>
          </p:cNvPr>
          <p:cNvSpPr>
            <a:spLocks noGrp="1"/>
          </p:cNvSpPr>
          <p:nvPr>
            <p:ph type="title"/>
          </p:nvPr>
        </p:nvSpPr>
        <p:spPr/>
        <p:txBody>
          <a:bodyPr/>
          <a:lstStyle/>
          <a:p>
            <a:r>
              <a:rPr lang="en-US" dirty="0"/>
              <a:t>Lessons</a:t>
            </a:r>
          </a:p>
        </p:txBody>
      </p:sp>
      <p:sp>
        <p:nvSpPr>
          <p:cNvPr id="3" name="Text Placeholder 2">
            <a:extLst>
              <a:ext uri="{FF2B5EF4-FFF2-40B4-BE49-F238E27FC236}">
                <a16:creationId xmlns:a16="http://schemas.microsoft.com/office/drawing/2014/main" id="{AA07B36E-2465-499E-F26E-089403663057}"/>
              </a:ext>
            </a:extLst>
          </p:cNvPr>
          <p:cNvSpPr>
            <a:spLocks noGrp="1"/>
          </p:cNvSpPr>
          <p:nvPr>
            <p:ph type="body" sz="quarter" idx="10"/>
          </p:nvPr>
        </p:nvSpPr>
        <p:spPr/>
        <p:txBody>
          <a:bodyPr>
            <a:normAutofit/>
          </a:bodyPr>
          <a:lstStyle/>
          <a:p>
            <a:pPr marL="880110" indent="-880110">
              <a:buFont typeface="+mj-lt"/>
              <a:buAutoNum type="arabicPeriod"/>
            </a:pPr>
            <a:r>
              <a:rPr lang="en-US" sz="6600" b="1" dirty="0">
                <a:latin typeface="Lato Black" panose="020F0502020204030203" pitchFamily="34" charset="0"/>
                <a:ea typeface="Lato Black" panose="020F0502020204030203" pitchFamily="34" charset="0"/>
                <a:cs typeface="Lato Black" panose="020F0502020204030203" pitchFamily="34" charset="0"/>
              </a:rPr>
              <a:t>God can stir anyone’s heart.</a:t>
            </a:r>
          </a:p>
        </p:txBody>
      </p:sp>
    </p:spTree>
    <p:extLst>
      <p:ext uri="{BB962C8B-B14F-4D97-AF65-F5344CB8AC3E}">
        <p14:creationId xmlns:p14="http://schemas.microsoft.com/office/powerpoint/2010/main" val="162068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A55F-724F-9CF5-8F85-6E2640BA4340}"/>
              </a:ext>
            </a:extLst>
          </p:cNvPr>
          <p:cNvSpPr>
            <a:spLocks noGrp="1"/>
          </p:cNvSpPr>
          <p:nvPr>
            <p:ph type="title"/>
          </p:nvPr>
        </p:nvSpPr>
        <p:spPr/>
        <p:txBody>
          <a:bodyPr/>
          <a:lstStyle/>
          <a:p>
            <a:r>
              <a:rPr lang="en-US" dirty="0"/>
              <a:t>Lessons</a:t>
            </a:r>
          </a:p>
        </p:txBody>
      </p:sp>
      <p:sp>
        <p:nvSpPr>
          <p:cNvPr id="3" name="Text Placeholder 2">
            <a:extLst>
              <a:ext uri="{FF2B5EF4-FFF2-40B4-BE49-F238E27FC236}">
                <a16:creationId xmlns:a16="http://schemas.microsoft.com/office/drawing/2014/main" id="{AA07B36E-2465-499E-F26E-089403663057}"/>
              </a:ext>
            </a:extLst>
          </p:cNvPr>
          <p:cNvSpPr>
            <a:spLocks noGrp="1"/>
          </p:cNvSpPr>
          <p:nvPr>
            <p:ph type="body" sz="quarter" idx="10"/>
          </p:nvPr>
        </p:nvSpPr>
        <p:spPr/>
        <p:txBody>
          <a:bodyPr>
            <a:normAutofit/>
          </a:bodyPr>
          <a:lstStyle/>
          <a:p>
            <a:pPr marL="605790" indent="-605790">
              <a:spcAft>
                <a:spcPts val="1200"/>
              </a:spcAft>
              <a:buFont typeface="+mj-lt"/>
              <a:buAutoNum type="arabicPeriod"/>
            </a:pPr>
            <a:r>
              <a:rPr lang="en-US" sz="2200" dirty="0"/>
              <a:t>God can stir anyone’s heart.</a:t>
            </a:r>
          </a:p>
          <a:p>
            <a:pPr marL="880110" indent="-880110">
              <a:buFont typeface="+mj-lt"/>
              <a:buAutoNum type="arabicPeriod"/>
            </a:pPr>
            <a:r>
              <a:rPr lang="en-US" sz="5400" b="1" dirty="0">
                <a:latin typeface="Lato Black" panose="020F0502020204030203" pitchFamily="34" charset="0"/>
                <a:ea typeface="Lato Black" panose="020F0502020204030203" pitchFamily="34" charset="0"/>
                <a:cs typeface="Lato Black" panose="020F0502020204030203" pitchFamily="34" charset="0"/>
              </a:rPr>
              <a:t>God doesn’t force us to respond to Him.</a:t>
            </a:r>
          </a:p>
        </p:txBody>
      </p:sp>
    </p:spTree>
    <p:extLst>
      <p:ext uri="{BB962C8B-B14F-4D97-AF65-F5344CB8AC3E}">
        <p14:creationId xmlns:p14="http://schemas.microsoft.com/office/powerpoint/2010/main" val="33195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A55F-724F-9CF5-8F85-6E2640BA4340}"/>
              </a:ext>
            </a:extLst>
          </p:cNvPr>
          <p:cNvSpPr>
            <a:spLocks noGrp="1"/>
          </p:cNvSpPr>
          <p:nvPr>
            <p:ph type="title"/>
          </p:nvPr>
        </p:nvSpPr>
        <p:spPr/>
        <p:txBody>
          <a:bodyPr/>
          <a:lstStyle/>
          <a:p>
            <a:r>
              <a:rPr lang="en-US" dirty="0"/>
              <a:t>Lessons</a:t>
            </a:r>
          </a:p>
        </p:txBody>
      </p:sp>
      <p:sp>
        <p:nvSpPr>
          <p:cNvPr id="3" name="Text Placeholder 2">
            <a:extLst>
              <a:ext uri="{FF2B5EF4-FFF2-40B4-BE49-F238E27FC236}">
                <a16:creationId xmlns:a16="http://schemas.microsoft.com/office/drawing/2014/main" id="{AA07B36E-2465-499E-F26E-089403663057}"/>
              </a:ext>
            </a:extLst>
          </p:cNvPr>
          <p:cNvSpPr>
            <a:spLocks noGrp="1"/>
          </p:cNvSpPr>
          <p:nvPr>
            <p:ph type="body" sz="quarter" idx="10"/>
          </p:nvPr>
        </p:nvSpPr>
        <p:spPr/>
        <p:txBody>
          <a:bodyPr>
            <a:normAutofit/>
          </a:bodyPr>
          <a:lstStyle/>
          <a:p>
            <a:pPr marL="605790" indent="-605790">
              <a:spcAft>
                <a:spcPts val="600"/>
              </a:spcAft>
              <a:buFont typeface="+mj-lt"/>
              <a:buAutoNum type="arabicPeriod"/>
            </a:pPr>
            <a:r>
              <a:rPr lang="en-US" sz="2200" dirty="0"/>
              <a:t>God can stir anyone’s heart.</a:t>
            </a:r>
          </a:p>
          <a:p>
            <a:pPr marL="605790" indent="-605790">
              <a:buFont typeface="+mj-lt"/>
              <a:buAutoNum type="arabicPeriod"/>
            </a:pPr>
            <a:r>
              <a:rPr lang="en-US" sz="2200" dirty="0"/>
              <a:t>God doesn’t force us to respond to Him.</a:t>
            </a:r>
          </a:p>
          <a:p>
            <a:pPr marL="880110" indent="-880110">
              <a:buFont typeface="+mj-lt"/>
              <a:buAutoNum type="arabicPeriod"/>
            </a:pPr>
            <a:r>
              <a:rPr lang="en-US" sz="5400" b="1" dirty="0">
                <a:latin typeface="Lato Black" panose="020F0502020204030203" pitchFamily="34" charset="0"/>
                <a:ea typeface="Lato Black" panose="020F0502020204030203" pitchFamily="34" charset="0"/>
                <a:cs typeface="Lato Black" panose="020F0502020204030203" pitchFamily="34" charset="0"/>
              </a:rPr>
              <a:t>God can bless His people anywhere.</a:t>
            </a:r>
          </a:p>
        </p:txBody>
      </p:sp>
    </p:spTree>
    <p:extLst>
      <p:ext uri="{BB962C8B-B14F-4D97-AF65-F5344CB8AC3E}">
        <p14:creationId xmlns:p14="http://schemas.microsoft.com/office/powerpoint/2010/main" val="383853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A266B-DC81-91D4-F8D4-46CF5510E7DE}"/>
              </a:ext>
            </a:extLst>
          </p:cNvPr>
          <p:cNvSpPr>
            <a:spLocks noGrp="1"/>
          </p:cNvSpPr>
          <p:nvPr>
            <p:ph type="body" sz="quarter" idx="10"/>
          </p:nvPr>
        </p:nvSpPr>
        <p:spPr>
          <a:xfrm>
            <a:off x="713221" y="429598"/>
            <a:ext cx="7645688" cy="3680039"/>
          </a:xfrm>
        </p:spPr>
        <p:txBody>
          <a:bodyPr>
            <a:normAutofit fontScale="92500"/>
          </a:bodyPr>
          <a:lstStyle/>
          <a:p>
            <a:r>
              <a:rPr lang="en-US" baseline="30000" dirty="0"/>
              <a:t>1</a:t>
            </a:r>
            <a:r>
              <a:rPr lang="en-US" dirty="0"/>
              <a:t> Now in the first year of Cyrus king of Persia, in order to fulfill the word of the Lord by the mouth of Jeremiah, the Lord stirred up the spirit of Cyrus king of Persia, so that he sent a proclamation throughout all his kingdom, and also put it in writing, saying: </a:t>
            </a:r>
            <a:r>
              <a:rPr lang="en-US" baseline="30000" dirty="0"/>
              <a:t>2</a:t>
            </a:r>
            <a:r>
              <a:rPr lang="en-US" dirty="0"/>
              <a:t> “Thus says Cyrus king of Persia, ‘The Lord, the God of heaven, has given me all the kingdoms of the earth and He has appointed me to build Him a house in Jerusalem, which is in Judah.</a:t>
            </a:r>
          </a:p>
        </p:txBody>
      </p:sp>
      <p:sp>
        <p:nvSpPr>
          <p:cNvPr id="3" name="Text Placeholder 2">
            <a:extLst>
              <a:ext uri="{FF2B5EF4-FFF2-40B4-BE49-F238E27FC236}">
                <a16:creationId xmlns:a16="http://schemas.microsoft.com/office/drawing/2014/main" id="{4D326520-AE37-9A15-AC02-0C74793CA3C6}"/>
              </a:ext>
            </a:extLst>
          </p:cNvPr>
          <p:cNvSpPr>
            <a:spLocks noGrp="1"/>
          </p:cNvSpPr>
          <p:nvPr>
            <p:ph type="body" sz="quarter" idx="11"/>
          </p:nvPr>
        </p:nvSpPr>
        <p:spPr/>
        <p:txBody>
          <a:bodyPr/>
          <a:lstStyle/>
          <a:p>
            <a:r>
              <a:rPr lang="en-US" dirty="0"/>
              <a:t>- Ezra 1:1-2</a:t>
            </a:r>
          </a:p>
        </p:txBody>
      </p:sp>
    </p:spTree>
    <p:extLst>
      <p:ext uri="{BB962C8B-B14F-4D97-AF65-F5344CB8AC3E}">
        <p14:creationId xmlns:p14="http://schemas.microsoft.com/office/powerpoint/2010/main" val="2001449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FB71-D0DA-2A90-7E43-9FBD6820140B}"/>
              </a:ext>
            </a:extLst>
          </p:cNvPr>
          <p:cNvSpPr>
            <a:spLocks noGrp="1"/>
          </p:cNvSpPr>
          <p:nvPr>
            <p:ph type="title"/>
          </p:nvPr>
        </p:nvSpPr>
        <p:spPr>
          <a:xfrm>
            <a:off x="615285" y="465439"/>
            <a:ext cx="8045138" cy="4236288"/>
          </a:xfrm>
        </p:spPr>
        <p:txBody>
          <a:bodyPr/>
          <a:lstStyle/>
          <a:p>
            <a:pPr algn="l"/>
            <a:r>
              <a:rPr lang="en-US" sz="3200" b="0" dirty="0"/>
              <a:t>If you respond to God in </a:t>
            </a:r>
            <a:r>
              <a:rPr lang="en-US" sz="3200" u="sng" dirty="0"/>
              <a:t>faith and obedience</a:t>
            </a:r>
            <a:r>
              <a:rPr lang="en-US" sz="3200" dirty="0"/>
              <a:t>: </a:t>
            </a:r>
            <a:br>
              <a:rPr lang="en-US" sz="3200" dirty="0"/>
            </a:br>
            <a:br>
              <a:rPr lang="en-US" sz="1800" dirty="0"/>
            </a:br>
            <a:r>
              <a:rPr lang="en-US" sz="4400" dirty="0">
                <a:latin typeface="Lato Black" panose="020F0502020204030203" pitchFamily="34" charset="0"/>
                <a:ea typeface="Lato Black" panose="020F0502020204030203" pitchFamily="34" charset="0"/>
                <a:cs typeface="Lato Black" panose="020F0502020204030203" pitchFamily="34" charset="0"/>
              </a:rPr>
              <a:t>He will build for you and through you to His glory forever!</a:t>
            </a:r>
            <a:endParaRPr lang="en-US"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89612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A266B-DC81-91D4-F8D4-46CF5510E7DE}"/>
              </a:ext>
            </a:extLst>
          </p:cNvPr>
          <p:cNvSpPr>
            <a:spLocks noGrp="1"/>
          </p:cNvSpPr>
          <p:nvPr>
            <p:ph type="body" sz="quarter" idx="10"/>
          </p:nvPr>
        </p:nvSpPr>
        <p:spPr>
          <a:xfrm>
            <a:off x="713221" y="429598"/>
            <a:ext cx="7645688" cy="3680039"/>
          </a:xfrm>
        </p:spPr>
        <p:txBody>
          <a:bodyPr>
            <a:normAutofit fontScale="92500"/>
          </a:bodyPr>
          <a:lstStyle/>
          <a:p>
            <a:r>
              <a:rPr lang="en-US" baseline="30000" dirty="0"/>
              <a:t>3</a:t>
            </a:r>
            <a:r>
              <a:rPr lang="en-US" dirty="0"/>
              <a:t> Whoever there is among you of all His people, may his God be with him! Let him go up to Jerusalem which is in Judah and rebuild the house of the Lord, the God of Israel; He is the God who is in Jerusalem. </a:t>
            </a:r>
            <a:r>
              <a:rPr lang="en-US" baseline="30000" dirty="0"/>
              <a:t>4</a:t>
            </a:r>
            <a:r>
              <a:rPr lang="en-US" dirty="0"/>
              <a:t> Every survivor, at whatever place he may live, let the men of that place support him with silver and gold, with goods and cattle, together with a freewill offering for the house of God which is in Jerusalem.’”</a:t>
            </a:r>
          </a:p>
        </p:txBody>
      </p:sp>
      <p:sp>
        <p:nvSpPr>
          <p:cNvPr id="3" name="Text Placeholder 2">
            <a:extLst>
              <a:ext uri="{FF2B5EF4-FFF2-40B4-BE49-F238E27FC236}">
                <a16:creationId xmlns:a16="http://schemas.microsoft.com/office/drawing/2014/main" id="{4D326520-AE37-9A15-AC02-0C74793CA3C6}"/>
              </a:ext>
            </a:extLst>
          </p:cNvPr>
          <p:cNvSpPr>
            <a:spLocks noGrp="1"/>
          </p:cNvSpPr>
          <p:nvPr>
            <p:ph type="body" sz="quarter" idx="11"/>
          </p:nvPr>
        </p:nvSpPr>
        <p:spPr/>
        <p:txBody>
          <a:bodyPr/>
          <a:lstStyle/>
          <a:p>
            <a:r>
              <a:rPr lang="en-US" dirty="0"/>
              <a:t>- Ezra 1:3-4</a:t>
            </a:r>
          </a:p>
        </p:txBody>
      </p:sp>
    </p:spTree>
    <p:extLst>
      <p:ext uri="{BB962C8B-B14F-4D97-AF65-F5344CB8AC3E}">
        <p14:creationId xmlns:p14="http://schemas.microsoft.com/office/powerpoint/2010/main" val="412635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A266B-DC81-91D4-F8D4-46CF5510E7DE}"/>
              </a:ext>
            </a:extLst>
          </p:cNvPr>
          <p:cNvSpPr>
            <a:spLocks noGrp="1"/>
          </p:cNvSpPr>
          <p:nvPr>
            <p:ph type="body" sz="quarter" idx="10"/>
          </p:nvPr>
        </p:nvSpPr>
        <p:spPr>
          <a:xfrm>
            <a:off x="713221" y="429598"/>
            <a:ext cx="7717558" cy="3680039"/>
          </a:xfrm>
        </p:spPr>
        <p:txBody>
          <a:bodyPr>
            <a:normAutofit/>
          </a:bodyPr>
          <a:lstStyle/>
          <a:p>
            <a:r>
              <a:rPr lang="en-US" sz="2600" baseline="30000" dirty="0"/>
              <a:t>5 </a:t>
            </a:r>
            <a:r>
              <a:rPr lang="en-US" sz="2600" dirty="0"/>
              <a:t>Then the heads of fathers’ households of Judah and Benjamin and the priests and the Levites arose, even everyone whose spirit God had stirred to go up and rebuild the house of the Lord which is in Jerusalem. </a:t>
            </a:r>
            <a:r>
              <a:rPr lang="en-US" sz="2600" baseline="30000" dirty="0"/>
              <a:t>6</a:t>
            </a:r>
            <a:r>
              <a:rPr lang="en-US" sz="2600" dirty="0"/>
              <a:t> All those about them encouraged them with articles of silver, with gold, with goods, with cattle and with valuables, aside from all that was given as a freewill offering.</a:t>
            </a:r>
          </a:p>
        </p:txBody>
      </p:sp>
      <p:sp>
        <p:nvSpPr>
          <p:cNvPr id="3" name="Text Placeholder 2">
            <a:extLst>
              <a:ext uri="{FF2B5EF4-FFF2-40B4-BE49-F238E27FC236}">
                <a16:creationId xmlns:a16="http://schemas.microsoft.com/office/drawing/2014/main" id="{4D326520-AE37-9A15-AC02-0C74793CA3C6}"/>
              </a:ext>
            </a:extLst>
          </p:cNvPr>
          <p:cNvSpPr>
            <a:spLocks noGrp="1"/>
          </p:cNvSpPr>
          <p:nvPr>
            <p:ph type="body" sz="quarter" idx="11"/>
          </p:nvPr>
        </p:nvSpPr>
        <p:spPr/>
        <p:txBody>
          <a:bodyPr/>
          <a:lstStyle/>
          <a:p>
            <a:r>
              <a:rPr lang="en-US" dirty="0"/>
              <a:t>- Ezra 1:5-6</a:t>
            </a:r>
          </a:p>
        </p:txBody>
      </p:sp>
    </p:spTree>
    <p:extLst>
      <p:ext uri="{BB962C8B-B14F-4D97-AF65-F5344CB8AC3E}">
        <p14:creationId xmlns:p14="http://schemas.microsoft.com/office/powerpoint/2010/main" val="76152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A266B-DC81-91D4-F8D4-46CF5510E7DE}"/>
              </a:ext>
            </a:extLst>
          </p:cNvPr>
          <p:cNvSpPr>
            <a:spLocks noGrp="1"/>
          </p:cNvSpPr>
          <p:nvPr>
            <p:ph type="body" sz="quarter" idx="10"/>
          </p:nvPr>
        </p:nvSpPr>
        <p:spPr>
          <a:xfrm>
            <a:off x="713221" y="429598"/>
            <a:ext cx="7717558" cy="3680039"/>
          </a:xfrm>
        </p:spPr>
        <p:txBody>
          <a:bodyPr>
            <a:normAutofit/>
          </a:bodyPr>
          <a:lstStyle/>
          <a:p>
            <a:r>
              <a:rPr lang="en-US" sz="2600" baseline="30000" dirty="0"/>
              <a:t>7</a:t>
            </a:r>
            <a:r>
              <a:rPr lang="en-US" sz="2600" dirty="0"/>
              <a:t> Also King Cyrus brought out the articles of the house of the Lord, which Nebuchadnezzar had carried away from Jerusalem and put in the house of his gods; </a:t>
            </a:r>
            <a:r>
              <a:rPr lang="en-US" sz="2600" baseline="30000" dirty="0"/>
              <a:t>8</a:t>
            </a:r>
            <a:r>
              <a:rPr lang="en-US" sz="2600" dirty="0"/>
              <a:t> and Cyrus, king of Persia, had them brought out by the hand of </a:t>
            </a:r>
            <a:r>
              <a:rPr lang="en-US" sz="2600" dirty="0" err="1"/>
              <a:t>Mithredath</a:t>
            </a:r>
            <a:r>
              <a:rPr lang="en-US" sz="2600" dirty="0"/>
              <a:t> the treasurer, and he counted them out to </a:t>
            </a:r>
            <a:r>
              <a:rPr lang="en-US" sz="2600" dirty="0" err="1"/>
              <a:t>Sheshbazzar</a:t>
            </a:r>
            <a:r>
              <a:rPr lang="en-US" sz="2600" dirty="0"/>
              <a:t>, the prince of Judah</a:t>
            </a:r>
          </a:p>
        </p:txBody>
      </p:sp>
      <p:sp>
        <p:nvSpPr>
          <p:cNvPr id="3" name="Text Placeholder 2">
            <a:extLst>
              <a:ext uri="{FF2B5EF4-FFF2-40B4-BE49-F238E27FC236}">
                <a16:creationId xmlns:a16="http://schemas.microsoft.com/office/drawing/2014/main" id="{4D326520-AE37-9A15-AC02-0C74793CA3C6}"/>
              </a:ext>
            </a:extLst>
          </p:cNvPr>
          <p:cNvSpPr>
            <a:spLocks noGrp="1"/>
          </p:cNvSpPr>
          <p:nvPr>
            <p:ph type="body" sz="quarter" idx="11"/>
          </p:nvPr>
        </p:nvSpPr>
        <p:spPr/>
        <p:txBody>
          <a:bodyPr/>
          <a:lstStyle/>
          <a:p>
            <a:r>
              <a:rPr lang="en-US" dirty="0"/>
              <a:t>- Ezra 1:7-8</a:t>
            </a:r>
          </a:p>
        </p:txBody>
      </p:sp>
    </p:spTree>
    <p:extLst>
      <p:ext uri="{BB962C8B-B14F-4D97-AF65-F5344CB8AC3E}">
        <p14:creationId xmlns:p14="http://schemas.microsoft.com/office/powerpoint/2010/main" val="305951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A266B-DC81-91D4-F8D4-46CF5510E7DE}"/>
              </a:ext>
            </a:extLst>
          </p:cNvPr>
          <p:cNvSpPr>
            <a:spLocks noGrp="1"/>
          </p:cNvSpPr>
          <p:nvPr>
            <p:ph type="body" sz="quarter" idx="10"/>
          </p:nvPr>
        </p:nvSpPr>
        <p:spPr>
          <a:xfrm>
            <a:off x="713221" y="429598"/>
            <a:ext cx="7405543" cy="3680039"/>
          </a:xfrm>
        </p:spPr>
        <p:txBody>
          <a:bodyPr>
            <a:normAutofit/>
          </a:bodyPr>
          <a:lstStyle/>
          <a:p>
            <a:r>
              <a:rPr lang="en-US" sz="2600" baseline="30000" dirty="0"/>
              <a:t>9</a:t>
            </a:r>
            <a:r>
              <a:rPr lang="en-US" sz="2600" dirty="0"/>
              <a:t> Now this was their number: 30 gold dishes, 1,000 silver dishes, 29 duplicates; </a:t>
            </a:r>
            <a:r>
              <a:rPr lang="en-US" sz="2600" baseline="30000" dirty="0"/>
              <a:t>10</a:t>
            </a:r>
            <a:r>
              <a:rPr lang="en-US" sz="2600" dirty="0"/>
              <a:t> 30 gold bowls, 410 silver bowls of a second kind and 1,000 other articles. </a:t>
            </a:r>
            <a:r>
              <a:rPr lang="en-US" sz="2600" baseline="30000" dirty="0"/>
              <a:t>11</a:t>
            </a:r>
            <a:r>
              <a:rPr lang="en-US" sz="2600" dirty="0"/>
              <a:t> All the articles of gold and silver numbered 5,400. </a:t>
            </a:r>
            <a:r>
              <a:rPr lang="en-US" sz="2600" dirty="0" err="1"/>
              <a:t>Sheshbazzar</a:t>
            </a:r>
            <a:r>
              <a:rPr lang="en-US" sz="2600" dirty="0"/>
              <a:t> brought them all up with the exiles who went up from Babylon to Jerusalem.</a:t>
            </a:r>
          </a:p>
        </p:txBody>
      </p:sp>
      <p:sp>
        <p:nvSpPr>
          <p:cNvPr id="3" name="Text Placeholder 2">
            <a:extLst>
              <a:ext uri="{FF2B5EF4-FFF2-40B4-BE49-F238E27FC236}">
                <a16:creationId xmlns:a16="http://schemas.microsoft.com/office/drawing/2014/main" id="{4D326520-AE37-9A15-AC02-0C74793CA3C6}"/>
              </a:ext>
            </a:extLst>
          </p:cNvPr>
          <p:cNvSpPr>
            <a:spLocks noGrp="1"/>
          </p:cNvSpPr>
          <p:nvPr>
            <p:ph type="body" sz="quarter" idx="11"/>
          </p:nvPr>
        </p:nvSpPr>
        <p:spPr/>
        <p:txBody>
          <a:bodyPr/>
          <a:lstStyle/>
          <a:p>
            <a:r>
              <a:rPr lang="en-US" dirty="0"/>
              <a:t>- Ezra 1:9-11</a:t>
            </a:r>
          </a:p>
        </p:txBody>
      </p:sp>
    </p:spTree>
    <p:extLst>
      <p:ext uri="{BB962C8B-B14F-4D97-AF65-F5344CB8AC3E}">
        <p14:creationId xmlns:p14="http://schemas.microsoft.com/office/powerpoint/2010/main" val="101289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7D2E83D-3452-A6A3-A808-877B509AB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755" y="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A1A7C4-674B-1E19-D638-B23694085FB8}"/>
              </a:ext>
            </a:extLst>
          </p:cNvPr>
          <p:cNvSpPr txBox="1"/>
          <p:nvPr/>
        </p:nvSpPr>
        <p:spPr>
          <a:xfrm rot="16200000">
            <a:off x="407577" y="4032850"/>
            <a:ext cx="1778051" cy="276999"/>
          </a:xfrm>
          <a:prstGeom prst="rect">
            <a:avLst/>
          </a:prstGeom>
          <a:noFill/>
        </p:spPr>
        <p:txBody>
          <a:bodyPr wrap="none" rtlCol="0">
            <a:spAutoFit/>
          </a:bodyPr>
          <a:lstStyle/>
          <a:p>
            <a:r>
              <a:rPr lang="en-US" sz="1200" b="1" dirty="0">
                <a:solidFill>
                  <a:srgbClr val="A2A2A2"/>
                </a:solidFill>
                <a:latin typeface="Lato Black" panose="020F0502020204030203" pitchFamily="34" charset="0"/>
                <a:ea typeface="Lato Black" panose="020F0502020204030203" pitchFamily="34" charset="0"/>
                <a:cs typeface="Lato Black" panose="020F0502020204030203" pitchFamily="34" charset="0"/>
              </a:rPr>
              <a:t>© National Geographic</a:t>
            </a:r>
          </a:p>
        </p:txBody>
      </p:sp>
      <p:sp>
        <p:nvSpPr>
          <p:cNvPr id="3" name="TextBox 2">
            <a:extLst>
              <a:ext uri="{FF2B5EF4-FFF2-40B4-BE49-F238E27FC236}">
                <a16:creationId xmlns:a16="http://schemas.microsoft.com/office/drawing/2014/main" id="{998E06FF-F6FD-4E6C-5B7E-35F6E8F1CCF5}"/>
              </a:ext>
            </a:extLst>
          </p:cNvPr>
          <p:cNvSpPr txBox="1"/>
          <p:nvPr/>
        </p:nvSpPr>
        <p:spPr>
          <a:xfrm>
            <a:off x="5730120" y="1984664"/>
            <a:ext cx="1327608" cy="707886"/>
          </a:xfrm>
          <a:prstGeom prst="rect">
            <a:avLst/>
          </a:prstGeom>
          <a:noFill/>
        </p:spPr>
        <p:txBody>
          <a:bodyPr wrap="none" rtlCol="0">
            <a:spAutoFit/>
          </a:bodyPr>
          <a:lstStyle/>
          <a:p>
            <a:r>
              <a:rPr lang="en-US" sz="4000" b="1" dirty="0">
                <a:latin typeface="D-DIN CONDENSED" panose="020B0504030202030204" pitchFamily="34" charset="77"/>
              </a:rPr>
              <a:t>CYRUS</a:t>
            </a:r>
          </a:p>
        </p:txBody>
      </p:sp>
      <p:sp>
        <p:nvSpPr>
          <p:cNvPr id="4" name="TextBox 3">
            <a:extLst>
              <a:ext uri="{FF2B5EF4-FFF2-40B4-BE49-F238E27FC236}">
                <a16:creationId xmlns:a16="http://schemas.microsoft.com/office/drawing/2014/main" id="{6CD62AEA-679E-08F0-08AD-0D8767B29844}"/>
              </a:ext>
            </a:extLst>
          </p:cNvPr>
          <p:cNvSpPr txBox="1"/>
          <p:nvPr/>
        </p:nvSpPr>
        <p:spPr>
          <a:xfrm>
            <a:off x="5730120" y="2934202"/>
            <a:ext cx="2074607" cy="954107"/>
          </a:xfrm>
          <a:prstGeom prst="rect">
            <a:avLst/>
          </a:prstGeom>
          <a:noFill/>
        </p:spPr>
        <p:txBody>
          <a:bodyPr wrap="none" rtlCol="0">
            <a:spAutoFit/>
          </a:bodyPr>
          <a:lstStyle/>
          <a:p>
            <a:r>
              <a:rPr lang="en-US" sz="2800" dirty="0">
                <a:latin typeface="D-DIN Condensed" panose="020B0504030202030204" pitchFamily="34" charset="77"/>
              </a:rPr>
              <a:t>KING OF PERSIA</a:t>
            </a:r>
          </a:p>
          <a:p>
            <a:r>
              <a:rPr lang="en-US" sz="2800" dirty="0">
                <a:latin typeface="D-DIN Condensed" panose="020B0504030202030204" pitchFamily="34" charset="77"/>
              </a:rPr>
              <a:t>538 BC</a:t>
            </a:r>
          </a:p>
        </p:txBody>
      </p:sp>
      <p:cxnSp>
        <p:nvCxnSpPr>
          <p:cNvPr id="6" name="Straight Connector 5">
            <a:extLst>
              <a:ext uri="{FF2B5EF4-FFF2-40B4-BE49-F238E27FC236}">
                <a16:creationId xmlns:a16="http://schemas.microsoft.com/office/drawing/2014/main" id="{DB5761BB-AB10-C63A-EB07-0B49B9BC4C9F}"/>
              </a:ext>
            </a:extLst>
          </p:cNvPr>
          <p:cNvCxnSpPr>
            <a:cxnSpLocks/>
          </p:cNvCxnSpPr>
          <p:nvPr/>
        </p:nvCxnSpPr>
        <p:spPr>
          <a:xfrm>
            <a:off x="4572000" y="2804893"/>
            <a:ext cx="3232727" cy="0"/>
          </a:xfrm>
          <a:prstGeom prst="line">
            <a:avLst/>
          </a:prstGeom>
          <a:ln w="254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75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5A9F34-CC24-8DFA-8F82-EBDB0C42D8D4}"/>
              </a:ext>
            </a:extLst>
          </p:cNvPr>
          <p:cNvPicPr>
            <a:picLocks noChangeAspect="1"/>
          </p:cNvPicPr>
          <p:nvPr/>
        </p:nvPicPr>
        <p:blipFill>
          <a:blip r:embed="rId2"/>
          <a:stretch>
            <a:fillRect/>
          </a:stretch>
        </p:blipFill>
        <p:spPr>
          <a:xfrm>
            <a:off x="281978" y="747838"/>
            <a:ext cx="5273964" cy="3647825"/>
          </a:xfrm>
          <a:prstGeom prst="rect">
            <a:avLst/>
          </a:prstGeom>
        </p:spPr>
      </p:pic>
      <p:sp>
        <p:nvSpPr>
          <p:cNvPr id="3" name="TextBox 2">
            <a:extLst>
              <a:ext uri="{FF2B5EF4-FFF2-40B4-BE49-F238E27FC236}">
                <a16:creationId xmlns:a16="http://schemas.microsoft.com/office/drawing/2014/main" id="{998E06FF-F6FD-4E6C-5B7E-35F6E8F1CCF5}"/>
              </a:ext>
            </a:extLst>
          </p:cNvPr>
          <p:cNvSpPr txBox="1"/>
          <p:nvPr/>
        </p:nvSpPr>
        <p:spPr>
          <a:xfrm>
            <a:off x="5379139" y="2217807"/>
            <a:ext cx="3076483" cy="707886"/>
          </a:xfrm>
          <a:prstGeom prst="rect">
            <a:avLst/>
          </a:prstGeom>
          <a:noFill/>
        </p:spPr>
        <p:txBody>
          <a:bodyPr wrap="none" rtlCol="0">
            <a:spAutoFit/>
          </a:bodyPr>
          <a:lstStyle/>
          <a:p>
            <a:r>
              <a:rPr lang="en-US" sz="4000" b="1" dirty="0">
                <a:latin typeface="D-DIN CONDENSED" panose="020B0504030202030204" pitchFamily="34" charset="77"/>
              </a:rPr>
              <a:t>CYRUS CYLINDER</a:t>
            </a:r>
          </a:p>
        </p:txBody>
      </p:sp>
      <p:cxnSp>
        <p:nvCxnSpPr>
          <p:cNvPr id="6" name="Straight Connector 5">
            <a:extLst>
              <a:ext uri="{FF2B5EF4-FFF2-40B4-BE49-F238E27FC236}">
                <a16:creationId xmlns:a16="http://schemas.microsoft.com/office/drawing/2014/main" id="{DB5761BB-AB10-C63A-EB07-0B49B9BC4C9F}"/>
              </a:ext>
            </a:extLst>
          </p:cNvPr>
          <p:cNvCxnSpPr>
            <a:cxnSpLocks/>
          </p:cNvCxnSpPr>
          <p:nvPr/>
        </p:nvCxnSpPr>
        <p:spPr>
          <a:xfrm>
            <a:off x="4784436" y="3026567"/>
            <a:ext cx="383309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C2C6561-AE07-5FB9-32A0-BA47694624A4}"/>
              </a:ext>
            </a:extLst>
          </p:cNvPr>
          <p:cNvSpPr txBox="1"/>
          <p:nvPr/>
        </p:nvSpPr>
        <p:spPr>
          <a:xfrm rot="321489">
            <a:off x="992910" y="3323519"/>
            <a:ext cx="2563090" cy="261610"/>
          </a:xfrm>
          <a:prstGeom prst="rect">
            <a:avLst/>
          </a:prstGeom>
          <a:noFill/>
        </p:spPr>
        <p:txBody>
          <a:bodyPr wrap="square">
            <a:spAutoFit/>
          </a:bodyPr>
          <a:lstStyle/>
          <a:p>
            <a:r>
              <a:rPr lang="en-US" sz="1100" b="1" dirty="0">
                <a:solidFill>
                  <a:srgbClr val="D1B07C"/>
                </a:solidFill>
                <a:latin typeface="Lato Black" panose="020F0502020204030203" pitchFamily="34" charset="0"/>
                <a:ea typeface="Lato Black" panose="020F0502020204030203" pitchFamily="34" charset="0"/>
                <a:cs typeface="Lato Black" panose="020F0502020204030203" pitchFamily="34" charset="0"/>
              </a:rPr>
              <a:t>© British Museum</a:t>
            </a:r>
          </a:p>
        </p:txBody>
      </p:sp>
    </p:spTree>
    <p:extLst>
      <p:ext uri="{BB962C8B-B14F-4D97-AF65-F5344CB8AC3E}">
        <p14:creationId xmlns:p14="http://schemas.microsoft.com/office/powerpoint/2010/main" val="304050329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1233</Words>
  <Application>Microsoft Macintosh PowerPoint</Application>
  <PresentationFormat>On-screen Show (16:9)</PresentationFormat>
  <Paragraphs>96</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D-DIN CONDENSED</vt:lpstr>
      <vt:lpstr>D-DIN CONDENSED</vt:lpstr>
      <vt:lpstr>Lato</vt:lpstr>
      <vt:lpstr>Lato Black</vt:lpstr>
      <vt:lpstr>Lato Light</vt:lpstr>
      <vt:lpstr>Lato Regular</vt:lpstr>
      <vt:lpstr>Lato Semibold</vt:lpstr>
      <vt:lpstr>With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HENOTHEISM</vt:lpstr>
      <vt:lpstr>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GENEALOGICAL RECORDS   =   PRIESTS</vt:lpstr>
      <vt:lpstr>70 AD</vt:lpstr>
      <vt:lpstr>PowerPoint Presentation</vt:lpstr>
      <vt:lpstr>PowerPoint Presentation</vt:lpstr>
      <vt:lpstr>Lessons</vt:lpstr>
      <vt:lpstr>Lessons</vt:lpstr>
      <vt:lpstr>Lessons</vt:lpstr>
      <vt:lpstr>If you respond to God in faith and obedience:   He will build for you and through you to His glory forever!</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348</cp:revision>
  <dcterms:created xsi:type="dcterms:W3CDTF">2014-04-30T18:34:38Z</dcterms:created>
  <dcterms:modified xsi:type="dcterms:W3CDTF">2023-11-21T22:00:19Z</dcterms:modified>
  <cp:category/>
</cp:coreProperties>
</file>