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5C40"/>
    <a:srgbClr val="AE4541"/>
    <a:srgbClr val="BB4A46"/>
    <a:srgbClr val="C1734F"/>
    <a:srgbClr val="E6CC3F"/>
    <a:srgbClr val="4B3448"/>
    <a:srgbClr val="904B25"/>
    <a:srgbClr val="C0652E"/>
    <a:srgbClr val="871C17"/>
    <a:srgbClr val="A52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63"/>
    <p:restoredTop sz="94082"/>
  </p:normalViewPr>
  <p:slideViewPr>
    <p:cSldViewPr snapToGrid="0" snapToObjects="1">
      <p:cViewPr varScale="1">
        <p:scale>
          <a:sx n="160" d="100"/>
          <a:sy n="160" d="100"/>
        </p:scale>
        <p:origin x="1000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956BFB-72F2-C149-B567-312CA65074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FAE24-DD58-C349-AFB0-44F2BB9DAA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AACDBE-C70C-5848-B54E-B7EF5E19C0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775A4-25D9-AB46-B3E9-AE6665A365C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C1B7E47-8A17-D744-8FC4-318015769F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C70D9-64D7-9F45-8AAD-0E4E4CEBF8C6}" type="datetimeFigureOut">
              <a:rPr lang="en-US" smtClean="0"/>
              <a:t>4/17/24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14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20699" y="1420092"/>
            <a:ext cx="2781301" cy="3363913"/>
          </a:xfrm>
        </p:spPr>
        <p:txBody>
          <a:bodyPr anchor="b">
            <a:normAutofit/>
          </a:bodyPr>
          <a:lstStyle>
            <a:lvl1pPr marL="0" indent="0" algn="ctr">
              <a:buNone/>
              <a:defRPr sz="19900">
                <a:latin typeface="Lato Black"/>
                <a:cs typeface="Lato Black"/>
              </a:defRPr>
            </a:lvl1pPr>
          </a:lstStyle>
          <a:p>
            <a:pPr lvl="0"/>
            <a:r>
              <a:rPr lang="en-US"/>
              <a:t>9</a:t>
            </a:r>
            <a:endParaRPr lang="en-US" dirty="0"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86" y="4503641"/>
            <a:ext cx="1825066" cy="25942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02000" y="2934636"/>
            <a:ext cx="5176113" cy="1239893"/>
          </a:xfr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4000" b="1" spc="0" baseline="0">
                <a:solidFill>
                  <a:schemeClr val="tx1">
                    <a:tint val="75000"/>
                  </a:schemeClr>
                </a:solidFill>
                <a:latin typeface="Lato Black"/>
                <a:cs typeface="Lato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Title of Lesson</a:t>
            </a:r>
            <a:br>
              <a:rPr lang="en-US" dirty="0"/>
            </a:br>
            <a:r>
              <a:rPr lang="en-US" dirty="0"/>
              <a:t>Second Line of Title</a:t>
            </a:r>
          </a:p>
        </p:txBody>
      </p:sp>
    </p:spTree>
    <p:extLst>
      <p:ext uri="{BB962C8B-B14F-4D97-AF65-F5344CB8AC3E}">
        <p14:creationId xmlns:p14="http://schemas.microsoft.com/office/powerpoint/2010/main" val="1444753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spc="-15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8488" y="1251437"/>
            <a:ext cx="7913687" cy="3642243"/>
          </a:xfrm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83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230" y="205979"/>
            <a:ext cx="7913430" cy="1326730"/>
          </a:xfrm>
        </p:spPr>
        <p:txBody>
          <a:bodyPr anchor="b"/>
          <a:lstStyle>
            <a:lvl1pPr>
              <a:defRPr b="1" i="0" spc="-15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8488" y="1724297"/>
            <a:ext cx="7913687" cy="3169383"/>
          </a:xfrm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35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230" y="205979"/>
            <a:ext cx="7913430" cy="533760"/>
          </a:xfrm>
        </p:spPr>
        <p:txBody>
          <a:bodyPr>
            <a:normAutofit/>
          </a:bodyPr>
          <a:lstStyle>
            <a:lvl1pPr>
              <a:defRPr sz="2400" b="1" i="0" spc="-15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8488" y="924675"/>
            <a:ext cx="7913687" cy="3969006"/>
          </a:xfrm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325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3221" y="429598"/>
            <a:ext cx="7473085" cy="3680039"/>
          </a:xfrm>
        </p:spPr>
        <p:txBody>
          <a:bodyPr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>
                <a:latin typeface="Lato Regular"/>
                <a:cs typeface="Lato Regular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For God so loved the world, that He gave His only begotten Son, that whoever believes in Him shall not perish, but have eternal life.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13221" y="4109637"/>
            <a:ext cx="4156042" cy="522988"/>
          </a:xfrm>
        </p:spPr>
        <p:txBody>
          <a:bodyPr>
            <a:normAutofit/>
          </a:bodyPr>
          <a:lstStyle>
            <a:lvl1pPr marL="0" indent="0" algn="l">
              <a:buNone/>
              <a:defRPr sz="2800" b="1" i="0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- John 3:16</a:t>
            </a:r>
          </a:p>
        </p:txBody>
      </p:sp>
    </p:spTree>
    <p:extLst>
      <p:ext uri="{BB962C8B-B14F-4D97-AF65-F5344CB8AC3E}">
        <p14:creationId xmlns:p14="http://schemas.microsoft.com/office/powerpoint/2010/main" val="1649283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85" y="465439"/>
            <a:ext cx="7913430" cy="4236288"/>
          </a:xfrm>
        </p:spPr>
        <p:txBody>
          <a:bodyPr anchor="ctr">
            <a:normAutofit/>
          </a:bodyPr>
          <a:lstStyle>
            <a:lvl1pPr algn="ctr">
              <a:defRPr sz="40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176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42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o Fea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EEB29-58B0-3C48-AEE1-EF78B3A4435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033463" y="2059260"/>
            <a:ext cx="7262812" cy="24905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>
                <a:solidFill>
                  <a:schemeClr val="bg2">
                    <a:lumMod val="1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US" dirty="0"/>
              <a:t>Different looking page to bring attention to something or to wake up the audience.</a:t>
            </a:r>
          </a:p>
        </p:txBody>
      </p:sp>
    </p:spTree>
    <p:extLst>
      <p:ext uri="{BB962C8B-B14F-4D97-AF65-F5344CB8AC3E}">
        <p14:creationId xmlns:p14="http://schemas.microsoft.com/office/powerpoint/2010/main" val="154418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230" y="1318483"/>
            <a:ext cx="791343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326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70" r:id="rId3"/>
    <p:sldLayoutId id="2147483671" r:id="rId4"/>
    <p:sldLayoutId id="2147483655" r:id="rId5"/>
    <p:sldLayoutId id="2147483667" r:id="rId6"/>
    <p:sldLayoutId id="2147483668" r:id="rId7"/>
    <p:sldLayoutId id="2147483672" r:id="rId8"/>
    <p:sldLayoutId id="2147483669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 spc="-150">
          <a:solidFill>
            <a:schemeClr val="tx1"/>
          </a:solidFill>
          <a:latin typeface="Lato Black" panose="020F0502020204030203" pitchFamily="34" charset="0"/>
          <a:ea typeface="Lato Black" panose="020F0502020204030203" pitchFamily="34" charset="0"/>
          <a:cs typeface="Lato Black" panose="020F0502020204030203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03635" y="1420092"/>
            <a:ext cx="2089632" cy="3363913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3267" y="2571750"/>
            <a:ext cx="5633385" cy="1411165"/>
          </a:xfrm>
        </p:spPr>
        <p:txBody>
          <a:bodyPr/>
          <a:lstStyle/>
          <a:p>
            <a:r>
              <a:rPr lang="en-US" sz="6600" dirty="0"/>
              <a:t>Hosea</a:t>
            </a:r>
            <a:endParaRPr lang="en-US" sz="6600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371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917FF-1A4A-BD37-0093-A835832F9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Symbolic Names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09A1C4-C431-D1B9-CFD1-618323BFA5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251437"/>
            <a:ext cx="7913687" cy="1412249"/>
          </a:xfrm>
        </p:spPr>
        <p:txBody>
          <a:bodyPr>
            <a:normAutofit/>
          </a:bodyPr>
          <a:lstStyle/>
          <a:p>
            <a:pPr marL="697230" indent="-697230">
              <a:buFont typeface="+mj-lt"/>
              <a:buAutoNum type="arabicPeriod"/>
            </a:pPr>
            <a:r>
              <a:rPr lang="en-US" sz="2000" dirty="0"/>
              <a:t>Jezreel – God sows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4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Lo-</a:t>
            </a:r>
            <a:r>
              <a:rPr lang="en-US" sz="44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ruhamah</a:t>
            </a:r>
            <a:r>
              <a:rPr lang="en-US" sz="4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– No mercy</a:t>
            </a:r>
            <a:endParaRPr lang="en-US" sz="4400" b="1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E572B6-283C-3B40-7B46-FDE5A9D503DA}"/>
              </a:ext>
            </a:extLst>
          </p:cNvPr>
          <p:cNvCxnSpPr>
            <a:cxnSpLocks/>
          </p:cNvCxnSpPr>
          <p:nvPr/>
        </p:nvCxnSpPr>
        <p:spPr>
          <a:xfrm>
            <a:off x="1033670" y="2571750"/>
            <a:ext cx="0" cy="2024104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E79A7B0-B3C8-60E9-104E-32B5FEFBE225}"/>
              </a:ext>
            </a:extLst>
          </p:cNvPr>
          <p:cNvSpPr txBox="1"/>
          <p:nvPr/>
        </p:nvSpPr>
        <p:spPr>
          <a:xfrm>
            <a:off x="1381389" y="2722531"/>
            <a:ext cx="72378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Then she conceived again and gave birth to a daughter. And the Lord said to him, “Name her </a:t>
            </a:r>
            <a:b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Lo-</a:t>
            </a:r>
            <a:r>
              <a:rPr lang="en-US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ruhamah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for I will no longer have compassion on the house of Israel, that I would ever forgive them. </a:t>
            </a:r>
            <a:b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Hosea 1:6</a:t>
            </a:r>
          </a:p>
        </p:txBody>
      </p:sp>
    </p:spTree>
    <p:extLst>
      <p:ext uri="{BB962C8B-B14F-4D97-AF65-F5344CB8AC3E}">
        <p14:creationId xmlns:p14="http://schemas.microsoft.com/office/powerpoint/2010/main" val="3316423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1CC84E-DBC1-E46B-0553-7A55BE7F6A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But I will have compassion on the house of Judah and deliver them by the Lord their God, and will not deliver them by bow, sword, battle, horses or horsemen.”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99B4EE-B3B9-5EBD-A4DC-26067E0A61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Hosea 1:7</a:t>
            </a:r>
          </a:p>
        </p:txBody>
      </p:sp>
    </p:spTree>
    <p:extLst>
      <p:ext uri="{BB962C8B-B14F-4D97-AF65-F5344CB8AC3E}">
        <p14:creationId xmlns:p14="http://schemas.microsoft.com/office/powerpoint/2010/main" val="4196402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917FF-1A4A-BD37-0093-A835832F9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Symbolic Names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09A1C4-C431-D1B9-CFD1-618323BFA5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251437"/>
            <a:ext cx="7913687" cy="1412249"/>
          </a:xfrm>
        </p:spPr>
        <p:txBody>
          <a:bodyPr>
            <a:normAutofit/>
          </a:bodyPr>
          <a:lstStyle/>
          <a:p>
            <a:pPr marL="697230" indent="-697230">
              <a:buFont typeface="+mj-lt"/>
              <a:buAutoNum type="arabicPeriod"/>
            </a:pPr>
            <a:r>
              <a:rPr lang="en-US" sz="1500" dirty="0"/>
              <a:t>Jezreel – God sows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1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Lo-</a:t>
            </a:r>
            <a:r>
              <a:rPr lang="en-US" sz="15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ruhamah</a:t>
            </a:r>
            <a:r>
              <a:rPr lang="en-US" sz="1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– No mercy</a:t>
            </a:r>
          </a:p>
          <a:p>
            <a:pPr marL="697230" indent="-697230">
              <a:spcBef>
                <a:spcPts val="300"/>
              </a:spcBef>
              <a:buFont typeface="+mj-lt"/>
              <a:buAutoNum type="arabicPeriod"/>
            </a:pPr>
            <a:r>
              <a:rPr lang="en-US" sz="4400" b="1" dirty="0"/>
              <a:t>Lo-</a:t>
            </a:r>
            <a:r>
              <a:rPr lang="en-US" sz="4400" b="1" dirty="0" err="1"/>
              <a:t>ammi</a:t>
            </a:r>
            <a:r>
              <a:rPr lang="en-US" sz="4400" b="1" dirty="0"/>
              <a:t> – Not my people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E572B6-283C-3B40-7B46-FDE5A9D503DA}"/>
              </a:ext>
            </a:extLst>
          </p:cNvPr>
          <p:cNvCxnSpPr>
            <a:cxnSpLocks/>
          </p:cNvCxnSpPr>
          <p:nvPr/>
        </p:nvCxnSpPr>
        <p:spPr>
          <a:xfrm>
            <a:off x="1033670" y="2571750"/>
            <a:ext cx="0" cy="2024104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E79A7B0-B3C8-60E9-104E-32B5FEFBE225}"/>
              </a:ext>
            </a:extLst>
          </p:cNvPr>
          <p:cNvSpPr txBox="1"/>
          <p:nvPr/>
        </p:nvSpPr>
        <p:spPr>
          <a:xfrm>
            <a:off x="1381389" y="2722531"/>
            <a:ext cx="72378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When she had weaned Lo-</a:t>
            </a:r>
            <a:r>
              <a:rPr lang="en-US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ruhamah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she conceived and gave birth to a son. </a:t>
            </a:r>
            <a:r>
              <a:rPr lang="en-US" sz="2400" baseline="30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9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And the Lord said, “Name him Lo-</a:t>
            </a:r>
            <a:r>
              <a:rPr lang="en-US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ammi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for you are not My people and I am not your God.”</a:t>
            </a:r>
            <a:b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Hosea 1:8-9</a:t>
            </a:r>
          </a:p>
        </p:txBody>
      </p:sp>
    </p:spTree>
    <p:extLst>
      <p:ext uri="{BB962C8B-B14F-4D97-AF65-F5344CB8AC3E}">
        <p14:creationId xmlns:p14="http://schemas.microsoft.com/office/powerpoint/2010/main" val="2708541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92810-F3C9-2EE7-804C-78DE60AA1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767" y="465439"/>
            <a:ext cx="7510947" cy="4236288"/>
          </a:xfrm>
        </p:spPr>
        <p:txBody>
          <a:bodyPr/>
          <a:lstStyle/>
          <a:p>
            <a:pPr algn="l"/>
            <a:r>
              <a:rPr lang="en-US" dirty="0">
                <a:latin typeface="D-DIN Condensed" panose="020B0504030202030204" pitchFamily="34" charset="77"/>
              </a:rPr>
              <a:t>SUMMARY</a:t>
            </a:r>
            <a:br>
              <a:rPr lang="en-US" dirty="0"/>
            </a:br>
            <a:r>
              <a:rPr lang="en-US" sz="3600" b="0" spc="0" dirty="0"/>
              <a:t>Hosea’s book is a passionate account of the relationship between God and the unfaithful people of Israel who God is calling to repent in order to avoid punishment.</a:t>
            </a:r>
            <a:endParaRPr lang="en-US" b="0" spc="0" dirty="0"/>
          </a:p>
        </p:txBody>
      </p:sp>
    </p:spTree>
    <p:extLst>
      <p:ext uri="{BB962C8B-B14F-4D97-AF65-F5344CB8AC3E}">
        <p14:creationId xmlns:p14="http://schemas.microsoft.com/office/powerpoint/2010/main" val="2541733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900825-7886-E689-D9A5-6536F8C58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Prophet’s Book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8828E6-DFDE-A72A-BA5C-AE8F58D97A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Chapters 1-3 </a:t>
            </a:r>
          </a:p>
          <a:p>
            <a:pPr marL="582930" lvl="1" indent="0">
              <a:buNone/>
            </a:pPr>
            <a:r>
              <a:rPr lang="en-US" dirty="0"/>
              <a:t>– Marriage metaphor</a:t>
            </a:r>
          </a:p>
          <a:p>
            <a:pPr marL="0" indent="0">
              <a:buNone/>
            </a:pPr>
            <a:r>
              <a:rPr lang="en-US" sz="2400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Chapters 4-7</a:t>
            </a:r>
          </a:p>
          <a:p>
            <a:pPr marL="582930" lvl="1" indent="0">
              <a:buNone/>
            </a:pPr>
            <a:r>
              <a:rPr lang="en-US" dirty="0"/>
              <a:t>– Warnings of divine punishment</a:t>
            </a:r>
          </a:p>
          <a:p>
            <a:pPr marL="0" indent="0">
              <a:buNone/>
            </a:pPr>
            <a:r>
              <a:rPr lang="en-US" sz="2400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Chapters 8-10</a:t>
            </a:r>
          </a:p>
          <a:p>
            <a:pPr marL="582930" lvl="1" indent="0">
              <a:buNone/>
            </a:pPr>
            <a:r>
              <a:rPr lang="en-US" dirty="0"/>
              <a:t>– Israel refuse to repent despite warnings</a:t>
            </a:r>
          </a:p>
          <a:p>
            <a:pPr marL="0" indent="0">
              <a:buNone/>
            </a:pPr>
            <a:r>
              <a:rPr lang="en-US" sz="2400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Chapters 11-14</a:t>
            </a:r>
          </a:p>
          <a:p>
            <a:pPr marL="582930" lvl="1" indent="0">
              <a:buNone/>
            </a:pPr>
            <a:r>
              <a:rPr lang="en-US" dirty="0"/>
              <a:t>– Promise of blessings for those who turn back</a:t>
            </a:r>
          </a:p>
        </p:txBody>
      </p:sp>
    </p:spTree>
    <p:extLst>
      <p:ext uri="{BB962C8B-B14F-4D97-AF65-F5344CB8AC3E}">
        <p14:creationId xmlns:p14="http://schemas.microsoft.com/office/powerpoint/2010/main" val="2957781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844D0-CA67-7504-5AF1-851F7575E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Features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D527A-0C56-0F83-22C2-539B9F2AAE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251437"/>
            <a:ext cx="7913687" cy="990831"/>
          </a:xfrm>
        </p:spPr>
        <p:txBody>
          <a:bodyPr>
            <a:normAutofit/>
          </a:bodyPr>
          <a:lstStyle/>
          <a:p>
            <a:pPr marL="697230" indent="-697230">
              <a:buFont typeface="+mj-lt"/>
              <a:buAutoNum type="arabicPeriod"/>
            </a:pPr>
            <a:r>
              <a:rPr lang="en-US" sz="4400" b="1" dirty="0"/>
              <a:t>Living metaphor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A6C8467-1F40-A834-73CC-6A4D18CE236B}"/>
              </a:ext>
            </a:extLst>
          </p:cNvPr>
          <p:cNvCxnSpPr/>
          <p:nvPr/>
        </p:nvCxnSpPr>
        <p:spPr>
          <a:xfrm>
            <a:off x="946205" y="2108687"/>
            <a:ext cx="0" cy="2550777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ED46D46-A336-E0F4-9D4A-588C5B9869C0}"/>
              </a:ext>
            </a:extLst>
          </p:cNvPr>
          <p:cNvSpPr txBox="1"/>
          <p:nvPr/>
        </p:nvSpPr>
        <p:spPr>
          <a:xfrm>
            <a:off x="1442952" y="2179220"/>
            <a:ext cx="70687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When the Lord first spoke through Hosea, the Lord said to Hosea, “Go, take to yourself a wife of harlotry and have children of harlotry; for the land commits flagrant harlotry, forsaking the Lord.” </a:t>
            </a:r>
          </a:p>
          <a:p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Hosea 1:2</a:t>
            </a:r>
          </a:p>
        </p:txBody>
      </p:sp>
    </p:spTree>
    <p:extLst>
      <p:ext uri="{BB962C8B-B14F-4D97-AF65-F5344CB8AC3E}">
        <p14:creationId xmlns:p14="http://schemas.microsoft.com/office/powerpoint/2010/main" val="1174487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844D0-CA67-7504-5AF1-851F7575E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Features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D527A-0C56-0F83-22C2-539B9F2AAE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251437"/>
            <a:ext cx="7913687" cy="1320313"/>
          </a:xfrm>
        </p:spPr>
        <p:txBody>
          <a:bodyPr>
            <a:normAutofit/>
          </a:bodyPr>
          <a:lstStyle/>
          <a:p>
            <a:pPr marL="697230" indent="-697230">
              <a:buFont typeface="+mj-lt"/>
              <a:buAutoNum type="arabicPeriod"/>
            </a:pPr>
            <a:r>
              <a:rPr lang="en-US" sz="1700" dirty="0"/>
              <a:t>Living metaphor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4800" b="1" dirty="0"/>
              <a:t>Vivid imagery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A6C8467-1F40-A834-73CC-6A4D18CE236B}"/>
              </a:ext>
            </a:extLst>
          </p:cNvPr>
          <p:cNvCxnSpPr>
            <a:cxnSpLocks/>
          </p:cNvCxnSpPr>
          <p:nvPr/>
        </p:nvCxnSpPr>
        <p:spPr>
          <a:xfrm>
            <a:off x="946205" y="2571750"/>
            <a:ext cx="0" cy="2087714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ED46D46-A336-E0F4-9D4A-588C5B9869C0}"/>
              </a:ext>
            </a:extLst>
          </p:cNvPr>
          <p:cNvSpPr txBox="1"/>
          <p:nvPr/>
        </p:nvSpPr>
        <p:spPr>
          <a:xfrm>
            <a:off x="1359673" y="2571750"/>
            <a:ext cx="70687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“Come, let us return to the Lord. For He has torn us, but He will heal us; He has wounded us, but He will bandage us. </a:t>
            </a:r>
            <a:r>
              <a:rPr lang="en-US" sz="2400" baseline="30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“He will revive us after two days; He will raise us up on the third day, That we may live before Him.</a:t>
            </a:r>
          </a:p>
          <a:p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Hosea 6:1-2</a:t>
            </a:r>
          </a:p>
        </p:txBody>
      </p:sp>
    </p:spTree>
    <p:extLst>
      <p:ext uri="{BB962C8B-B14F-4D97-AF65-F5344CB8AC3E}">
        <p14:creationId xmlns:p14="http://schemas.microsoft.com/office/powerpoint/2010/main" val="3804512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F81AD0-829E-B91B-C9D1-B9B97C1734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3221" y="510875"/>
            <a:ext cx="7842382" cy="3680039"/>
          </a:xfrm>
        </p:spPr>
        <p:txBody>
          <a:bodyPr>
            <a:normAutofit/>
          </a:bodyPr>
          <a:lstStyle/>
          <a:p>
            <a:r>
              <a:rPr lang="en-US" sz="3200" dirty="0"/>
              <a:t>“So let us know, let us press on to know the Lord. </a:t>
            </a:r>
          </a:p>
          <a:p>
            <a:r>
              <a:rPr lang="en-US" sz="3200" dirty="0"/>
              <a:t>His going forth is as certain as the dawn; </a:t>
            </a:r>
            <a:br>
              <a:rPr lang="en-US" sz="3200" dirty="0"/>
            </a:br>
            <a:r>
              <a:rPr lang="en-US" sz="3200" dirty="0"/>
              <a:t>And He will come to us like the rain, </a:t>
            </a:r>
            <a:br>
              <a:rPr lang="en-US" sz="3200" dirty="0"/>
            </a:br>
            <a:r>
              <a:rPr lang="en-US" sz="3200" dirty="0"/>
              <a:t>Like the spring rain watering the earth.”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980F8-4736-962C-2BE6-0C04CA8D7D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Hosea 6:3</a:t>
            </a:r>
          </a:p>
        </p:txBody>
      </p:sp>
    </p:spTree>
    <p:extLst>
      <p:ext uri="{BB962C8B-B14F-4D97-AF65-F5344CB8AC3E}">
        <p14:creationId xmlns:p14="http://schemas.microsoft.com/office/powerpoint/2010/main" val="2630221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844D0-CA67-7504-5AF1-851F7575E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Features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D527A-0C56-0F83-22C2-539B9F2AAE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251437"/>
            <a:ext cx="7913687" cy="1539471"/>
          </a:xfrm>
        </p:spPr>
        <p:txBody>
          <a:bodyPr>
            <a:normAutofit/>
          </a:bodyPr>
          <a:lstStyle/>
          <a:p>
            <a:pPr marL="697230" indent="-697230">
              <a:buFont typeface="+mj-lt"/>
              <a:buAutoNum type="arabicPeriod"/>
            </a:pPr>
            <a:r>
              <a:rPr lang="en-US" sz="1600" dirty="0"/>
              <a:t>Living metaphor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1600" dirty="0"/>
              <a:t>Vivid imagery</a:t>
            </a:r>
          </a:p>
          <a:p>
            <a:pPr marL="697230" indent="-697230">
              <a:spcBef>
                <a:spcPts val="600"/>
              </a:spcBef>
              <a:buFont typeface="+mj-lt"/>
              <a:buAutoNum type="arabicPeriod"/>
            </a:pPr>
            <a:r>
              <a:rPr lang="en-US" sz="4800" b="1" dirty="0"/>
              <a:t>Social Justice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A6C8467-1F40-A834-73CC-6A4D18CE236B}"/>
              </a:ext>
            </a:extLst>
          </p:cNvPr>
          <p:cNvCxnSpPr>
            <a:cxnSpLocks/>
          </p:cNvCxnSpPr>
          <p:nvPr/>
        </p:nvCxnSpPr>
        <p:spPr>
          <a:xfrm>
            <a:off x="946205" y="2862470"/>
            <a:ext cx="0" cy="1796994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ED46D46-A336-E0F4-9D4A-588C5B9869C0}"/>
              </a:ext>
            </a:extLst>
          </p:cNvPr>
          <p:cNvSpPr txBox="1"/>
          <p:nvPr/>
        </p:nvSpPr>
        <p:spPr>
          <a:xfrm>
            <a:off x="1335819" y="2843944"/>
            <a:ext cx="70687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Therefore, return to your God, Observe kindness and justice, And wait for your God continually. </a:t>
            </a:r>
            <a:b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400" baseline="30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 merchant, in whose hands are false balances, He loves to oppress. </a:t>
            </a:r>
            <a:b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Hosea 12:6-7</a:t>
            </a:r>
          </a:p>
        </p:txBody>
      </p:sp>
    </p:spTree>
    <p:extLst>
      <p:ext uri="{BB962C8B-B14F-4D97-AF65-F5344CB8AC3E}">
        <p14:creationId xmlns:p14="http://schemas.microsoft.com/office/powerpoint/2010/main" val="288110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AB22AA-1591-A054-AE21-8D33E6492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And Ephraim said, “Surely I have become rich, I have found wealth for myself; </a:t>
            </a:r>
            <a:br>
              <a:rPr lang="en-US" sz="3200" dirty="0"/>
            </a:br>
            <a:r>
              <a:rPr lang="en-US" sz="3200" dirty="0"/>
              <a:t>In all my labors they will find in me </a:t>
            </a:r>
            <a:br>
              <a:rPr lang="en-US" sz="3200" dirty="0"/>
            </a:br>
            <a:r>
              <a:rPr lang="en-US" sz="3200" dirty="0"/>
              <a:t>No iniquity, which would be sin.”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406D3-5E5E-A4D8-86DF-99C211DE19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Hosea 12:8</a:t>
            </a:r>
          </a:p>
        </p:txBody>
      </p:sp>
    </p:spTree>
    <p:extLst>
      <p:ext uri="{BB962C8B-B14F-4D97-AF65-F5344CB8AC3E}">
        <p14:creationId xmlns:p14="http://schemas.microsoft.com/office/powerpoint/2010/main" val="2411811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B7704-47FD-9DAB-5725-E1F3C4A5C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of Minor Prophets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30311-3C54-EF9A-1C6D-84BACFAFC1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407381"/>
            <a:ext cx="8418291" cy="3486299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b="1" dirty="0"/>
              <a:t>Fall of Northern Kingdom of Israel – 721 BC</a:t>
            </a:r>
          </a:p>
          <a:p>
            <a:pPr marL="914400" lvl="1" indent="-514350">
              <a:spcAft>
                <a:spcPts val="1200"/>
              </a:spcAft>
            </a:pPr>
            <a:r>
              <a:rPr lang="en-US" sz="2400" dirty="0"/>
              <a:t>Hosea, Joel, Amos, Obadiah, Jonah, Micah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b="1" dirty="0"/>
              <a:t>Fall of Southern Kingdom of Judea – 587 BC</a:t>
            </a:r>
          </a:p>
          <a:p>
            <a:pPr marL="914400" lvl="1" indent="-514350">
              <a:spcAft>
                <a:spcPts val="1200"/>
              </a:spcAft>
            </a:pPr>
            <a:r>
              <a:rPr lang="en-US" sz="2400" dirty="0"/>
              <a:t>Nahum, Habakkuk, Zephaniah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b="1" dirty="0"/>
              <a:t>Return of Exiles to Judea 	– 538-457 BC</a:t>
            </a:r>
          </a:p>
          <a:p>
            <a:pPr marL="914400" lvl="1" indent="-514350">
              <a:spcAft>
                <a:spcPts val="1200"/>
              </a:spcAft>
            </a:pPr>
            <a:r>
              <a:rPr lang="en-US" sz="2400" dirty="0"/>
              <a:t>Haggai, Zechariah, Malachi</a:t>
            </a:r>
          </a:p>
        </p:txBody>
      </p:sp>
    </p:spTree>
    <p:extLst>
      <p:ext uri="{BB962C8B-B14F-4D97-AF65-F5344CB8AC3E}">
        <p14:creationId xmlns:p14="http://schemas.microsoft.com/office/powerpoint/2010/main" val="2679397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844D0-CA67-7504-5AF1-851F7575E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Features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D527A-0C56-0F83-22C2-539B9F2AAE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251438"/>
            <a:ext cx="7913687" cy="1849572"/>
          </a:xfrm>
        </p:spPr>
        <p:txBody>
          <a:bodyPr>
            <a:normAutofit/>
          </a:bodyPr>
          <a:lstStyle/>
          <a:p>
            <a:pPr marL="697230" indent="-697230">
              <a:buFont typeface="+mj-lt"/>
              <a:buAutoNum type="arabicPeriod"/>
            </a:pPr>
            <a:r>
              <a:rPr lang="en-US" sz="1600" dirty="0"/>
              <a:t>Living metaphor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1600" dirty="0"/>
              <a:t>Vivid imagery</a:t>
            </a:r>
          </a:p>
          <a:p>
            <a:pPr marL="697230" indent="-697230">
              <a:spcBef>
                <a:spcPts val="600"/>
              </a:spcBef>
              <a:buFont typeface="+mj-lt"/>
              <a:buAutoNum type="arabicPeriod"/>
            </a:pPr>
            <a:r>
              <a:rPr lang="en-US" sz="1600" dirty="0"/>
              <a:t>Social Justice</a:t>
            </a:r>
          </a:p>
          <a:p>
            <a:pPr marL="697230" indent="-697230">
              <a:spcBef>
                <a:spcPts val="600"/>
              </a:spcBef>
              <a:buFont typeface="+mj-lt"/>
              <a:buAutoNum type="arabicPeriod"/>
            </a:pPr>
            <a:r>
              <a:rPr lang="en-US" sz="4800" b="1" dirty="0"/>
              <a:t>Memorable lines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A6C8467-1F40-A834-73CC-6A4D18CE236B}"/>
              </a:ext>
            </a:extLst>
          </p:cNvPr>
          <p:cNvCxnSpPr>
            <a:cxnSpLocks/>
          </p:cNvCxnSpPr>
          <p:nvPr/>
        </p:nvCxnSpPr>
        <p:spPr>
          <a:xfrm>
            <a:off x="946205" y="3101010"/>
            <a:ext cx="0" cy="1558454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ED46D46-A336-E0F4-9D4A-588C5B9869C0}"/>
              </a:ext>
            </a:extLst>
          </p:cNvPr>
          <p:cNvSpPr txBox="1"/>
          <p:nvPr/>
        </p:nvSpPr>
        <p:spPr>
          <a:xfrm>
            <a:off x="1442952" y="3101010"/>
            <a:ext cx="70687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 I delight in loyalty rather than sacrifice, And in the knowledge of God rather than burnt offerings.</a:t>
            </a:r>
            <a:b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Hosea 6:6</a:t>
            </a:r>
          </a:p>
        </p:txBody>
      </p:sp>
    </p:spTree>
    <p:extLst>
      <p:ext uri="{BB962C8B-B14F-4D97-AF65-F5344CB8AC3E}">
        <p14:creationId xmlns:p14="http://schemas.microsoft.com/office/powerpoint/2010/main" val="2440319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844D0-CA67-7504-5AF1-851F7575E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Features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D527A-0C56-0F83-22C2-539B9F2AAE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251437"/>
            <a:ext cx="7913687" cy="3352368"/>
          </a:xfrm>
        </p:spPr>
        <p:txBody>
          <a:bodyPr>
            <a:normAutofit/>
          </a:bodyPr>
          <a:lstStyle/>
          <a:p>
            <a:pPr marL="697230" indent="-697230">
              <a:buFont typeface="+mj-lt"/>
              <a:buAutoNum type="arabicPeriod"/>
            </a:pPr>
            <a:r>
              <a:rPr lang="en-US" sz="1700" dirty="0"/>
              <a:t>Living metaphor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1700" dirty="0"/>
              <a:t>Vivid imagery</a:t>
            </a:r>
          </a:p>
          <a:p>
            <a:pPr marL="697230" indent="-697230">
              <a:spcBef>
                <a:spcPts val="600"/>
              </a:spcBef>
              <a:buFont typeface="+mj-lt"/>
              <a:buAutoNum type="arabicPeriod"/>
            </a:pPr>
            <a:r>
              <a:rPr lang="en-US" sz="1700" dirty="0"/>
              <a:t>Social Justice</a:t>
            </a:r>
          </a:p>
          <a:p>
            <a:pPr marL="697230" indent="-697230">
              <a:spcBef>
                <a:spcPts val="600"/>
              </a:spcBef>
              <a:buFont typeface="+mj-lt"/>
              <a:buAutoNum type="arabicPeriod"/>
            </a:pPr>
            <a:r>
              <a:rPr lang="en-US" sz="1700" dirty="0"/>
              <a:t>Memorable lines</a:t>
            </a:r>
          </a:p>
          <a:p>
            <a:pPr marL="697230" indent="-697230">
              <a:spcBef>
                <a:spcPts val="600"/>
              </a:spcBef>
              <a:buFont typeface="+mj-lt"/>
              <a:buAutoNum type="arabicPeriod"/>
            </a:pPr>
            <a:r>
              <a:rPr lang="en-US" sz="4800" b="1" dirty="0"/>
              <a:t>Organized around </a:t>
            </a:r>
            <a:br>
              <a:rPr lang="en-US" sz="4800" b="1" dirty="0"/>
            </a:br>
            <a:r>
              <a:rPr lang="en-US" sz="4800" b="1" dirty="0"/>
              <a:t>themes and ideas</a:t>
            </a:r>
          </a:p>
        </p:txBody>
      </p:sp>
    </p:spTree>
    <p:extLst>
      <p:ext uri="{BB962C8B-B14F-4D97-AF65-F5344CB8AC3E}">
        <p14:creationId xmlns:p14="http://schemas.microsoft.com/office/powerpoint/2010/main" val="2114315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BE4A6-EAA8-911F-294D-4C8F5DF92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651" y="453606"/>
            <a:ext cx="6914600" cy="4236288"/>
          </a:xfrm>
        </p:spPr>
        <p:txBody>
          <a:bodyPr/>
          <a:lstStyle/>
          <a:p>
            <a:pPr algn="l"/>
            <a:r>
              <a:rPr lang="en-US" sz="4400" dirty="0">
                <a:latin typeface="D-DIN Condensed" panose="020B0504030202030204" pitchFamily="34" charset="77"/>
              </a:rPr>
              <a:t>THE PROPHET’S MESSAGE</a:t>
            </a:r>
            <a:br>
              <a:rPr lang="en-US" sz="4400" dirty="0">
                <a:latin typeface="D-DIN Condensed" panose="020B0504030202030204" pitchFamily="34" charset="77"/>
              </a:rPr>
            </a:br>
            <a:br>
              <a:rPr lang="en-US" sz="2000" dirty="0"/>
            </a:br>
            <a:r>
              <a:rPr lang="en-US" sz="5400" b="0" dirty="0"/>
              <a:t>God is a God of </a:t>
            </a:r>
            <a:br>
              <a:rPr lang="en-US" sz="5400" b="0" dirty="0"/>
            </a:br>
            <a:r>
              <a:rPr lang="en-US" sz="5400" b="0" dirty="0"/>
              <a:t>justice and mercy.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786795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FBB89-FC2B-ACA7-7EED-6E4779E52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Prophet’s Lessons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72A8B-6D27-0D2F-1518-E1A55B0386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407381"/>
            <a:ext cx="7913687" cy="3486299"/>
          </a:xfrm>
        </p:spPr>
        <p:txBody>
          <a:bodyPr>
            <a:normAutofit/>
          </a:bodyPr>
          <a:lstStyle/>
          <a:p>
            <a:pPr marL="697230" indent="-697230">
              <a:buFont typeface="+mj-lt"/>
              <a:buAutoNum type="arabicPeriod"/>
            </a:pPr>
            <a:r>
              <a:rPr lang="en-US" sz="5400" b="1" dirty="0"/>
              <a:t>Remain faithful</a:t>
            </a:r>
          </a:p>
        </p:txBody>
      </p:sp>
    </p:spTree>
    <p:extLst>
      <p:ext uri="{BB962C8B-B14F-4D97-AF65-F5344CB8AC3E}">
        <p14:creationId xmlns:p14="http://schemas.microsoft.com/office/powerpoint/2010/main" val="2868835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FBB89-FC2B-ACA7-7EED-6E4779E52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Prophet’s Lessons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72A8B-6D27-0D2F-1518-E1A55B0386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407381"/>
            <a:ext cx="7913687" cy="3486299"/>
          </a:xfrm>
        </p:spPr>
        <p:txBody>
          <a:bodyPr>
            <a:normAutofit/>
          </a:bodyPr>
          <a:lstStyle/>
          <a:p>
            <a:pPr marL="697230" indent="-697230">
              <a:buFont typeface="+mj-lt"/>
              <a:buAutoNum type="arabicPeriod"/>
            </a:pPr>
            <a:r>
              <a:rPr lang="en-US" sz="2000" dirty="0"/>
              <a:t>Remain faithful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5400" b="1" dirty="0"/>
              <a:t>God is love</a:t>
            </a:r>
          </a:p>
        </p:txBody>
      </p:sp>
    </p:spTree>
    <p:extLst>
      <p:ext uri="{BB962C8B-B14F-4D97-AF65-F5344CB8AC3E}">
        <p14:creationId xmlns:p14="http://schemas.microsoft.com/office/powerpoint/2010/main" val="213886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FBB89-FC2B-ACA7-7EED-6E4779E52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Prophet’s Lessons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72A8B-6D27-0D2F-1518-E1A55B0386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407381"/>
            <a:ext cx="7913687" cy="3486299"/>
          </a:xfrm>
        </p:spPr>
        <p:txBody>
          <a:bodyPr>
            <a:normAutofit/>
          </a:bodyPr>
          <a:lstStyle/>
          <a:p>
            <a:pPr marL="697230" indent="-697230">
              <a:buFont typeface="+mj-lt"/>
              <a:buAutoNum type="arabicPeriod"/>
            </a:pPr>
            <a:r>
              <a:rPr lang="en-US" sz="2000" dirty="0"/>
              <a:t>Remain faithful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2000" dirty="0"/>
              <a:t>God is love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5400" b="1" dirty="0"/>
              <a:t>Faith is </a:t>
            </a:r>
            <a:br>
              <a:rPr lang="en-US" sz="5400" b="1" dirty="0"/>
            </a:br>
            <a:r>
              <a:rPr lang="en-US" sz="5400" b="1" dirty="0"/>
              <a:t>demonstrated in love</a:t>
            </a:r>
          </a:p>
        </p:txBody>
      </p:sp>
    </p:spTree>
    <p:extLst>
      <p:ext uri="{BB962C8B-B14F-4D97-AF65-F5344CB8AC3E}">
        <p14:creationId xmlns:p14="http://schemas.microsoft.com/office/powerpoint/2010/main" val="727567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2FE96E-C9F5-435B-DE82-E11B6BDCF1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 I delight in loyalty rather than sacrifice, And in the knowledge of God rather than burnt offerings.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E731F-330A-DCE5-9FBF-9C8DD19BA7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Hosea 6:6</a:t>
            </a:r>
          </a:p>
        </p:txBody>
      </p:sp>
    </p:spTree>
    <p:extLst>
      <p:ext uri="{BB962C8B-B14F-4D97-AF65-F5344CB8AC3E}">
        <p14:creationId xmlns:p14="http://schemas.microsoft.com/office/powerpoint/2010/main" val="38963952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B8AF51-6662-918F-AF7D-52534827B2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By this all men will know that you are My disciples, if you have love for one another.”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A1F52-5BD4-DE49-F676-3283292FA6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John 13:35</a:t>
            </a:r>
          </a:p>
        </p:txBody>
      </p:sp>
    </p:spTree>
    <p:extLst>
      <p:ext uri="{BB962C8B-B14F-4D97-AF65-F5344CB8AC3E}">
        <p14:creationId xmlns:p14="http://schemas.microsoft.com/office/powerpoint/2010/main" val="12181624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746E7-501B-EF82-31E3-4B81BB772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322" y="2860789"/>
            <a:ext cx="5999356" cy="1353015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Re-read:  </a:t>
            </a:r>
            <a:r>
              <a:rPr lang="en-US" sz="4800" b="0" dirty="0"/>
              <a:t>Hosea</a:t>
            </a:r>
            <a:br>
              <a:rPr lang="en-US" sz="4800" b="0" dirty="0"/>
            </a:br>
            <a:r>
              <a:rPr lang="en-US" sz="4800" dirty="0"/>
              <a:t>Read:  </a:t>
            </a:r>
            <a:r>
              <a:rPr lang="en-US" sz="4800" b="0" dirty="0"/>
              <a:t>Joel / Amos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8EA6FA-471F-AB83-1857-290C7CFF57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94" b="21014"/>
          <a:stretch/>
        </p:blipFill>
        <p:spPr>
          <a:xfrm>
            <a:off x="1572322" y="500246"/>
            <a:ext cx="5999356" cy="207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763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28F8C-D2FB-CBCD-F74F-A3E80E840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Minor Prophets – 5 Categories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DD69B-917A-4CD0-932D-0E13B2D808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343770"/>
            <a:ext cx="7913687" cy="3549910"/>
          </a:xfrm>
        </p:spPr>
        <p:txBody>
          <a:bodyPr>
            <a:normAutofit/>
          </a:bodyPr>
          <a:lstStyle/>
          <a:p>
            <a:pPr marL="742950" indent="-742950">
              <a:spcAft>
                <a:spcPts val="300"/>
              </a:spcAft>
              <a:buFont typeface="+mj-lt"/>
              <a:buAutoNum type="arabicPeriod"/>
            </a:pPr>
            <a:r>
              <a:rPr lang="en-US" sz="3600" dirty="0"/>
              <a:t>The Prophet</a:t>
            </a:r>
          </a:p>
          <a:p>
            <a:pPr marL="742950" indent="-742950">
              <a:spcAft>
                <a:spcPts val="300"/>
              </a:spcAft>
              <a:buFont typeface="+mj-lt"/>
              <a:buAutoNum type="arabicPeriod"/>
            </a:pPr>
            <a:r>
              <a:rPr lang="en-US" sz="3600" dirty="0"/>
              <a:t>The Prophet’s Time</a:t>
            </a:r>
          </a:p>
          <a:p>
            <a:pPr marL="742950" indent="-742950">
              <a:spcAft>
                <a:spcPts val="300"/>
              </a:spcAft>
              <a:buFont typeface="+mj-lt"/>
              <a:buAutoNum type="arabicPeriod"/>
            </a:pPr>
            <a:r>
              <a:rPr lang="en-US" sz="3600" dirty="0"/>
              <a:t>The Prophet’s Message</a:t>
            </a:r>
          </a:p>
          <a:p>
            <a:pPr marL="742950" indent="-742950">
              <a:spcAft>
                <a:spcPts val="300"/>
              </a:spcAft>
              <a:buFont typeface="+mj-lt"/>
              <a:buAutoNum type="arabicPeriod"/>
            </a:pPr>
            <a:r>
              <a:rPr lang="en-US" sz="3600" dirty="0"/>
              <a:t>The Prophet’s Book</a:t>
            </a:r>
          </a:p>
          <a:p>
            <a:pPr marL="742950" indent="-742950">
              <a:spcAft>
                <a:spcPts val="300"/>
              </a:spcAft>
              <a:buFont typeface="+mj-lt"/>
              <a:buAutoNum type="arabicPeriod"/>
            </a:pPr>
            <a:r>
              <a:rPr lang="en-US" sz="3600" dirty="0"/>
              <a:t>The Prophet’s Lessons</a:t>
            </a:r>
          </a:p>
        </p:txBody>
      </p:sp>
    </p:spTree>
    <p:extLst>
      <p:ext uri="{BB962C8B-B14F-4D97-AF65-F5344CB8AC3E}">
        <p14:creationId xmlns:p14="http://schemas.microsoft.com/office/powerpoint/2010/main" val="2500048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4C481-085B-2FAF-5C81-67F76F388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Prophet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3B6BC-0AE2-14E0-9FDD-C31B55591A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343770"/>
            <a:ext cx="7913687" cy="3549910"/>
          </a:xfrm>
        </p:spPr>
        <p:txBody>
          <a:bodyPr>
            <a:normAutofit/>
          </a:bodyPr>
          <a:lstStyle/>
          <a:p>
            <a:r>
              <a:rPr lang="en-US" sz="3600" b="1" i="1" dirty="0" err="1"/>
              <a:t>Osee</a:t>
            </a:r>
            <a:r>
              <a:rPr lang="en-US" sz="3600" dirty="0"/>
              <a:t> – Son of </a:t>
            </a:r>
            <a:r>
              <a:rPr lang="en-US" sz="3600" dirty="0" err="1"/>
              <a:t>Beeri</a:t>
            </a:r>
            <a:endParaRPr lang="en-US" sz="3600" dirty="0"/>
          </a:p>
          <a:p>
            <a:r>
              <a:rPr lang="en-US" sz="3600" b="1" dirty="0"/>
              <a:t>Hosea</a:t>
            </a:r>
            <a:r>
              <a:rPr lang="en-US" sz="3600" dirty="0"/>
              <a:t>: To save, salvation</a:t>
            </a:r>
          </a:p>
          <a:p>
            <a:r>
              <a:rPr lang="en-US" sz="3600" dirty="0"/>
              <a:t>Lived in Northern Kingdom</a:t>
            </a:r>
          </a:p>
          <a:p>
            <a:pPr marL="925830" lvl="1" indent="-468630">
              <a:spcAft>
                <a:spcPts val="600"/>
              </a:spcAft>
            </a:pPr>
            <a:r>
              <a:rPr lang="en-US" sz="3200" dirty="0"/>
              <a:t>Ministry: 750-722 BC</a:t>
            </a:r>
          </a:p>
          <a:p>
            <a:r>
              <a:rPr lang="en-US" sz="3600" dirty="0"/>
              <a:t>Acted out prophesies</a:t>
            </a:r>
          </a:p>
        </p:txBody>
      </p:sp>
    </p:spTree>
    <p:extLst>
      <p:ext uri="{BB962C8B-B14F-4D97-AF65-F5344CB8AC3E}">
        <p14:creationId xmlns:p14="http://schemas.microsoft.com/office/powerpoint/2010/main" val="2430132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EFCB2-D65D-F210-5BF3-52D35E4A9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“Acting Out” Prophecies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F077E-FF16-8D3A-BD4D-399719BE8D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335819"/>
            <a:ext cx="8227460" cy="3557861"/>
          </a:xfrm>
        </p:spPr>
        <p:txBody>
          <a:bodyPr>
            <a:normAutofit/>
          </a:bodyPr>
          <a:lstStyle/>
          <a:p>
            <a:r>
              <a:rPr lang="en-US" sz="3600" b="1" dirty="0"/>
              <a:t>Moses</a:t>
            </a:r>
            <a:r>
              <a:rPr lang="en-US" sz="3600" dirty="0"/>
              <a:t> 			– Exodus 3:5</a:t>
            </a:r>
          </a:p>
          <a:p>
            <a:r>
              <a:rPr lang="en-US" sz="3600" b="1" dirty="0"/>
              <a:t>King Saul </a:t>
            </a:r>
            <a:r>
              <a:rPr lang="en-US" sz="3600" dirty="0"/>
              <a:t>	– I Samuel 11:17</a:t>
            </a:r>
          </a:p>
          <a:p>
            <a:r>
              <a:rPr lang="en-US" sz="3600" b="1" dirty="0"/>
              <a:t>Ezekiel</a:t>
            </a:r>
            <a:r>
              <a:rPr lang="en-US" sz="3600" dirty="0"/>
              <a:t> 		– Ezekiel 2:8-3:6; 5:2</a:t>
            </a:r>
          </a:p>
          <a:p>
            <a:r>
              <a:rPr lang="en-US" sz="3600" b="1" dirty="0"/>
              <a:t>Isaiah</a:t>
            </a:r>
            <a:r>
              <a:rPr lang="en-US" sz="3600" dirty="0"/>
              <a:t> 			– Isaiah 20:3-4</a:t>
            </a:r>
          </a:p>
          <a:p>
            <a:r>
              <a:rPr lang="en-US" sz="3600" b="1" dirty="0"/>
              <a:t>Agabus</a:t>
            </a:r>
            <a:r>
              <a:rPr lang="en-US" sz="3600" dirty="0"/>
              <a:t> 		– Acts 21:11</a:t>
            </a:r>
          </a:p>
        </p:txBody>
      </p:sp>
    </p:spTree>
    <p:extLst>
      <p:ext uri="{BB962C8B-B14F-4D97-AF65-F5344CB8AC3E}">
        <p14:creationId xmlns:p14="http://schemas.microsoft.com/office/powerpoint/2010/main" val="1617464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81114B-0D17-90F8-51E9-D0B3AC99E4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3221" y="429598"/>
            <a:ext cx="7635649" cy="3680039"/>
          </a:xfrm>
        </p:spPr>
        <p:txBody>
          <a:bodyPr>
            <a:normAutofit/>
          </a:bodyPr>
          <a:lstStyle/>
          <a:p>
            <a:r>
              <a:rPr lang="en-US" sz="3600" dirty="0"/>
              <a:t>When the Lord first spoke through Hosea, the Lord said to Hosea, </a:t>
            </a:r>
            <a:br>
              <a:rPr lang="en-US" sz="3600" dirty="0"/>
            </a:br>
            <a:r>
              <a:rPr lang="en-US" sz="3600" dirty="0"/>
              <a:t>“Go, take to yourself a wife of harlotry and have children of harlotry; for the land commits flagrant harlotry, forsaking the Lord.”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E17F4-12EF-D067-CB94-E551D099D5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Hosea 1:2</a:t>
            </a:r>
          </a:p>
        </p:txBody>
      </p:sp>
    </p:spTree>
    <p:extLst>
      <p:ext uri="{BB962C8B-B14F-4D97-AF65-F5344CB8AC3E}">
        <p14:creationId xmlns:p14="http://schemas.microsoft.com/office/powerpoint/2010/main" val="4111727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C2344-9DB7-DA8F-9F94-7BB5F518A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Prophet’s Time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6483E2-0709-F949-AC69-BB5B43106D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351722"/>
            <a:ext cx="7913687" cy="3541958"/>
          </a:xfrm>
        </p:spPr>
        <p:txBody>
          <a:bodyPr>
            <a:normAutofit fontScale="92500"/>
          </a:bodyPr>
          <a:lstStyle/>
          <a:p>
            <a:r>
              <a:rPr lang="en-US" dirty="0"/>
              <a:t>Uzziah, Jotham, Ahaz, Hezekiah – South</a:t>
            </a:r>
          </a:p>
          <a:p>
            <a:r>
              <a:rPr lang="en-US" dirty="0"/>
              <a:t>Jeroboam II – North</a:t>
            </a:r>
          </a:p>
          <a:p>
            <a:r>
              <a:rPr lang="en-US" dirty="0"/>
              <a:t>Isaiah, Micah</a:t>
            </a:r>
          </a:p>
          <a:p>
            <a:r>
              <a:rPr lang="en-US" dirty="0"/>
              <a:t>Time of prosperity in Northern Kingdom</a:t>
            </a:r>
          </a:p>
          <a:p>
            <a:r>
              <a:rPr lang="en-US" dirty="0"/>
              <a:t>Time of social injustice: rich/poor</a:t>
            </a:r>
          </a:p>
          <a:p>
            <a:r>
              <a:rPr lang="en-US" dirty="0"/>
              <a:t>Time of idolatry – calves in Bethel and Dan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585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A8AED-9570-0889-1E2D-10D7C3954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257" y="465439"/>
            <a:ext cx="7264458" cy="4236288"/>
          </a:xfrm>
        </p:spPr>
        <p:txBody>
          <a:bodyPr/>
          <a:lstStyle/>
          <a:p>
            <a:pPr algn="l"/>
            <a:r>
              <a:rPr lang="en-US" dirty="0">
                <a:latin typeface="D-DIN Condensed" panose="020B0504030202030204" pitchFamily="34" charset="77"/>
              </a:rPr>
              <a:t>THE PROPHET’S MESSAGE</a:t>
            </a:r>
            <a:br>
              <a:rPr lang="en-US" dirty="0">
                <a:latin typeface="D-DIN Condensed" panose="020B0504030202030204" pitchFamily="34" charset="77"/>
              </a:rPr>
            </a:br>
            <a:br>
              <a:rPr lang="en-US" sz="1800" dirty="0">
                <a:latin typeface="D-DIN Condensed" panose="020B0504030202030204" pitchFamily="34" charset="77"/>
              </a:rPr>
            </a:br>
            <a:r>
              <a:rPr lang="en-US" sz="4400" b="0" dirty="0"/>
              <a:t>A living metaphor acting out </a:t>
            </a:r>
            <a:br>
              <a:rPr lang="en-US" sz="4400" b="0" dirty="0"/>
            </a:br>
            <a:r>
              <a:rPr lang="en-US" sz="4400" b="0" dirty="0"/>
              <a:t>Israel’s unfaithfulness to God.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408259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917FF-1A4A-BD37-0093-A835832F9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Symbolic Names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09A1C4-C431-D1B9-CFD1-618323BFA5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251438"/>
            <a:ext cx="7913687" cy="951074"/>
          </a:xfrm>
        </p:spPr>
        <p:txBody>
          <a:bodyPr>
            <a:normAutofit/>
          </a:bodyPr>
          <a:lstStyle/>
          <a:p>
            <a:pPr marL="697230" indent="-697230">
              <a:buFont typeface="+mj-lt"/>
              <a:buAutoNum type="arabicPeriod"/>
            </a:pPr>
            <a:r>
              <a:rPr lang="en-US" sz="4400" b="1" dirty="0"/>
              <a:t>Jezreel – God sows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E572B6-283C-3B40-7B46-FDE5A9D503DA}"/>
              </a:ext>
            </a:extLst>
          </p:cNvPr>
          <p:cNvCxnSpPr/>
          <p:nvPr/>
        </p:nvCxnSpPr>
        <p:spPr>
          <a:xfrm>
            <a:off x="1033670" y="2108688"/>
            <a:ext cx="0" cy="2487166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E79A7B0-B3C8-60E9-104E-32B5FEFBE225}"/>
              </a:ext>
            </a:extLst>
          </p:cNvPr>
          <p:cNvSpPr txBox="1"/>
          <p:nvPr/>
        </p:nvSpPr>
        <p:spPr>
          <a:xfrm>
            <a:off x="1367624" y="2110280"/>
            <a:ext cx="70130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So he went and took Gomer the daughter of </a:t>
            </a:r>
            <a:r>
              <a:rPr lang="en-US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Diblaim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and she conceived and bore him a son. </a:t>
            </a:r>
            <a:b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400" baseline="30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And the Lord said to him, “Name him Jezreel; for yet a little while, and I will punish the house of Jehu for the bloodshed of Jezreel, and I will put an end to the kingdom of the house of Israel. </a:t>
            </a:r>
          </a:p>
          <a:p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Hosea 1:3-4</a:t>
            </a:r>
          </a:p>
        </p:txBody>
      </p:sp>
    </p:spTree>
    <p:extLst>
      <p:ext uri="{BB962C8B-B14F-4D97-AF65-F5344CB8AC3E}">
        <p14:creationId xmlns:p14="http://schemas.microsoft.com/office/powerpoint/2010/main" val="311259701"/>
      </p:ext>
    </p:extLst>
  </p:cSld>
  <p:clrMapOvr>
    <a:masterClrMapping/>
  </p:clrMapOvr>
</p:sld>
</file>

<file path=ppt/theme/theme1.xml><?xml version="1.0" encoding="utf-8"?>
<a:theme xmlns:a="http://schemas.openxmlformats.org/drawingml/2006/main" name="With Title">
  <a:themeElements>
    <a:clrScheme name="All White">
      <a:dk1>
        <a:srgbClr val="FFFFFF"/>
      </a:dk1>
      <a:lt1>
        <a:srgbClr val="FFFFFF"/>
      </a:lt1>
      <a:dk2>
        <a:srgbClr val="FFFFFF"/>
      </a:dk2>
      <a:lt2>
        <a:srgbClr val="F8F8F8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7620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2754</TotalTime>
  <Words>942</Words>
  <Application>Microsoft Macintosh PowerPoint</Application>
  <PresentationFormat>On-screen Show (16:9)</PresentationFormat>
  <Paragraphs>108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D-DIN Condensed</vt:lpstr>
      <vt:lpstr>Lato</vt:lpstr>
      <vt:lpstr>Lato Black</vt:lpstr>
      <vt:lpstr>Lato Regular</vt:lpstr>
      <vt:lpstr>Lato Semibold</vt:lpstr>
      <vt:lpstr>With Title</vt:lpstr>
      <vt:lpstr>PowerPoint Presentation</vt:lpstr>
      <vt:lpstr>Order of Minor Prophets</vt:lpstr>
      <vt:lpstr>Minor Prophets – 5 Categories</vt:lpstr>
      <vt:lpstr>The Prophet</vt:lpstr>
      <vt:lpstr>“Acting Out” Prophecies</vt:lpstr>
      <vt:lpstr>PowerPoint Presentation</vt:lpstr>
      <vt:lpstr>The Prophet’s Time</vt:lpstr>
      <vt:lpstr>THE PROPHET’S MESSAGE  A living metaphor acting out  Israel’s unfaithfulness to God.</vt:lpstr>
      <vt:lpstr>Symbolic Names</vt:lpstr>
      <vt:lpstr>Symbolic Names</vt:lpstr>
      <vt:lpstr>PowerPoint Presentation</vt:lpstr>
      <vt:lpstr>Symbolic Names</vt:lpstr>
      <vt:lpstr>SUMMARY Hosea’s book is a passionate account of the relationship between God and the unfaithful people of Israel who God is calling to repent in order to avoid punishment.</vt:lpstr>
      <vt:lpstr>The Prophet’s Book</vt:lpstr>
      <vt:lpstr>Special Features</vt:lpstr>
      <vt:lpstr>Special Features</vt:lpstr>
      <vt:lpstr>PowerPoint Presentation</vt:lpstr>
      <vt:lpstr>Special Features</vt:lpstr>
      <vt:lpstr>PowerPoint Presentation</vt:lpstr>
      <vt:lpstr>Special Features</vt:lpstr>
      <vt:lpstr>Special Features</vt:lpstr>
      <vt:lpstr>THE PROPHET’S MESSAGE  God is a God of  justice and mercy.</vt:lpstr>
      <vt:lpstr>The Prophet’s Lessons</vt:lpstr>
      <vt:lpstr>The Prophet’s Lessons</vt:lpstr>
      <vt:lpstr>The Prophet’s Lessons</vt:lpstr>
      <vt:lpstr>PowerPoint Presentation</vt:lpstr>
      <vt:lpstr>PowerPoint Presentation</vt:lpstr>
      <vt:lpstr>Re-read:  Hosea Read:  Joel / Amos</vt:lpstr>
    </vt:vector>
  </TitlesOfParts>
  <Manager/>
  <Company>BibleTalk.tv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Exodus for Beginners - #1</dc:title>
  <dc:subject/>
  <dc:creator>Mike Mazzalongo</dc:creator>
  <cp:keywords/>
  <dc:description/>
  <cp:lastModifiedBy>Hal Gatewood</cp:lastModifiedBy>
  <cp:revision>453</cp:revision>
  <dcterms:created xsi:type="dcterms:W3CDTF">2014-04-30T18:34:38Z</dcterms:created>
  <dcterms:modified xsi:type="dcterms:W3CDTF">2024-04-17T18:37:48Z</dcterms:modified>
  <cp:category/>
</cp:coreProperties>
</file>