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40"/>
  </p:handoutMasterIdLst>
  <p:sldIdLst>
    <p:sldId id="256" r:id="rId2"/>
    <p:sldId id="257" r:id="rId3"/>
    <p:sldId id="271" r:id="rId4"/>
    <p:sldId id="272" r:id="rId5"/>
    <p:sldId id="273" r:id="rId6"/>
    <p:sldId id="274" r:id="rId7"/>
    <p:sldId id="258" r:id="rId8"/>
    <p:sldId id="259" r:id="rId9"/>
    <p:sldId id="276" r:id="rId10"/>
    <p:sldId id="275" r:id="rId11"/>
    <p:sldId id="260" r:id="rId12"/>
    <p:sldId id="261" r:id="rId13"/>
    <p:sldId id="277" r:id="rId14"/>
    <p:sldId id="278" r:id="rId15"/>
    <p:sldId id="279" r:id="rId16"/>
    <p:sldId id="280" r:id="rId17"/>
    <p:sldId id="262" r:id="rId18"/>
    <p:sldId id="263" r:id="rId19"/>
    <p:sldId id="281" r:id="rId20"/>
    <p:sldId id="282" r:id="rId21"/>
    <p:sldId id="283" r:id="rId22"/>
    <p:sldId id="284" r:id="rId23"/>
    <p:sldId id="285" r:id="rId24"/>
    <p:sldId id="264" r:id="rId25"/>
    <p:sldId id="265" r:id="rId26"/>
    <p:sldId id="286" r:id="rId27"/>
    <p:sldId id="288" r:id="rId28"/>
    <p:sldId id="287" r:id="rId29"/>
    <p:sldId id="266" r:id="rId30"/>
    <p:sldId id="267" r:id="rId31"/>
    <p:sldId id="268" r:id="rId32"/>
    <p:sldId id="289" r:id="rId33"/>
    <p:sldId id="290" r:id="rId34"/>
    <p:sldId id="291" r:id="rId35"/>
    <p:sldId id="292" r:id="rId36"/>
    <p:sldId id="293" r:id="rId37"/>
    <p:sldId id="269" r:id="rId38"/>
    <p:sldId id="270" r:id="rId3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5340"/>
    <a:srgbClr val="02818F"/>
    <a:srgbClr val="904B25"/>
    <a:srgbClr val="C0652E"/>
    <a:srgbClr val="871C17"/>
    <a:srgbClr val="A5241D"/>
    <a:srgbClr val="16313B"/>
    <a:srgbClr val="0C1E25"/>
    <a:srgbClr val="9A3E28"/>
    <a:srgbClr val="51162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197"/>
    <p:restoredTop sz="94150"/>
  </p:normalViewPr>
  <p:slideViewPr>
    <p:cSldViewPr snapToGrid="0" snapToObjects="1">
      <p:cViewPr varScale="1">
        <p:scale>
          <a:sx n="160" d="100"/>
          <a:sy n="160" d="100"/>
        </p:scale>
        <p:origin x="296" y="1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956BFB-72F2-C149-B567-312CA65074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0E3FAE24-DD58-C349-AFB0-44F2BB9DAA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5AACDBE-C70C-5848-B54E-B7EF5E19C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F775A4-25D9-AB46-B3E9-AE6665A365C2}" type="slidenum">
              <a:rPr lang="en-US" smtClean="0"/>
              <a:t>‹#›</a:t>
            </a:fld>
            <a:endParaRPr lang="en-US"/>
          </a:p>
        </p:txBody>
      </p:sp>
      <p:sp>
        <p:nvSpPr>
          <p:cNvPr id="6" name="Date Placeholder 5">
            <a:extLst>
              <a:ext uri="{FF2B5EF4-FFF2-40B4-BE49-F238E27FC236}">
                <a16:creationId xmlns:a16="http://schemas.microsoft.com/office/drawing/2014/main" id="{DC1B7E47-8A17-D744-8FC4-318015769F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9C70D9-64D7-9F45-8AAD-0E4E4CEBF8C6}" type="datetimeFigureOut">
              <a:rPr lang="en-US" smtClean="0"/>
              <a:t>3/9/22</a:t>
            </a:fld>
            <a:endParaRPr lang="en-US"/>
          </a:p>
        </p:txBody>
      </p:sp>
    </p:spTree>
    <p:extLst>
      <p:ext uri="{BB962C8B-B14F-4D97-AF65-F5344CB8AC3E}">
        <p14:creationId xmlns:p14="http://schemas.microsoft.com/office/powerpoint/2010/main" val="28287140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userDrawn="1"/>
        </p:nvSpPr>
        <p:spPr>
          <a:xfrm>
            <a:off x="2597737" y="2073932"/>
            <a:ext cx="3924746" cy="338554"/>
          </a:xfrm>
          <a:prstGeom prst="rect">
            <a:avLst/>
          </a:prstGeom>
          <a:noFill/>
        </p:spPr>
        <p:txBody>
          <a:bodyPr wrap="square" rtlCol="0" anchor="b">
            <a:spAutoFit/>
          </a:bodyPr>
          <a:lstStyle/>
          <a:p>
            <a:pPr algn="ctr"/>
            <a:r>
              <a:rPr lang="en-US" sz="1600" b="1" i="0" spc="0" dirty="0">
                <a:latin typeface="Lato" panose="020F0502020204030203" pitchFamily="34" charset="0"/>
                <a:ea typeface="Lato" panose="020F0502020204030203" pitchFamily="34" charset="0"/>
                <a:cs typeface="Lato" panose="020F0502020204030203" pitchFamily="34" charset="0"/>
              </a:rPr>
              <a:t>CURTIS HARTSHORN</a:t>
            </a:r>
          </a:p>
        </p:txBody>
      </p:sp>
      <p:sp>
        <p:nvSpPr>
          <p:cNvPr id="5" name="Text Placeholder 4"/>
          <p:cNvSpPr>
            <a:spLocks noGrp="1"/>
          </p:cNvSpPr>
          <p:nvPr>
            <p:ph type="body" sz="quarter" idx="10" hasCustomPrompt="1"/>
          </p:nvPr>
        </p:nvSpPr>
        <p:spPr>
          <a:xfrm>
            <a:off x="520699" y="1420092"/>
            <a:ext cx="2781301" cy="3363913"/>
          </a:xfrm>
        </p:spPr>
        <p:txBody>
          <a:bodyPr anchor="b">
            <a:normAutofit/>
          </a:bodyPr>
          <a:lstStyle>
            <a:lvl1pPr marL="0" indent="0" algn="ctr">
              <a:buNone/>
              <a:defRPr sz="19900">
                <a:latin typeface="Lato Black"/>
                <a:cs typeface="Lato Black"/>
              </a:defRPr>
            </a:lvl1pPr>
          </a:lstStyle>
          <a:p>
            <a:pPr lvl="0"/>
            <a:r>
              <a:rPr lang="en-US"/>
              <a:t>9</a:t>
            </a:r>
            <a:endParaRPr lang="en-US" dirty="0"/>
          </a:p>
        </p:txBody>
      </p:sp>
      <p:pic>
        <p:nvPicPr>
          <p:cNvPr id="7" name="Picture 6"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986" y="4503641"/>
            <a:ext cx="1825066" cy="259424"/>
          </a:xfrm>
          <a:prstGeom prst="rect">
            <a:avLst/>
          </a:prstGeom>
        </p:spPr>
      </p:pic>
      <p:cxnSp>
        <p:nvCxnSpPr>
          <p:cNvPr id="4" name="Straight Connector 3"/>
          <p:cNvCxnSpPr/>
          <p:nvPr userDrawn="1"/>
        </p:nvCxnSpPr>
        <p:spPr>
          <a:xfrm>
            <a:off x="3118344" y="1938470"/>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hasCustomPrompt="1"/>
          </p:nvPr>
        </p:nvSpPr>
        <p:spPr>
          <a:xfrm>
            <a:off x="3302000" y="2934636"/>
            <a:ext cx="5176113" cy="1239893"/>
          </a:xfrm>
        </p:spPr>
        <p:txBody>
          <a:bodyPr anchor="ctr">
            <a:noAutofit/>
          </a:bodyPr>
          <a:lstStyle>
            <a:lvl1pPr marL="0" indent="0" algn="ctr">
              <a:lnSpc>
                <a:spcPct val="80000"/>
              </a:lnSpc>
              <a:buNone/>
              <a:defRPr sz="40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Title of Lesson</a:t>
            </a:r>
            <a:br>
              <a:rPr lang="en-US" dirty="0"/>
            </a:br>
            <a:r>
              <a:rPr lang="en-US" dirty="0"/>
              <a:t>Second Line of Title</a:t>
            </a:r>
          </a:p>
        </p:txBody>
      </p:sp>
    </p:spTree>
    <p:extLst>
      <p:ext uri="{BB962C8B-B14F-4D97-AF65-F5344CB8AC3E}">
        <p14:creationId xmlns:p14="http://schemas.microsoft.com/office/powerpoint/2010/main" val="1444753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997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spc="-15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83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i="0" baseline="0">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64928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ull Single Stat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465439"/>
            <a:ext cx="7913430" cy="4236288"/>
          </a:xfrm>
        </p:spPr>
        <p:txBody>
          <a:bodyPr anchor="ctr">
            <a:normAutofit/>
          </a:bodyPr>
          <a:lstStyle>
            <a:lvl1pPr algn="ctr">
              <a:defRPr sz="4000"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53176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149600" y="3416300"/>
            <a:ext cx="5575300" cy="1549400"/>
          </a:xfrm>
        </p:spPr>
        <p:txBody>
          <a:bodyPr anchor="ctr">
            <a:noAutofit/>
          </a:bodyPr>
          <a:lstStyle>
            <a:lvl1pPr marL="0" indent="0" algn="ctr">
              <a:lnSpc>
                <a:spcPct val="80000"/>
              </a:lnSpc>
              <a:buNone/>
              <a:defRPr sz="36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Perfection is the </a:t>
            </a:r>
            <a:br>
              <a:rPr lang="en-US"/>
            </a:br>
            <a:r>
              <a:rPr lang="en-US"/>
              <a:t>Absolute Standard</a:t>
            </a:r>
            <a:endParaRPr lang="en-US" dirty="0"/>
          </a:p>
        </p:txBody>
      </p:sp>
      <p:sp>
        <p:nvSpPr>
          <p:cNvPr id="13" name="TextBox 12"/>
          <p:cNvSpPr txBox="1"/>
          <p:nvPr userDrawn="1"/>
        </p:nvSpPr>
        <p:spPr>
          <a:xfrm>
            <a:off x="2503109" y="2096950"/>
            <a:ext cx="3939514" cy="338554"/>
          </a:xfrm>
          <a:prstGeom prst="rect">
            <a:avLst/>
          </a:prstGeom>
          <a:noFill/>
        </p:spPr>
        <p:txBody>
          <a:bodyPr wrap="square" rtlCol="0" anchor="b">
            <a:spAutoFit/>
          </a:bodyPr>
          <a:lstStyle/>
          <a:p>
            <a:pPr algn="ctr"/>
            <a:r>
              <a:rPr lang="en-US" sz="1600" b="1" i="0" spc="0" dirty="0">
                <a:latin typeface="Lato" panose="020F0502020204030203" pitchFamily="34" charset="0"/>
                <a:ea typeface="Lato" panose="020F0502020204030203" pitchFamily="34" charset="0"/>
                <a:cs typeface="Lato" panose="020F0502020204030203" pitchFamily="34" charset="0"/>
              </a:rPr>
              <a:t>CURTIS HARTSHORN</a:t>
            </a:r>
          </a:p>
        </p:txBody>
      </p:sp>
      <p:sp>
        <p:nvSpPr>
          <p:cNvPr id="5" name="Text Placeholder 4"/>
          <p:cNvSpPr>
            <a:spLocks noGrp="1"/>
          </p:cNvSpPr>
          <p:nvPr>
            <p:ph type="body" sz="quarter" idx="10" hasCustomPrompt="1"/>
          </p:nvPr>
        </p:nvSpPr>
        <p:spPr>
          <a:xfrm>
            <a:off x="511349" y="1954061"/>
            <a:ext cx="2638251" cy="3363913"/>
          </a:xfrm>
        </p:spPr>
        <p:txBody>
          <a:bodyPr anchor="b">
            <a:normAutofit/>
          </a:bodyPr>
          <a:lstStyle>
            <a:lvl1pPr marL="0" indent="0" algn="ctr">
              <a:buNone/>
              <a:defRPr sz="19900">
                <a:latin typeface="Lato Black"/>
                <a:cs typeface="Lato Black"/>
              </a:defRPr>
            </a:lvl1pPr>
          </a:lstStyle>
          <a:p>
            <a:pPr lvl="0"/>
            <a:r>
              <a:rPr lang="en-US" dirty="0"/>
              <a:t>9</a:t>
            </a:r>
          </a:p>
        </p:txBody>
      </p:sp>
      <p:cxnSp>
        <p:nvCxnSpPr>
          <p:cNvPr id="4" name="Straight Connector 3"/>
          <p:cNvCxnSpPr/>
          <p:nvPr userDrawn="1"/>
        </p:nvCxnSpPr>
        <p:spPr>
          <a:xfrm>
            <a:off x="3031099" y="1965183"/>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190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ble Vers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i="0" baseline="0">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364976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ith Titl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50">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585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ngle Statment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614391"/>
            <a:ext cx="7913430" cy="3914718"/>
          </a:xfrm>
        </p:spPr>
        <p:txBody>
          <a:bodyPr anchor="ctr">
            <a:normAutofit/>
          </a:bodyPr>
          <a:lstStyle>
            <a:lvl1pPr algn="ctr">
              <a:defRPr sz="4000"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1593576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bg2">
            <a:lumMod val="10000"/>
          </a:schemeClr>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8230" y="205979"/>
            <a:ext cx="791343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8230" y="1318483"/>
            <a:ext cx="791343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326063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5" r:id="rId3"/>
    <p:sldLayoutId id="2147483667" r:id="rId4"/>
    <p:sldLayoutId id="2147483666" r:id="rId5"/>
    <p:sldLayoutId id="2147483661" r:id="rId6"/>
    <p:sldLayoutId id="2147483660" r:id="rId7"/>
    <p:sldLayoutId id="2147483663" r:id="rId8"/>
    <p:sldLayoutId id="2147483668" r:id="rId9"/>
    <p:sldLayoutId id="2147483669" r:id="rId10"/>
  </p:sldLayoutIdLst>
  <p:txStyles>
    <p:titleStyle>
      <a:lvl1pPr algn="l" defTabSz="457200" rtl="0" eaLnBrk="1" latinLnBrk="0" hangingPunct="1">
        <a:spcBef>
          <a:spcPct val="0"/>
        </a:spcBef>
        <a:buNone/>
        <a:defRPr sz="3600" b="1" i="0" kern="1200" spc="-15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8952" y="1420092"/>
            <a:ext cx="2089632" cy="3363913"/>
          </a:xfrm>
        </p:spPr>
        <p:txBody>
          <a:bodyPr>
            <a:normAutofit/>
          </a:bodyPr>
          <a:lstStyle/>
          <a:p>
            <a:r>
              <a:rPr lang="en-US" dirty="0"/>
              <a:t>8</a:t>
            </a:r>
          </a:p>
        </p:txBody>
      </p:sp>
      <p:sp>
        <p:nvSpPr>
          <p:cNvPr id="3" name="Subtitle 2"/>
          <p:cNvSpPr>
            <a:spLocks noGrp="1"/>
          </p:cNvSpPr>
          <p:nvPr>
            <p:ph type="subTitle" idx="1"/>
          </p:nvPr>
        </p:nvSpPr>
        <p:spPr>
          <a:xfrm>
            <a:off x="2829659" y="2698419"/>
            <a:ext cx="5633385" cy="1239893"/>
          </a:xfrm>
        </p:spPr>
        <p:txBody>
          <a:bodyPr/>
          <a:lstStyle/>
          <a:p>
            <a:r>
              <a:rPr lang="en-US" dirty="0"/>
              <a:t>How did Peter </a:t>
            </a:r>
            <a:br>
              <a:rPr lang="en-US" dirty="0"/>
            </a:br>
            <a:r>
              <a:rPr lang="en-US" dirty="0"/>
              <a:t>Search out his Faith?</a:t>
            </a:r>
          </a:p>
        </p:txBody>
      </p:sp>
    </p:spTree>
    <p:extLst>
      <p:ext uri="{BB962C8B-B14F-4D97-AF65-F5344CB8AC3E}">
        <p14:creationId xmlns:p14="http://schemas.microsoft.com/office/powerpoint/2010/main" val="469371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8B24BF-AD8B-E64F-BA37-2216DE4AFC0B}"/>
              </a:ext>
            </a:extLst>
          </p:cNvPr>
          <p:cNvSpPr>
            <a:spLocks noGrp="1"/>
          </p:cNvSpPr>
          <p:nvPr>
            <p:ph type="body" sz="quarter" idx="10"/>
          </p:nvPr>
        </p:nvSpPr>
        <p:spPr/>
        <p:txBody>
          <a:bodyPr>
            <a:normAutofit/>
          </a:bodyPr>
          <a:lstStyle/>
          <a:p>
            <a:r>
              <a:rPr lang="en-US" baseline="30000" dirty="0"/>
              <a:t>68</a:t>
            </a:r>
            <a:r>
              <a:rPr lang="en-US" dirty="0"/>
              <a:t> Simon Peter answered Him, “Lord, to whom shall we go? You have words of eternal life. </a:t>
            </a:r>
            <a:r>
              <a:rPr lang="en-US" baseline="30000" dirty="0"/>
              <a:t>69</a:t>
            </a:r>
            <a:r>
              <a:rPr lang="en-US" dirty="0"/>
              <a:t> We have believed and have come to know that You are the Holy One of God.”</a:t>
            </a:r>
          </a:p>
        </p:txBody>
      </p:sp>
      <p:sp>
        <p:nvSpPr>
          <p:cNvPr id="3" name="Text Placeholder 2">
            <a:extLst>
              <a:ext uri="{FF2B5EF4-FFF2-40B4-BE49-F238E27FC236}">
                <a16:creationId xmlns:a16="http://schemas.microsoft.com/office/drawing/2014/main" id="{4DFB7903-CF66-774E-9CA5-18EC793BCBAA}"/>
              </a:ext>
            </a:extLst>
          </p:cNvPr>
          <p:cNvSpPr>
            <a:spLocks noGrp="1"/>
          </p:cNvSpPr>
          <p:nvPr>
            <p:ph type="body" sz="quarter" idx="11"/>
          </p:nvPr>
        </p:nvSpPr>
        <p:spPr/>
        <p:txBody>
          <a:bodyPr/>
          <a:lstStyle/>
          <a:p>
            <a:r>
              <a:rPr lang="en-US" dirty="0"/>
              <a:t>- John 6:68-69</a:t>
            </a:r>
          </a:p>
        </p:txBody>
      </p:sp>
    </p:spTree>
    <p:extLst>
      <p:ext uri="{BB962C8B-B14F-4D97-AF65-F5344CB8AC3E}">
        <p14:creationId xmlns:p14="http://schemas.microsoft.com/office/powerpoint/2010/main" val="2921555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A76C5-9E30-934E-B304-5D56BC840379}"/>
              </a:ext>
            </a:extLst>
          </p:cNvPr>
          <p:cNvSpPr>
            <a:spLocks noGrp="1"/>
          </p:cNvSpPr>
          <p:nvPr>
            <p:ph type="title"/>
          </p:nvPr>
        </p:nvSpPr>
        <p:spPr>
          <a:xfrm>
            <a:off x="946205" y="465439"/>
            <a:ext cx="7582510" cy="4236288"/>
          </a:xfrm>
        </p:spPr>
        <p:txBody>
          <a:bodyPr/>
          <a:lstStyle/>
          <a:p>
            <a:pPr algn="l"/>
            <a:r>
              <a:rPr lang="en-US" dirty="0"/>
              <a:t>The </a:t>
            </a:r>
            <a:r>
              <a:rPr lang="en-US" u="sng" dirty="0">
                <a:latin typeface="Lato Black" panose="020F0502020204030203" pitchFamily="34" charset="0"/>
                <a:ea typeface="Lato Black" panose="020F0502020204030203" pitchFamily="34" charset="0"/>
                <a:cs typeface="Lato Black" panose="020F0502020204030203" pitchFamily="34" charset="0"/>
              </a:rPr>
              <a:t>departure</a:t>
            </a:r>
            <a:r>
              <a:rPr lang="en-US" dirty="0"/>
              <a:t> of many followers did not cause Peter to lose his faith.</a:t>
            </a:r>
            <a:br>
              <a:rPr lang="en-US" dirty="0"/>
            </a:br>
            <a:br>
              <a:rPr lang="en-US" sz="3200" dirty="0"/>
            </a:br>
            <a:r>
              <a:rPr lang="en-US" sz="3200" dirty="0"/>
              <a:t>(John 6:66)</a:t>
            </a:r>
          </a:p>
        </p:txBody>
      </p:sp>
    </p:spTree>
    <p:extLst>
      <p:ext uri="{BB962C8B-B14F-4D97-AF65-F5344CB8AC3E}">
        <p14:creationId xmlns:p14="http://schemas.microsoft.com/office/powerpoint/2010/main" val="2438233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A76C5-9E30-934E-B304-5D56BC840379}"/>
              </a:ext>
            </a:extLst>
          </p:cNvPr>
          <p:cNvSpPr>
            <a:spLocks noGrp="1"/>
          </p:cNvSpPr>
          <p:nvPr>
            <p:ph type="title"/>
          </p:nvPr>
        </p:nvSpPr>
        <p:spPr>
          <a:xfrm>
            <a:off x="707666" y="453606"/>
            <a:ext cx="7577593" cy="4236288"/>
          </a:xfrm>
        </p:spPr>
        <p:txBody>
          <a:bodyPr/>
          <a:lstStyle/>
          <a:p>
            <a:pPr algn="l"/>
            <a:r>
              <a:rPr lang="en-US" dirty="0"/>
              <a:t>The </a:t>
            </a:r>
            <a:r>
              <a:rPr lang="en-US" u="sng" dirty="0">
                <a:latin typeface="Lato Black" panose="020F0502020204030203" pitchFamily="34" charset="0"/>
                <a:ea typeface="Lato Black" panose="020F0502020204030203" pitchFamily="34" charset="0"/>
                <a:cs typeface="Lato Black" panose="020F0502020204030203" pitchFamily="34" charset="0"/>
              </a:rPr>
              <a:t>Emotional</a:t>
            </a:r>
            <a:r>
              <a:rPr lang="en-US" dirty="0"/>
              <a:t> Struggle was not a problem for Peter. He was willing to leave everything for Jesus.</a:t>
            </a:r>
            <a:br>
              <a:rPr lang="en-US" dirty="0"/>
            </a:br>
            <a:r>
              <a:rPr lang="en-US" dirty="0"/>
              <a:t>- </a:t>
            </a:r>
            <a:r>
              <a:rPr lang="en-US" sz="3200" u="sng" dirty="0">
                <a:latin typeface="Lato Black" panose="020F0502020204030203" pitchFamily="34" charset="0"/>
                <a:ea typeface="Lato Black" panose="020F0502020204030203" pitchFamily="34" charset="0"/>
                <a:cs typeface="Lato Black" panose="020F0502020204030203" pitchFamily="34" charset="0"/>
              </a:rPr>
              <a:t>Mark 10:24-31</a:t>
            </a:r>
            <a:endParaRPr lang="en-US" u="sng" dirty="0">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3717842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DB7EA5-822B-7940-B1E2-3465C829754C}"/>
              </a:ext>
            </a:extLst>
          </p:cNvPr>
          <p:cNvSpPr>
            <a:spLocks noGrp="1"/>
          </p:cNvSpPr>
          <p:nvPr>
            <p:ph type="body" sz="quarter" idx="10"/>
          </p:nvPr>
        </p:nvSpPr>
        <p:spPr/>
        <p:txBody>
          <a:bodyPr/>
          <a:lstStyle/>
          <a:p>
            <a:r>
              <a:rPr lang="en-US" baseline="30000" dirty="0"/>
              <a:t>24</a:t>
            </a:r>
            <a:r>
              <a:rPr lang="en-US" dirty="0"/>
              <a:t> The disciples were amazed at His words. But Jesus answered again and said to them, “Children, how hard it is to enter the kingdom of God! </a:t>
            </a:r>
            <a:r>
              <a:rPr lang="en-US" baseline="30000" dirty="0"/>
              <a:t>25</a:t>
            </a:r>
            <a:r>
              <a:rPr lang="en-US" dirty="0"/>
              <a:t> It is easier for a camel to go through the eye of a needle than for a rich man to enter the kingdom of God.”</a:t>
            </a:r>
          </a:p>
        </p:txBody>
      </p:sp>
      <p:sp>
        <p:nvSpPr>
          <p:cNvPr id="3" name="Text Placeholder 2">
            <a:extLst>
              <a:ext uri="{FF2B5EF4-FFF2-40B4-BE49-F238E27FC236}">
                <a16:creationId xmlns:a16="http://schemas.microsoft.com/office/drawing/2014/main" id="{379560CB-9188-5C4F-B15F-DF10EF2B1E39}"/>
              </a:ext>
            </a:extLst>
          </p:cNvPr>
          <p:cNvSpPr>
            <a:spLocks noGrp="1"/>
          </p:cNvSpPr>
          <p:nvPr>
            <p:ph type="body" sz="quarter" idx="11"/>
          </p:nvPr>
        </p:nvSpPr>
        <p:spPr/>
        <p:txBody>
          <a:bodyPr/>
          <a:lstStyle/>
          <a:p>
            <a:r>
              <a:rPr lang="en-US" dirty="0"/>
              <a:t>- Mark 10:24-25</a:t>
            </a:r>
          </a:p>
        </p:txBody>
      </p:sp>
    </p:spTree>
    <p:extLst>
      <p:ext uri="{BB962C8B-B14F-4D97-AF65-F5344CB8AC3E}">
        <p14:creationId xmlns:p14="http://schemas.microsoft.com/office/powerpoint/2010/main" val="1322038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DB7EA5-822B-7940-B1E2-3465C829754C}"/>
              </a:ext>
            </a:extLst>
          </p:cNvPr>
          <p:cNvSpPr>
            <a:spLocks noGrp="1"/>
          </p:cNvSpPr>
          <p:nvPr>
            <p:ph type="body" sz="quarter" idx="10"/>
          </p:nvPr>
        </p:nvSpPr>
        <p:spPr/>
        <p:txBody>
          <a:bodyPr/>
          <a:lstStyle/>
          <a:p>
            <a:r>
              <a:rPr lang="en-US" baseline="30000" dirty="0"/>
              <a:t>26</a:t>
            </a:r>
            <a:r>
              <a:rPr lang="en-US" dirty="0"/>
              <a:t> They were even more astonished and said to Him, “Then who can be saved?” </a:t>
            </a:r>
            <a:r>
              <a:rPr lang="en-US" baseline="30000" dirty="0"/>
              <a:t>27</a:t>
            </a:r>
            <a:r>
              <a:rPr lang="en-US" dirty="0"/>
              <a:t> Looking at them, Jesus said, “With people it is impossible, but not with God; for all things are possible with God.”</a:t>
            </a:r>
          </a:p>
        </p:txBody>
      </p:sp>
      <p:sp>
        <p:nvSpPr>
          <p:cNvPr id="3" name="Text Placeholder 2">
            <a:extLst>
              <a:ext uri="{FF2B5EF4-FFF2-40B4-BE49-F238E27FC236}">
                <a16:creationId xmlns:a16="http://schemas.microsoft.com/office/drawing/2014/main" id="{379560CB-9188-5C4F-B15F-DF10EF2B1E39}"/>
              </a:ext>
            </a:extLst>
          </p:cNvPr>
          <p:cNvSpPr>
            <a:spLocks noGrp="1"/>
          </p:cNvSpPr>
          <p:nvPr>
            <p:ph type="body" sz="quarter" idx="11"/>
          </p:nvPr>
        </p:nvSpPr>
        <p:spPr/>
        <p:txBody>
          <a:bodyPr/>
          <a:lstStyle/>
          <a:p>
            <a:r>
              <a:rPr lang="en-US" dirty="0"/>
              <a:t>- Mark 10:26-27</a:t>
            </a:r>
          </a:p>
        </p:txBody>
      </p:sp>
    </p:spTree>
    <p:extLst>
      <p:ext uri="{BB962C8B-B14F-4D97-AF65-F5344CB8AC3E}">
        <p14:creationId xmlns:p14="http://schemas.microsoft.com/office/powerpoint/2010/main" val="2396407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DB7EA5-822B-7940-B1E2-3465C829754C}"/>
              </a:ext>
            </a:extLst>
          </p:cNvPr>
          <p:cNvSpPr>
            <a:spLocks noGrp="1"/>
          </p:cNvSpPr>
          <p:nvPr>
            <p:ph type="body" sz="quarter" idx="10"/>
          </p:nvPr>
        </p:nvSpPr>
        <p:spPr/>
        <p:txBody>
          <a:bodyPr/>
          <a:lstStyle/>
          <a:p>
            <a:r>
              <a:rPr lang="en-US" baseline="30000" dirty="0"/>
              <a:t>28</a:t>
            </a:r>
            <a:r>
              <a:rPr lang="en-US" dirty="0"/>
              <a:t> Peter began to say to Him, “Behold, we have left everything and followed You.” </a:t>
            </a:r>
            <a:r>
              <a:rPr lang="en-US" baseline="30000" dirty="0"/>
              <a:t>29</a:t>
            </a:r>
            <a:r>
              <a:rPr lang="en-US" dirty="0"/>
              <a:t> Jesus said, “Truly I say to you, there is no one who has left house or brothers or sisters or mother or father or children or farms, for My sake and for the gospel’s sake,</a:t>
            </a:r>
          </a:p>
        </p:txBody>
      </p:sp>
      <p:sp>
        <p:nvSpPr>
          <p:cNvPr id="3" name="Text Placeholder 2">
            <a:extLst>
              <a:ext uri="{FF2B5EF4-FFF2-40B4-BE49-F238E27FC236}">
                <a16:creationId xmlns:a16="http://schemas.microsoft.com/office/drawing/2014/main" id="{379560CB-9188-5C4F-B15F-DF10EF2B1E39}"/>
              </a:ext>
            </a:extLst>
          </p:cNvPr>
          <p:cNvSpPr>
            <a:spLocks noGrp="1"/>
          </p:cNvSpPr>
          <p:nvPr>
            <p:ph type="body" sz="quarter" idx="11"/>
          </p:nvPr>
        </p:nvSpPr>
        <p:spPr/>
        <p:txBody>
          <a:bodyPr/>
          <a:lstStyle/>
          <a:p>
            <a:r>
              <a:rPr lang="en-US" dirty="0"/>
              <a:t>- Mark 10:28-29</a:t>
            </a:r>
          </a:p>
        </p:txBody>
      </p:sp>
    </p:spTree>
    <p:extLst>
      <p:ext uri="{BB962C8B-B14F-4D97-AF65-F5344CB8AC3E}">
        <p14:creationId xmlns:p14="http://schemas.microsoft.com/office/powerpoint/2010/main" val="1578565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DB7EA5-822B-7940-B1E2-3465C829754C}"/>
              </a:ext>
            </a:extLst>
          </p:cNvPr>
          <p:cNvSpPr>
            <a:spLocks noGrp="1"/>
          </p:cNvSpPr>
          <p:nvPr>
            <p:ph type="body" sz="quarter" idx="10"/>
          </p:nvPr>
        </p:nvSpPr>
        <p:spPr/>
        <p:txBody>
          <a:bodyPr/>
          <a:lstStyle/>
          <a:p>
            <a:r>
              <a:rPr lang="en-US" baseline="30000" dirty="0"/>
              <a:t>30</a:t>
            </a:r>
            <a:r>
              <a:rPr lang="en-US" dirty="0"/>
              <a:t> but that he will receive a hundred times as much now in the present age, houses and brothers and sisters and mothers and children and farms, along with persecutions; and in the age to come, eternal life. </a:t>
            </a:r>
            <a:r>
              <a:rPr lang="en-US" baseline="30000" dirty="0"/>
              <a:t>31</a:t>
            </a:r>
            <a:r>
              <a:rPr lang="en-US" dirty="0"/>
              <a:t> But many who are first will be last, and the last, first.”</a:t>
            </a:r>
          </a:p>
        </p:txBody>
      </p:sp>
      <p:sp>
        <p:nvSpPr>
          <p:cNvPr id="3" name="Text Placeholder 2">
            <a:extLst>
              <a:ext uri="{FF2B5EF4-FFF2-40B4-BE49-F238E27FC236}">
                <a16:creationId xmlns:a16="http://schemas.microsoft.com/office/drawing/2014/main" id="{379560CB-9188-5C4F-B15F-DF10EF2B1E39}"/>
              </a:ext>
            </a:extLst>
          </p:cNvPr>
          <p:cNvSpPr>
            <a:spLocks noGrp="1"/>
          </p:cNvSpPr>
          <p:nvPr>
            <p:ph type="body" sz="quarter" idx="11"/>
          </p:nvPr>
        </p:nvSpPr>
        <p:spPr/>
        <p:txBody>
          <a:bodyPr/>
          <a:lstStyle/>
          <a:p>
            <a:r>
              <a:rPr lang="en-US" dirty="0"/>
              <a:t>- Mark 10:30-31</a:t>
            </a:r>
          </a:p>
        </p:txBody>
      </p:sp>
    </p:spTree>
    <p:extLst>
      <p:ext uri="{BB962C8B-B14F-4D97-AF65-F5344CB8AC3E}">
        <p14:creationId xmlns:p14="http://schemas.microsoft.com/office/powerpoint/2010/main" val="4289129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A76C5-9E30-934E-B304-5D56BC840379}"/>
              </a:ext>
            </a:extLst>
          </p:cNvPr>
          <p:cNvSpPr>
            <a:spLocks noGrp="1"/>
          </p:cNvSpPr>
          <p:nvPr>
            <p:ph type="title"/>
          </p:nvPr>
        </p:nvSpPr>
        <p:spPr>
          <a:xfrm>
            <a:off x="946205" y="465439"/>
            <a:ext cx="7582510" cy="4236288"/>
          </a:xfrm>
        </p:spPr>
        <p:txBody>
          <a:bodyPr/>
          <a:lstStyle/>
          <a:p>
            <a:pPr algn="l"/>
            <a:r>
              <a:rPr lang="en-US" sz="4400" dirty="0"/>
              <a:t>It is </a:t>
            </a:r>
            <a:r>
              <a:rPr lang="en-US" sz="4400" u="sng" dirty="0">
                <a:latin typeface="Lato Black" panose="020F0502020204030203" pitchFamily="34" charset="0"/>
                <a:ea typeface="Lato Black" panose="020F0502020204030203" pitchFamily="34" charset="0"/>
                <a:cs typeface="Lato Black" panose="020F0502020204030203" pitchFamily="34" charset="0"/>
              </a:rPr>
              <a:t>impossible</a:t>
            </a:r>
            <a:r>
              <a:rPr lang="en-US" sz="4400" dirty="0"/>
              <a:t> to follow Christ relying on human effort.</a:t>
            </a:r>
            <a:br>
              <a:rPr lang="en-US" sz="4400" dirty="0"/>
            </a:br>
            <a:br>
              <a:rPr lang="en-US" sz="1600" dirty="0"/>
            </a:br>
            <a:r>
              <a:rPr lang="en-US" sz="3200" dirty="0"/>
              <a:t>(Mark 10:27)</a:t>
            </a:r>
          </a:p>
        </p:txBody>
      </p:sp>
    </p:spTree>
    <p:extLst>
      <p:ext uri="{BB962C8B-B14F-4D97-AF65-F5344CB8AC3E}">
        <p14:creationId xmlns:p14="http://schemas.microsoft.com/office/powerpoint/2010/main" val="868910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A76C5-9E30-934E-B304-5D56BC840379}"/>
              </a:ext>
            </a:extLst>
          </p:cNvPr>
          <p:cNvSpPr>
            <a:spLocks noGrp="1"/>
          </p:cNvSpPr>
          <p:nvPr>
            <p:ph type="title"/>
          </p:nvPr>
        </p:nvSpPr>
        <p:spPr>
          <a:xfrm>
            <a:off x="707666" y="453606"/>
            <a:ext cx="7577593" cy="4236288"/>
          </a:xfrm>
        </p:spPr>
        <p:txBody>
          <a:bodyPr/>
          <a:lstStyle/>
          <a:p>
            <a:pPr algn="l"/>
            <a:r>
              <a:rPr lang="en-US" dirty="0"/>
              <a:t>Peter had a </a:t>
            </a:r>
            <a:r>
              <a:rPr lang="en-US" u="sng" dirty="0">
                <a:latin typeface="Lato Black" panose="020F0502020204030203" pitchFamily="34" charset="0"/>
                <a:ea typeface="Lato Black" panose="020F0502020204030203" pitchFamily="34" charset="0"/>
                <a:cs typeface="Lato Black" panose="020F0502020204030203" pitchFamily="34" charset="0"/>
              </a:rPr>
              <a:t>Moral</a:t>
            </a:r>
            <a:r>
              <a:rPr lang="en-US" dirty="0"/>
              <a:t> Struggle. He believed he was too sinful to be with Jesus.</a:t>
            </a:r>
            <a:br>
              <a:rPr lang="en-US" dirty="0"/>
            </a:br>
            <a:r>
              <a:rPr lang="en-US" dirty="0"/>
              <a:t>- </a:t>
            </a:r>
            <a:r>
              <a:rPr lang="en-US" sz="3200" u="sng" dirty="0">
                <a:latin typeface="Lato Black" panose="020F0502020204030203" pitchFamily="34" charset="0"/>
                <a:ea typeface="Lato Black" panose="020F0502020204030203" pitchFamily="34" charset="0"/>
                <a:cs typeface="Lato Black" panose="020F0502020204030203" pitchFamily="34" charset="0"/>
              </a:rPr>
              <a:t>Luke 5:1-11</a:t>
            </a:r>
            <a:endParaRPr lang="en-US" u="sng" dirty="0">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48098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845BA2-5B37-524C-A1EC-F12746363EC4}"/>
              </a:ext>
            </a:extLst>
          </p:cNvPr>
          <p:cNvSpPr>
            <a:spLocks noGrp="1"/>
          </p:cNvSpPr>
          <p:nvPr>
            <p:ph type="body" sz="quarter" idx="10"/>
          </p:nvPr>
        </p:nvSpPr>
        <p:spPr/>
        <p:txBody>
          <a:bodyPr/>
          <a:lstStyle/>
          <a:p>
            <a:r>
              <a:rPr lang="en-US" baseline="30000" dirty="0"/>
              <a:t>1</a:t>
            </a:r>
            <a:r>
              <a:rPr lang="en-US" dirty="0"/>
              <a:t> Now it happened that while the crowd was pressing around Him and listening to the word of God, He was standing by the lake of Gennesaret; </a:t>
            </a:r>
            <a:r>
              <a:rPr lang="en-US" baseline="30000" dirty="0"/>
              <a:t>2</a:t>
            </a:r>
            <a:r>
              <a:rPr lang="en-US" dirty="0"/>
              <a:t> and He saw two boats lying at the edge of the lake; but the fishermen had gotten out of them and were washing their nets.</a:t>
            </a:r>
          </a:p>
        </p:txBody>
      </p:sp>
      <p:sp>
        <p:nvSpPr>
          <p:cNvPr id="3" name="Text Placeholder 2">
            <a:extLst>
              <a:ext uri="{FF2B5EF4-FFF2-40B4-BE49-F238E27FC236}">
                <a16:creationId xmlns:a16="http://schemas.microsoft.com/office/drawing/2014/main" id="{46BA4DE1-5B94-E24E-99E1-10BD375CDF50}"/>
              </a:ext>
            </a:extLst>
          </p:cNvPr>
          <p:cNvSpPr>
            <a:spLocks noGrp="1"/>
          </p:cNvSpPr>
          <p:nvPr>
            <p:ph type="body" sz="quarter" idx="11"/>
          </p:nvPr>
        </p:nvSpPr>
        <p:spPr/>
        <p:txBody>
          <a:bodyPr/>
          <a:lstStyle/>
          <a:p>
            <a:r>
              <a:rPr lang="en-US" dirty="0"/>
              <a:t>- Luke 5:1-2</a:t>
            </a:r>
          </a:p>
        </p:txBody>
      </p:sp>
    </p:spTree>
    <p:extLst>
      <p:ext uri="{BB962C8B-B14F-4D97-AF65-F5344CB8AC3E}">
        <p14:creationId xmlns:p14="http://schemas.microsoft.com/office/powerpoint/2010/main" val="2141303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A76C5-9E30-934E-B304-5D56BC840379}"/>
              </a:ext>
            </a:extLst>
          </p:cNvPr>
          <p:cNvSpPr>
            <a:spLocks noGrp="1"/>
          </p:cNvSpPr>
          <p:nvPr>
            <p:ph type="title"/>
          </p:nvPr>
        </p:nvSpPr>
        <p:spPr>
          <a:xfrm>
            <a:off x="1176793" y="465439"/>
            <a:ext cx="7351922" cy="4236288"/>
          </a:xfrm>
        </p:spPr>
        <p:txBody>
          <a:bodyPr/>
          <a:lstStyle/>
          <a:p>
            <a:pPr algn="l"/>
            <a:r>
              <a:rPr lang="en-US" sz="4800" dirty="0"/>
              <a:t>Peter came to Christ with </a:t>
            </a:r>
            <a:r>
              <a:rPr lang="en-US" sz="4800" u="sng" dirty="0">
                <a:latin typeface="Lato Black" panose="020F0502020204030203" pitchFamily="34" charset="0"/>
                <a:ea typeface="Lato Black" panose="020F0502020204030203" pitchFamily="34" charset="0"/>
                <a:cs typeface="Lato Black" panose="020F0502020204030203" pitchFamily="34" charset="0"/>
              </a:rPr>
              <a:t>Affiliating</a:t>
            </a:r>
            <a:r>
              <a:rPr lang="en-US" sz="4800" dirty="0"/>
              <a:t> faith.</a:t>
            </a:r>
            <a:br>
              <a:rPr lang="en-US" dirty="0"/>
            </a:br>
            <a:r>
              <a:rPr lang="en-US" dirty="0"/>
              <a:t>- </a:t>
            </a:r>
            <a:r>
              <a:rPr lang="en-US" sz="3200" u="sng" dirty="0">
                <a:latin typeface="Lato Black" panose="020F0502020204030203" pitchFamily="34" charset="0"/>
                <a:ea typeface="Lato Black" panose="020F0502020204030203" pitchFamily="34" charset="0"/>
                <a:cs typeface="Lato Black" panose="020F0502020204030203" pitchFamily="34" charset="0"/>
              </a:rPr>
              <a:t>John 1:35-42</a:t>
            </a:r>
            <a:endParaRPr lang="en-US" u="sng" dirty="0">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4196714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845BA2-5B37-524C-A1EC-F12746363EC4}"/>
              </a:ext>
            </a:extLst>
          </p:cNvPr>
          <p:cNvSpPr>
            <a:spLocks noGrp="1"/>
          </p:cNvSpPr>
          <p:nvPr>
            <p:ph type="body" sz="quarter" idx="10"/>
          </p:nvPr>
        </p:nvSpPr>
        <p:spPr/>
        <p:txBody>
          <a:bodyPr>
            <a:normAutofit lnSpcReduction="10000"/>
          </a:bodyPr>
          <a:lstStyle/>
          <a:p>
            <a:r>
              <a:rPr lang="en-US" baseline="30000" dirty="0"/>
              <a:t>3</a:t>
            </a:r>
            <a:r>
              <a:rPr lang="en-US" dirty="0"/>
              <a:t> And He got into one of the boats, which was Simon’s, and asked him to put out a little way from the land. And He sat down and began teaching the people from the boat. </a:t>
            </a:r>
            <a:r>
              <a:rPr lang="en-US" baseline="30000" dirty="0"/>
              <a:t>4</a:t>
            </a:r>
            <a:r>
              <a:rPr lang="en-US" dirty="0"/>
              <a:t> When He had finished speaking, He said to Simon, “Put out into the deep water and let down your nets for a catch.”</a:t>
            </a:r>
          </a:p>
        </p:txBody>
      </p:sp>
      <p:sp>
        <p:nvSpPr>
          <p:cNvPr id="3" name="Text Placeholder 2">
            <a:extLst>
              <a:ext uri="{FF2B5EF4-FFF2-40B4-BE49-F238E27FC236}">
                <a16:creationId xmlns:a16="http://schemas.microsoft.com/office/drawing/2014/main" id="{46BA4DE1-5B94-E24E-99E1-10BD375CDF50}"/>
              </a:ext>
            </a:extLst>
          </p:cNvPr>
          <p:cNvSpPr>
            <a:spLocks noGrp="1"/>
          </p:cNvSpPr>
          <p:nvPr>
            <p:ph type="body" sz="quarter" idx="11"/>
          </p:nvPr>
        </p:nvSpPr>
        <p:spPr/>
        <p:txBody>
          <a:bodyPr/>
          <a:lstStyle/>
          <a:p>
            <a:r>
              <a:rPr lang="en-US" dirty="0"/>
              <a:t>- Luke 5:3-4</a:t>
            </a:r>
          </a:p>
        </p:txBody>
      </p:sp>
    </p:spTree>
    <p:extLst>
      <p:ext uri="{BB962C8B-B14F-4D97-AF65-F5344CB8AC3E}">
        <p14:creationId xmlns:p14="http://schemas.microsoft.com/office/powerpoint/2010/main" val="3023031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845BA2-5B37-524C-A1EC-F12746363EC4}"/>
              </a:ext>
            </a:extLst>
          </p:cNvPr>
          <p:cNvSpPr>
            <a:spLocks noGrp="1"/>
          </p:cNvSpPr>
          <p:nvPr>
            <p:ph type="body" sz="quarter" idx="10"/>
          </p:nvPr>
        </p:nvSpPr>
        <p:spPr>
          <a:xfrm>
            <a:off x="713221" y="429598"/>
            <a:ext cx="7619746" cy="3680039"/>
          </a:xfrm>
        </p:spPr>
        <p:txBody>
          <a:bodyPr>
            <a:normAutofit fontScale="85000" lnSpcReduction="10000"/>
          </a:bodyPr>
          <a:lstStyle/>
          <a:p>
            <a:r>
              <a:rPr lang="en-US" baseline="30000" dirty="0"/>
              <a:t>5</a:t>
            </a:r>
            <a:r>
              <a:rPr lang="en-US" dirty="0"/>
              <a:t> Simon answered and said, “Master, we worked hard all night and caught nothing, but I will do as You say and let down the nets.” </a:t>
            </a:r>
            <a:r>
              <a:rPr lang="en-US" baseline="30000" dirty="0"/>
              <a:t>6</a:t>
            </a:r>
            <a:r>
              <a:rPr lang="en-US" dirty="0"/>
              <a:t> When they had done this, they enclosed a great quantity of fish, and their nets began to break; </a:t>
            </a:r>
            <a:r>
              <a:rPr lang="en-US" baseline="30000" dirty="0"/>
              <a:t>7</a:t>
            </a:r>
            <a:r>
              <a:rPr lang="en-US" dirty="0"/>
              <a:t> so they signaled to their partners in the other boat for them to come and help them. And they came and filled both of the boats, so that they began to sink.</a:t>
            </a:r>
          </a:p>
        </p:txBody>
      </p:sp>
      <p:sp>
        <p:nvSpPr>
          <p:cNvPr id="3" name="Text Placeholder 2">
            <a:extLst>
              <a:ext uri="{FF2B5EF4-FFF2-40B4-BE49-F238E27FC236}">
                <a16:creationId xmlns:a16="http://schemas.microsoft.com/office/drawing/2014/main" id="{46BA4DE1-5B94-E24E-99E1-10BD375CDF50}"/>
              </a:ext>
            </a:extLst>
          </p:cNvPr>
          <p:cNvSpPr>
            <a:spLocks noGrp="1"/>
          </p:cNvSpPr>
          <p:nvPr>
            <p:ph type="body" sz="quarter" idx="11"/>
          </p:nvPr>
        </p:nvSpPr>
        <p:spPr/>
        <p:txBody>
          <a:bodyPr/>
          <a:lstStyle/>
          <a:p>
            <a:r>
              <a:rPr lang="en-US" dirty="0"/>
              <a:t>- Luke 5:5-7</a:t>
            </a:r>
          </a:p>
        </p:txBody>
      </p:sp>
    </p:spTree>
    <p:extLst>
      <p:ext uri="{BB962C8B-B14F-4D97-AF65-F5344CB8AC3E}">
        <p14:creationId xmlns:p14="http://schemas.microsoft.com/office/powerpoint/2010/main" val="2053101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845BA2-5B37-524C-A1EC-F12746363EC4}"/>
              </a:ext>
            </a:extLst>
          </p:cNvPr>
          <p:cNvSpPr>
            <a:spLocks noGrp="1"/>
          </p:cNvSpPr>
          <p:nvPr>
            <p:ph type="body" sz="quarter" idx="10"/>
          </p:nvPr>
        </p:nvSpPr>
        <p:spPr/>
        <p:txBody>
          <a:bodyPr>
            <a:normAutofit/>
          </a:bodyPr>
          <a:lstStyle/>
          <a:p>
            <a:r>
              <a:rPr lang="en-US" baseline="30000" dirty="0"/>
              <a:t>8</a:t>
            </a:r>
            <a:r>
              <a:rPr lang="en-US" dirty="0"/>
              <a:t> But when Simon Peter saw that, he fell down at Jesus’ feet, saying, “Go away from me Lord, for I am a sinful man!” </a:t>
            </a:r>
            <a:br>
              <a:rPr lang="en-US" dirty="0"/>
            </a:br>
            <a:r>
              <a:rPr lang="en-US" baseline="30000" dirty="0"/>
              <a:t>9</a:t>
            </a:r>
            <a:r>
              <a:rPr lang="en-US" dirty="0"/>
              <a:t> For amazement had seized him and all his companions because of the catch of fish which they had taken;</a:t>
            </a:r>
          </a:p>
        </p:txBody>
      </p:sp>
      <p:sp>
        <p:nvSpPr>
          <p:cNvPr id="3" name="Text Placeholder 2">
            <a:extLst>
              <a:ext uri="{FF2B5EF4-FFF2-40B4-BE49-F238E27FC236}">
                <a16:creationId xmlns:a16="http://schemas.microsoft.com/office/drawing/2014/main" id="{46BA4DE1-5B94-E24E-99E1-10BD375CDF50}"/>
              </a:ext>
            </a:extLst>
          </p:cNvPr>
          <p:cNvSpPr>
            <a:spLocks noGrp="1"/>
          </p:cNvSpPr>
          <p:nvPr>
            <p:ph type="body" sz="quarter" idx="11"/>
          </p:nvPr>
        </p:nvSpPr>
        <p:spPr/>
        <p:txBody>
          <a:bodyPr/>
          <a:lstStyle/>
          <a:p>
            <a:r>
              <a:rPr lang="en-US" dirty="0"/>
              <a:t>- Luke 5:8-9</a:t>
            </a:r>
          </a:p>
        </p:txBody>
      </p:sp>
    </p:spTree>
    <p:extLst>
      <p:ext uri="{BB962C8B-B14F-4D97-AF65-F5344CB8AC3E}">
        <p14:creationId xmlns:p14="http://schemas.microsoft.com/office/powerpoint/2010/main" val="2364643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845BA2-5B37-524C-A1EC-F12746363EC4}"/>
              </a:ext>
            </a:extLst>
          </p:cNvPr>
          <p:cNvSpPr>
            <a:spLocks noGrp="1"/>
          </p:cNvSpPr>
          <p:nvPr>
            <p:ph type="body" sz="quarter" idx="10"/>
          </p:nvPr>
        </p:nvSpPr>
        <p:spPr/>
        <p:txBody>
          <a:bodyPr>
            <a:normAutofit/>
          </a:bodyPr>
          <a:lstStyle/>
          <a:p>
            <a:r>
              <a:rPr lang="en-US" baseline="30000" dirty="0"/>
              <a:t>10</a:t>
            </a:r>
            <a:r>
              <a:rPr lang="en-US" dirty="0"/>
              <a:t> and so also were James and John, sons of Zebedee, who were partners with Simon. And Jesus said to Simon, “Do not fear, from now on you will be catching men.” </a:t>
            </a:r>
            <a:r>
              <a:rPr lang="en-US" baseline="30000" dirty="0"/>
              <a:t>11</a:t>
            </a:r>
            <a:r>
              <a:rPr lang="en-US" dirty="0"/>
              <a:t> When they had brought their boats to land, they left everything and followed Him.</a:t>
            </a:r>
          </a:p>
        </p:txBody>
      </p:sp>
      <p:sp>
        <p:nvSpPr>
          <p:cNvPr id="3" name="Text Placeholder 2">
            <a:extLst>
              <a:ext uri="{FF2B5EF4-FFF2-40B4-BE49-F238E27FC236}">
                <a16:creationId xmlns:a16="http://schemas.microsoft.com/office/drawing/2014/main" id="{46BA4DE1-5B94-E24E-99E1-10BD375CDF50}"/>
              </a:ext>
            </a:extLst>
          </p:cNvPr>
          <p:cNvSpPr>
            <a:spLocks noGrp="1"/>
          </p:cNvSpPr>
          <p:nvPr>
            <p:ph type="body" sz="quarter" idx="11"/>
          </p:nvPr>
        </p:nvSpPr>
        <p:spPr/>
        <p:txBody>
          <a:bodyPr/>
          <a:lstStyle/>
          <a:p>
            <a:r>
              <a:rPr lang="en-US" dirty="0"/>
              <a:t>- Luke 5:10-11</a:t>
            </a:r>
          </a:p>
        </p:txBody>
      </p:sp>
    </p:spTree>
    <p:extLst>
      <p:ext uri="{BB962C8B-B14F-4D97-AF65-F5344CB8AC3E}">
        <p14:creationId xmlns:p14="http://schemas.microsoft.com/office/powerpoint/2010/main" val="1884264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A76C5-9E30-934E-B304-5D56BC840379}"/>
              </a:ext>
            </a:extLst>
          </p:cNvPr>
          <p:cNvSpPr>
            <a:spLocks noGrp="1"/>
          </p:cNvSpPr>
          <p:nvPr>
            <p:ph type="title"/>
          </p:nvPr>
        </p:nvSpPr>
        <p:spPr>
          <a:xfrm>
            <a:off x="946205" y="465439"/>
            <a:ext cx="7582510" cy="4236288"/>
          </a:xfrm>
        </p:spPr>
        <p:txBody>
          <a:bodyPr/>
          <a:lstStyle/>
          <a:p>
            <a:pPr algn="l"/>
            <a:r>
              <a:rPr lang="en-US" sz="4400" dirty="0"/>
              <a:t>It takes </a:t>
            </a:r>
            <a:r>
              <a:rPr lang="en-US" sz="4400" u="sng" dirty="0">
                <a:latin typeface="Lato Black" panose="020F0502020204030203" pitchFamily="34" charset="0"/>
                <a:ea typeface="Lato Black" panose="020F0502020204030203" pitchFamily="34" charset="0"/>
                <a:cs typeface="Lato Black" panose="020F0502020204030203" pitchFamily="34" charset="0"/>
              </a:rPr>
              <a:t>faith</a:t>
            </a:r>
            <a:r>
              <a:rPr lang="en-US" sz="4400" dirty="0"/>
              <a:t> to do what Jesus tells us to do when it makes no earthly sense.</a:t>
            </a:r>
            <a:br>
              <a:rPr lang="en-US" sz="4400" dirty="0"/>
            </a:br>
            <a:br>
              <a:rPr lang="en-US" sz="1600" dirty="0"/>
            </a:br>
            <a:r>
              <a:rPr lang="en-US" sz="3200" dirty="0"/>
              <a:t>(Luke 5:5)</a:t>
            </a:r>
          </a:p>
        </p:txBody>
      </p:sp>
    </p:spTree>
    <p:extLst>
      <p:ext uri="{BB962C8B-B14F-4D97-AF65-F5344CB8AC3E}">
        <p14:creationId xmlns:p14="http://schemas.microsoft.com/office/powerpoint/2010/main" val="2542010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A76C5-9E30-934E-B304-5D56BC840379}"/>
              </a:ext>
            </a:extLst>
          </p:cNvPr>
          <p:cNvSpPr>
            <a:spLocks noGrp="1"/>
          </p:cNvSpPr>
          <p:nvPr>
            <p:ph type="title"/>
          </p:nvPr>
        </p:nvSpPr>
        <p:spPr>
          <a:xfrm>
            <a:off x="707666" y="453606"/>
            <a:ext cx="7577593" cy="4236288"/>
          </a:xfrm>
        </p:spPr>
        <p:txBody>
          <a:bodyPr/>
          <a:lstStyle/>
          <a:p>
            <a:pPr algn="l"/>
            <a:r>
              <a:rPr lang="en-US" dirty="0"/>
              <a:t>That day Peter learned the secret of faith; stay </a:t>
            </a:r>
            <a:r>
              <a:rPr lang="en-US" u="sng" dirty="0">
                <a:latin typeface="Lato Black" panose="020F0502020204030203" pitchFamily="34" charset="0"/>
                <a:ea typeface="Lato Black" panose="020F0502020204030203" pitchFamily="34" charset="0"/>
                <a:cs typeface="Lato Black" panose="020F0502020204030203" pitchFamily="34" charset="0"/>
              </a:rPr>
              <a:t>focused</a:t>
            </a:r>
            <a:r>
              <a:rPr lang="en-US" dirty="0"/>
              <a:t> on Jesus.</a:t>
            </a:r>
            <a:br>
              <a:rPr lang="en-US" dirty="0"/>
            </a:br>
            <a:r>
              <a:rPr lang="en-US" dirty="0"/>
              <a:t>- </a:t>
            </a:r>
            <a:r>
              <a:rPr lang="en-US" sz="3200" u="sng" dirty="0">
                <a:latin typeface="Lato Black" panose="020F0502020204030203" pitchFamily="34" charset="0"/>
                <a:ea typeface="Lato Black" panose="020F0502020204030203" pitchFamily="34" charset="0"/>
                <a:cs typeface="Lato Black" panose="020F0502020204030203" pitchFamily="34" charset="0"/>
              </a:rPr>
              <a:t>Matthew 14:25-31</a:t>
            </a:r>
            <a:endParaRPr lang="en-US" u="sng" dirty="0">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2185798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3B0CCD-514D-0644-8728-C7D9E1C76EB2}"/>
              </a:ext>
            </a:extLst>
          </p:cNvPr>
          <p:cNvSpPr>
            <a:spLocks noGrp="1"/>
          </p:cNvSpPr>
          <p:nvPr>
            <p:ph type="body" sz="quarter" idx="10"/>
          </p:nvPr>
        </p:nvSpPr>
        <p:spPr>
          <a:xfrm>
            <a:off x="713221" y="429598"/>
            <a:ext cx="7269889" cy="3680039"/>
          </a:xfrm>
        </p:spPr>
        <p:txBody>
          <a:bodyPr>
            <a:normAutofit lnSpcReduction="10000"/>
          </a:bodyPr>
          <a:lstStyle/>
          <a:p>
            <a:r>
              <a:rPr lang="en-US" baseline="30000" dirty="0"/>
              <a:t>25</a:t>
            </a:r>
            <a:r>
              <a:rPr lang="en-US" dirty="0"/>
              <a:t> And in the fourth watch of the night He came to them, walking on the sea. </a:t>
            </a:r>
            <a:r>
              <a:rPr lang="en-US" baseline="30000" dirty="0"/>
              <a:t>26</a:t>
            </a:r>
            <a:r>
              <a:rPr lang="en-US" dirty="0"/>
              <a:t> When the disciples saw Him walking on the sea, they were terrified, and said, “It is a ghost!” And they cried out in fear. </a:t>
            </a:r>
            <a:r>
              <a:rPr lang="en-US" baseline="30000" dirty="0"/>
              <a:t>27</a:t>
            </a:r>
            <a:r>
              <a:rPr lang="en-US" dirty="0"/>
              <a:t> But immediately Jesus spoke to them, saying, “Take courage, it is I; do not be afraid.”</a:t>
            </a:r>
          </a:p>
        </p:txBody>
      </p:sp>
      <p:sp>
        <p:nvSpPr>
          <p:cNvPr id="3" name="Text Placeholder 2">
            <a:extLst>
              <a:ext uri="{FF2B5EF4-FFF2-40B4-BE49-F238E27FC236}">
                <a16:creationId xmlns:a16="http://schemas.microsoft.com/office/drawing/2014/main" id="{5B7DEA7F-D1C5-434C-AC6A-EE987DBFABA9}"/>
              </a:ext>
            </a:extLst>
          </p:cNvPr>
          <p:cNvSpPr>
            <a:spLocks noGrp="1"/>
          </p:cNvSpPr>
          <p:nvPr>
            <p:ph type="body" sz="quarter" idx="11"/>
          </p:nvPr>
        </p:nvSpPr>
        <p:spPr/>
        <p:txBody>
          <a:bodyPr/>
          <a:lstStyle/>
          <a:p>
            <a:r>
              <a:rPr lang="en-US" dirty="0"/>
              <a:t>- Matthew 14:25-27</a:t>
            </a:r>
          </a:p>
        </p:txBody>
      </p:sp>
    </p:spTree>
    <p:extLst>
      <p:ext uri="{BB962C8B-B14F-4D97-AF65-F5344CB8AC3E}">
        <p14:creationId xmlns:p14="http://schemas.microsoft.com/office/powerpoint/2010/main" val="3526173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3B0CCD-514D-0644-8728-C7D9E1C76EB2}"/>
              </a:ext>
            </a:extLst>
          </p:cNvPr>
          <p:cNvSpPr>
            <a:spLocks noGrp="1"/>
          </p:cNvSpPr>
          <p:nvPr>
            <p:ph type="body" sz="quarter" idx="10"/>
          </p:nvPr>
        </p:nvSpPr>
        <p:spPr/>
        <p:txBody>
          <a:bodyPr>
            <a:normAutofit/>
          </a:bodyPr>
          <a:lstStyle/>
          <a:p>
            <a:r>
              <a:rPr lang="en-US" baseline="30000" dirty="0"/>
              <a:t>28</a:t>
            </a:r>
            <a:r>
              <a:rPr lang="en-US" dirty="0"/>
              <a:t> Peter said to Him, “Lord, if it is You, command me to come to You on the water.” </a:t>
            </a:r>
            <a:r>
              <a:rPr lang="en-US" baseline="30000" dirty="0"/>
              <a:t>29</a:t>
            </a:r>
            <a:r>
              <a:rPr lang="en-US" dirty="0"/>
              <a:t> And He said, “Come!” And Peter got out of the boat, and walked on the water and came toward Jesus.</a:t>
            </a:r>
          </a:p>
        </p:txBody>
      </p:sp>
      <p:sp>
        <p:nvSpPr>
          <p:cNvPr id="3" name="Text Placeholder 2">
            <a:extLst>
              <a:ext uri="{FF2B5EF4-FFF2-40B4-BE49-F238E27FC236}">
                <a16:creationId xmlns:a16="http://schemas.microsoft.com/office/drawing/2014/main" id="{5B7DEA7F-D1C5-434C-AC6A-EE987DBFABA9}"/>
              </a:ext>
            </a:extLst>
          </p:cNvPr>
          <p:cNvSpPr>
            <a:spLocks noGrp="1"/>
          </p:cNvSpPr>
          <p:nvPr>
            <p:ph type="body" sz="quarter" idx="11"/>
          </p:nvPr>
        </p:nvSpPr>
        <p:spPr/>
        <p:txBody>
          <a:bodyPr/>
          <a:lstStyle/>
          <a:p>
            <a:r>
              <a:rPr lang="en-US" dirty="0"/>
              <a:t>- Matthew 14:28-29</a:t>
            </a:r>
          </a:p>
        </p:txBody>
      </p:sp>
    </p:spTree>
    <p:extLst>
      <p:ext uri="{BB962C8B-B14F-4D97-AF65-F5344CB8AC3E}">
        <p14:creationId xmlns:p14="http://schemas.microsoft.com/office/powerpoint/2010/main" val="3081113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3B0CCD-514D-0644-8728-C7D9E1C76EB2}"/>
              </a:ext>
            </a:extLst>
          </p:cNvPr>
          <p:cNvSpPr>
            <a:spLocks noGrp="1"/>
          </p:cNvSpPr>
          <p:nvPr>
            <p:ph type="body" sz="quarter" idx="10"/>
          </p:nvPr>
        </p:nvSpPr>
        <p:spPr>
          <a:xfrm>
            <a:off x="713221" y="429598"/>
            <a:ext cx="7651551" cy="3680039"/>
          </a:xfrm>
        </p:spPr>
        <p:txBody>
          <a:bodyPr>
            <a:normAutofit/>
          </a:bodyPr>
          <a:lstStyle/>
          <a:p>
            <a:r>
              <a:rPr lang="en-US" baseline="30000" dirty="0"/>
              <a:t>30</a:t>
            </a:r>
            <a:r>
              <a:rPr lang="en-US" dirty="0"/>
              <a:t> But seeing the wind, he became frightened, and beginning to sink, he cried out, “Lord, save me!” </a:t>
            </a:r>
            <a:r>
              <a:rPr lang="en-US" baseline="30000" dirty="0"/>
              <a:t>31</a:t>
            </a:r>
            <a:r>
              <a:rPr lang="en-US" dirty="0"/>
              <a:t> Immediately Jesus stretched out His hand and took hold of him, and said to him, “You of little faith, why did you doubt?”</a:t>
            </a:r>
          </a:p>
        </p:txBody>
      </p:sp>
      <p:sp>
        <p:nvSpPr>
          <p:cNvPr id="3" name="Text Placeholder 2">
            <a:extLst>
              <a:ext uri="{FF2B5EF4-FFF2-40B4-BE49-F238E27FC236}">
                <a16:creationId xmlns:a16="http://schemas.microsoft.com/office/drawing/2014/main" id="{5B7DEA7F-D1C5-434C-AC6A-EE987DBFABA9}"/>
              </a:ext>
            </a:extLst>
          </p:cNvPr>
          <p:cNvSpPr>
            <a:spLocks noGrp="1"/>
          </p:cNvSpPr>
          <p:nvPr>
            <p:ph type="body" sz="quarter" idx="11"/>
          </p:nvPr>
        </p:nvSpPr>
        <p:spPr/>
        <p:txBody>
          <a:bodyPr/>
          <a:lstStyle/>
          <a:p>
            <a:r>
              <a:rPr lang="en-US" dirty="0"/>
              <a:t>- Matthew 14:30-31</a:t>
            </a:r>
          </a:p>
        </p:txBody>
      </p:sp>
    </p:spTree>
    <p:extLst>
      <p:ext uri="{BB962C8B-B14F-4D97-AF65-F5344CB8AC3E}">
        <p14:creationId xmlns:p14="http://schemas.microsoft.com/office/powerpoint/2010/main" val="1587261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A76C5-9E30-934E-B304-5D56BC840379}"/>
              </a:ext>
            </a:extLst>
          </p:cNvPr>
          <p:cNvSpPr>
            <a:spLocks noGrp="1"/>
          </p:cNvSpPr>
          <p:nvPr>
            <p:ph type="title"/>
          </p:nvPr>
        </p:nvSpPr>
        <p:spPr>
          <a:xfrm>
            <a:off x="1383527" y="465439"/>
            <a:ext cx="7145188" cy="4236288"/>
          </a:xfrm>
        </p:spPr>
        <p:txBody>
          <a:bodyPr/>
          <a:lstStyle/>
          <a:p>
            <a:pPr algn="l"/>
            <a:r>
              <a:rPr lang="en-US" sz="5400" u="sng" dirty="0">
                <a:latin typeface="Lato Black" panose="020F0502020204030203" pitchFamily="34" charset="0"/>
                <a:ea typeface="Lato Black" panose="020F0502020204030203" pitchFamily="34" charset="0"/>
                <a:cs typeface="Lato Black" panose="020F0502020204030203" pitchFamily="34" charset="0"/>
              </a:rPr>
              <a:t>Fear</a:t>
            </a:r>
            <a:r>
              <a:rPr lang="en-US" sz="5400" dirty="0"/>
              <a:t> destroys faith.</a:t>
            </a:r>
            <a:br>
              <a:rPr lang="en-US" sz="5400" dirty="0"/>
            </a:br>
            <a:br>
              <a:rPr lang="en-US" sz="2400" dirty="0"/>
            </a:br>
            <a:r>
              <a:rPr lang="en-US" sz="3200" dirty="0"/>
              <a:t>(Matthew 14:30)</a:t>
            </a:r>
          </a:p>
        </p:txBody>
      </p:sp>
    </p:spTree>
    <p:extLst>
      <p:ext uri="{BB962C8B-B14F-4D97-AF65-F5344CB8AC3E}">
        <p14:creationId xmlns:p14="http://schemas.microsoft.com/office/powerpoint/2010/main" val="316257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311555-0E66-8A41-B9D9-A5B2398AF5A0}"/>
              </a:ext>
            </a:extLst>
          </p:cNvPr>
          <p:cNvSpPr>
            <a:spLocks noGrp="1"/>
          </p:cNvSpPr>
          <p:nvPr>
            <p:ph type="body" sz="quarter" idx="10"/>
          </p:nvPr>
        </p:nvSpPr>
        <p:spPr/>
        <p:txBody>
          <a:bodyPr/>
          <a:lstStyle/>
          <a:p>
            <a:r>
              <a:rPr lang="en-US" baseline="30000" dirty="0"/>
              <a:t>35</a:t>
            </a:r>
            <a:r>
              <a:rPr lang="en-US" dirty="0"/>
              <a:t> Again the next day John was standing with two of his disciples, </a:t>
            </a:r>
            <a:r>
              <a:rPr lang="en-US" baseline="30000" dirty="0"/>
              <a:t>36</a:t>
            </a:r>
            <a:r>
              <a:rPr lang="en-US" dirty="0"/>
              <a:t> and he looked at Jesus as He walked, and said, “Behold, the Lamb of God!” </a:t>
            </a:r>
            <a:r>
              <a:rPr lang="en-US" baseline="30000" dirty="0"/>
              <a:t>37</a:t>
            </a:r>
            <a:r>
              <a:rPr lang="en-US" dirty="0"/>
              <a:t> The two disciples heard him speak, and they followed Jesus.</a:t>
            </a:r>
          </a:p>
        </p:txBody>
      </p:sp>
      <p:sp>
        <p:nvSpPr>
          <p:cNvPr id="3" name="Text Placeholder 2">
            <a:extLst>
              <a:ext uri="{FF2B5EF4-FFF2-40B4-BE49-F238E27FC236}">
                <a16:creationId xmlns:a16="http://schemas.microsoft.com/office/drawing/2014/main" id="{F0D6C166-B3C9-574A-BB37-8BE4E66BFDB2}"/>
              </a:ext>
            </a:extLst>
          </p:cNvPr>
          <p:cNvSpPr>
            <a:spLocks noGrp="1"/>
          </p:cNvSpPr>
          <p:nvPr>
            <p:ph type="body" sz="quarter" idx="11"/>
          </p:nvPr>
        </p:nvSpPr>
        <p:spPr/>
        <p:txBody>
          <a:bodyPr/>
          <a:lstStyle/>
          <a:p>
            <a:r>
              <a:rPr lang="en-US" dirty="0"/>
              <a:t>- John 1:35-37</a:t>
            </a:r>
          </a:p>
        </p:txBody>
      </p:sp>
    </p:spTree>
    <p:extLst>
      <p:ext uri="{BB962C8B-B14F-4D97-AF65-F5344CB8AC3E}">
        <p14:creationId xmlns:p14="http://schemas.microsoft.com/office/powerpoint/2010/main" val="12083540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A76C5-9E30-934E-B304-5D56BC840379}"/>
              </a:ext>
            </a:extLst>
          </p:cNvPr>
          <p:cNvSpPr>
            <a:spLocks noGrp="1"/>
          </p:cNvSpPr>
          <p:nvPr>
            <p:ph type="title"/>
          </p:nvPr>
        </p:nvSpPr>
        <p:spPr>
          <a:xfrm>
            <a:off x="1089329" y="465439"/>
            <a:ext cx="7439386" cy="4236288"/>
          </a:xfrm>
        </p:spPr>
        <p:txBody>
          <a:bodyPr/>
          <a:lstStyle/>
          <a:p>
            <a:pPr algn="l"/>
            <a:r>
              <a:rPr lang="en-US" sz="4800" dirty="0"/>
              <a:t>When we </a:t>
            </a:r>
            <a:r>
              <a:rPr lang="en-US" sz="4800" u="sng" dirty="0">
                <a:latin typeface="Lato Black" panose="020F0502020204030203" pitchFamily="34" charset="0"/>
                <a:ea typeface="Lato Black" panose="020F0502020204030203" pitchFamily="34" charset="0"/>
                <a:cs typeface="Lato Black" panose="020F0502020204030203" pitchFamily="34" charset="0"/>
              </a:rPr>
              <a:t>sink</a:t>
            </a:r>
            <a:r>
              <a:rPr lang="en-US" sz="4800" dirty="0"/>
              <a:t>, </a:t>
            </a:r>
            <a:br>
              <a:rPr lang="en-US" sz="4800" dirty="0"/>
            </a:br>
            <a:r>
              <a:rPr lang="en-US" sz="4800" dirty="0"/>
              <a:t>Jesus is there to lift us up.</a:t>
            </a:r>
            <a:br>
              <a:rPr lang="en-US" sz="4800" dirty="0"/>
            </a:br>
            <a:br>
              <a:rPr lang="en-US" sz="1600" dirty="0"/>
            </a:br>
            <a:r>
              <a:rPr lang="en-US" sz="3200" dirty="0"/>
              <a:t>(Matthew 14:31)</a:t>
            </a:r>
          </a:p>
        </p:txBody>
      </p:sp>
    </p:spTree>
    <p:extLst>
      <p:ext uri="{BB962C8B-B14F-4D97-AF65-F5344CB8AC3E}">
        <p14:creationId xmlns:p14="http://schemas.microsoft.com/office/powerpoint/2010/main" val="40258245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A76C5-9E30-934E-B304-5D56BC840379}"/>
              </a:ext>
            </a:extLst>
          </p:cNvPr>
          <p:cNvSpPr>
            <a:spLocks noGrp="1"/>
          </p:cNvSpPr>
          <p:nvPr>
            <p:ph type="title"/>
          </p:nvPr>
        </p:nvSpPr>
        <p:spPr>
          <a:xfrm>
            <a:off x="707666" y="453606"/>
            <a:ext cx="7577593" cy="4236288"/>
          </a:xfrm>
        </p:spPr>
        <p:txBody>
          <a:bodyPr/>
          <a:lstStyle/>
          <a:p>
            <a:pPr algn="l"/>
            <a:r>
              <a:rPr lang="en-US" dirty="0"/>
              <a:t>Sometimes Peter was right and sometimes he was wrong, but his faith grew because he was </a:t>
            </a:r>
            <a:r>
              <a:rPr lang="en-US" u="sng" dirty="0">
                <a:latin typeface="Lato Black" panose="020F0502020204030203" pitchFamily="34" charset="0"/>
                <a:ea typeface="Lato Black" panose="020F0502020204030203" pitchFamily="34" charset="0"/>
                <a:cs typeface="Lato Black" panose="020F0502020204030203" pitchFamily="34" charset="0"/>
              </a:rPr>
              <a:t>trying</a:t>
            </a:r>
            <a:r>
              <a:rPr lang="en-US" dirty="0"/>
              <a:t>.</a:t>
            </a:r>
            <a:br>
              <a:rPr lang="en-US" dirty="0"/>
            </a:br>
            <a:r>
              <a:rPr lang="en-US" dirty="0"/>
              <a:t>- </a:t>
            </a:r>
            <a:r>
              <a:rPr lang="en-US" sz="3200" u="sng" dirty="0">
                <a:latin typeface="Lato Black" panose="020F0502020204030203" pitchFamily="34" charset="0"/>
                <a:ea typeface="Lato Black" panose="020F0502020204030203" pitchFamily="34" charset="0"/>
                <a:cs typeface="Lato Black" panose="020F0502020204030203" pitchFamily="34" charset="0"/>
              </a:rPr>
              <a:t>Matthew 16:13-23</a:t>
            </a:r>
            <a:endParaRPr lang="en-US" u="sng" dirty="0">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37592897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FB7050-49B7-8349-943D-7FC224E1BC28}"/>
              </a:ext>
            </a:extLst>
          </p:cNvPr>
          <p:cNvSpPr>
            <a:spLocks noGrp="1"/>
          </p:cNvSpPr>
          <p:nvPr>
            <p:ph type="body" sz="quarter" idx="10"/>
          </p:nvPr>
        </p:nvSpPr>
        <p:spPr/>
        <p:txBody>
          <a:bodyPr/>
          <a:lstStyle/>
          <a:p>
            <a:r>
              <a:rPr lang="en-US" baseline="30000" dirty="0"/>
              <a:t>13</a:t>
            </a:r>
            <a:r>
              <a:rPr lang="en-US" dirty="0"/>
              <a:t> Now when Jesus came into the district of Caesarea Philippi, He was asking His disciples, “Who do people say that the Son of Man is?” </a:t>
            </a:r>
            <a:r>
              <a:rPr lang="en-US" baseline="30000" dirty="0"/>
              <a:t>14</a:t>
            </a:r>
            <a:r>
              <a:rPr lang="en-US" dirty="0"/>
              <a:t> And they said, “Some say John the Baptist; and others, Elijah; but still others, Jeremiah, or one of the prophets.”</a:t>
            </a:r>
          </a:p>
        </p:txBody>
      </p:sp>
      <p:sp>
        <p:nvSpPr>
          <p:cNvPr id="3" name="Text Placeholder 2">
            <a:extLst>
              <a:ext uri="{FF2B5EF4-FFF2-40B4-BE49-F238E27FC236}">
                <a16:creationId xmlns:a16="http://schemas.microsoft.com/office/drawing/2014/main" id="{7866216A-295F-BC4C-939D-118B2CC97C0A}"/>
              </a:ext>
            </a:extLst>
          </p:cNvPr>
          <p:cNvSpPr>
            <a:spLocks noGrp="1"/>
          </p:cNvSpPr>
          <p:nvPr>
            <p:ph type="body" sz="quarter" idx="11"/>
          </p:nvPr>
        </p:nvSpPr>
        <p:spPr/>
        <p:txBody>
          <a:bodyPr/>
          <a:lstStyle/>
          <a:p>
            <a:r>
              <a:rPr lang="en-US" dirty="0"/>
              <a:t>- Matthew 16:13-14</a:t>
            </a:r>
          </a:p>
        </p:txBody>
      </p:sp>
    </p:spTree>
    <p:extLst>
      <p:ext uri="{BB962C8B-B14F-4D97-AF65-F5344CB8AC3E}">
        <p14:creationId xmlns:p14="http://schemas.microsoft.com/office/powerpoint/2010/main" val="33434661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FB7050-49B7-8349-943D-7FC224E1BC28}"/>
              </a:ext>
            </a:extLst>
          </p:cNvPr>
          <p:cNvSpPr>
            <a:spLocks noGrp="1"/>
          </p:cNvSpPr>
          <p:nvPr>
            <p:ph type="body" sz="quarter" idx="10"/>
          </p:nvPr>
        </p:nvSpPr>
        <p:spPr/>
        <p:txBody>
          <a:bodyPr>
            <a:normAutofit/>
          </a:bodyPr>
          <a:lstStyle/>
          <a:p>
            <a:r>
              <a:rPr lang="en-US" baseline="30000" dirty="0"/>
              <a:t>15</a:t>
            </a:r>
            <a:r>
              <a:rPr lang="en-US" dirty="0"/>
              <a:t> He said to them, “But who do you say that I am?” </a:t>
            </a:r>
            <a:r>
              <a:rPr lang="en-US" baseline="30000" dirty="0"/>
              <a:t>16</a:t>
            </a:r>
            <a:r>
              <a:rPr lang="en-US" dirty="0"/>
              <a:t> Simon Peter answered, “You are the Christ, the Son of the living God.” </a:t>
            </a:r>
            <a:r>
              <a:rPr lang="en-US" baseline="30000" dirty="0"/>
              <a:t>17</a:t>
            </a:r>
            <a:r>
              <a:rPr lang="en-US" dirty="0"/>
              <a:t> And Jesus said to him, “Blessed are you, Simon </a:t>
            </a:r>
            <a:r>
              <a:rPr lang="en-US" dirty="0" err="1"/>
              <a:t>Barjona</a:t>
            </a:r>
            <a:r>
              <a:rPr lang="en-US" dirty="0"/>
              <a:t>, because flesh and blood did not reveal this to you, but My Father who is in heaven.</a:t>
            </a:r>
          </a:p>
        </p:txBody>
      </p:sp>
      <p:sp>
        <p:nvSpPr>
          <p:cNvPr id="3" name="Text Placeholder 2">
            <a:extLst>
              <a:ext uri="{FF2B5EF4-FFF2-40B4-BE49-F238E27FC236}">
                <a16:creationId xmlns:a16="http://schemas.microsoft.com/office/drawing/2014/main" id="{7866216A-295F-BC4C-939D-118B2CC97C0A}"/>
              </a:ext>
            </a:extLst>
          </p:cNvPr>
          <p:cNvSpPr>
            <a:spLocks noGrp="1"/>
          </p:cNvSpPr>
          <p:nvPr>
            <p:ph type="body" sz="quarter" idx="11"/>
          </p:nvPr>
        </p:nvSpPr>
        <p:spPr/>
        <p:txBody>
          <a:bodyPr/>
          <a:lstStyle/>
          <a:p>
            <a:r>
              <a:rPr lang="en-US" dirty="0"/>
              <a:t>- Matthew 16:15-17</a:t>
            </a:r>
          </a:p>
        </p:txBody>
      </p:sp>
    </p:spTree>
    <p:extLst>
      <p:ext uri="{BB962C8B-B14F-4D97-AF65-F5344CB8AC3E}">
        <p14:creationId xmlns:p14="http://schemas.microsoft.com/office/powerpoint/2010/main" val="28456623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FB7050-49B7-8349-943D-7FC224E1BC28}"/>
              </a:ext>
            </a:extLst>
          </p:cNvPr>
          <p:cNvSpPr>
            <a:spLocks noGrp="1"/>
          </p:cNvSpPr>
          <p:nvPr>
            <p:ph type="body" sz="quarter" idx="10"/>
          </p:nvPr>
        </p:nvSpPr>
        <p:spPr/>
        <p:txBody>
          <a:bodyPr>
            <a:normAutofit lnSpcReduction="10000"/>
          </a:bodyPr>
          <a:lstStyle/>
          <a:p>
            <a:r>
              <a:rPr lang="en-US" baseline="30000" dirty="0"/>
              <a:t>18</a:t>
            </a:r>
            <a:r>
              <a:rPr lang="en-US" dirty="0"/>
              <a:t> I also say to you that you are Peter, and upon this rock I will build My church; and the gates of Hades will not overpower it. </a:t>
            </a:r>
            <a:r>
              <a:rPr lang="en-US" baseline="30000" dirty="0"/>
              <a:t>19</a:t>
            </a:r>
            <a:r>
              <a:rPr lang="en-US" dirty="0"/>
              <a:t> I will give you the keys of the kingdom of heaven; and whatever you bind on earth shall have been bound in heaven, and whatever you loose on earth shall have been loosed in heaven.”</a:t>
            </a:r>
          </a:p>
        </p:txBody>
      </p:sp>
      <p:sp>
        <p:nvSpPr>
          <p:cNvPr id="3" name="Text Placeholder 2">
            <a:extLst>
              <a:ext uri="{FF2B5EF4-FFF2-40B4-BE49-F238E27FC236}">
                <a16:creationId xmlns:a16="http://schemas.microsoft.com/office/drawing/2014/main" id="{7866216A-295F-BC4C-939D-118B2CC97C0A}"/>
              </a:ext>
            </a:extLst>
          </p:cNvPr>
          <p:cNvSpPr>
            <a:spLocks noGrp="1"/>
          </p:cNvSpPr>
          <p:nvPr>
            <p:ph type="body" sz="quarter" idx="11"/>
          </p:nvPr>
        </p:nvSpPr>
        <p:spPr/>
        <p:txBody>
          <a:bodyPr/>
          <a:lstStyle/>
          <a:p>
            <a:r>
              <a:rPr lang="en-US" dirty="0"/>
              <a:t>- Matthew 16:18-19</a:t>
            </a:r>
          </a:p>
        </p:txBody>
      </p:sp>
    </p:spTree>
    <p:extLst>
      <p:ext uri="{BB962C8B-B14F-4D97-AF65-F5344CB8AC3E}">
        <p14:creationId xmlns:p14="http://schemas.microsoft.com/office/powerpoint/2010/main" val="1542102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FB7050-49B7-8349-943D-7FC224E1BC28}"/>
              </a:ext>
            </a:extLst>
          </p:cNvPr>
          <p:cNvSpPr>
            <a:spLocks noGrp="1"/>
          </p:cNvSpPr>
          <p:nvPr>
            <p:ph type="body" sz="quarter" idx="10"/>
          </p:nvPr>
        </p:nvSpPr>
        <p:spPr>
          <a:xfrm>
            <a:off x="713221" y="429598"/>
            <a:ext cx="7452769" cy="3680039"/>
          </a:xfrm>
        </p:spPr>
        <p:txBody>
          <a:bodyPr>
            <a:normAutofit lnSpcReduction="10000"/>
          </a:bodyPr>
          <a:lstStyle/>
          <a:p>
            <a:r>
              <a:rPr lang="en-US" baseline="30000" dirty="0"/>
              <a:t>20</a:t>
            </a:r>
            <a:r>
              <a:rPr lang="en-US" dirty="0"/>
              <a:t> Then He warned the disciples that they should tell no one that He was the Christ. </a:t>
            </a:r>
            <a:r>
              <a:rPr lang="en-US" baseline="30000" dirty="0"/>
              <a:t>21</a:t>
            </a:r>
            <a:r>
              <a:rPr lang="en-US" dirty="0"/>
              <a:t> From that time Jesus began to show His disciples that He must go to Jerusalem, and suffer many things from the elders and chief priests and scribes, and be killed, and be raised up on the third day.</a:t>
            </a:r>
          </a:p>
        </p:txBody>
      </p:sp>
      <p:sp>
        <p:nvSpPr>
          <p:cNvPr id="3" name="Text Placeholder 2">
            <a:extLst>
              <a:ext uri="{FF2B5EF4-FFF2-40B4-BE49-F238E27FC236}">
                <a16:creationId xmlns:a16="http://schemas.microsoft.com/office/drawing/2014/main" id="{7866216A-295F-BC4C-939D-118B2CC97C0A}"/>
              </a:ext>
            </a:extLst>
          </p:cNvPr>
          <p:cNvSpPr>
            <a:spLocks noGrp="1"/>
          </p:cNvSpPr>
          <p:nvPr>
            <p:ph type="body" sz="quarter" idx="11"/>
          </p:nvPr>
        </p:nvSpPr>
        <p:spPr/>
        <p:txBody>
          <a:bodyPr/>
          <a:lstStyle/>
          <a:p>
            <a:r>
              <a:rPr lang="en-US" dirty="0"/>
              <a:t>- Matthew 16:20-21</a:t>
            </a:r>
          </a:p>
        </p:txBody>
      </p:sp>
    </p:spTree>
    <p:extLst>
      <p:ext uri="{BB962C8B-B14F-4D97-AF65-F5344CB8AC3E}">
        <p14:creationId xmlns:p14="http://schemas.microsoft.com/office/powerpoint/2010/main" val="10509720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FB7050-49B7-8349-943D-7FC224E1BC28}"/>
              </a:ext>
            </a:extLst>
          </p:cNvPr>
          <p:cNvSpPr>
            <a:spLocks noGrp="1"/>
          </p:cNvSpPr>
          <p:nvPr>
            <p:ph type="body" sz="quarter" idx="10"/>
          </p:nvPr>
        </p:nvSpPr>
        <p:spPr/>
        <p:txBody>
          <a:bodyPr>
            <a:normAutofit/>
          </a:bodyPr>
          <a:lstStyle/>
          <a:p>
            <a:r>
              <a:rPr lang="en-US" baseline="30000" dirty="0"/>
              <a:t>22</a:t>
            </a:r>
            <a:r>
              <a:rPr lang="en-US" dirty="0"/>
              <a:t> Peter took Him aside and began to rebuke Him, saying, “God forbid it, Lord! This shall never happen to You.” </a:t>
            </a:r>
            <a:r>
              <a:rPr lang="en-US" baseline="30000" dirty="0"/>
              <a:t>23</a:t>
            </a:r>
            <a:r>
              <a:rPr lang="en-US" dirty="0"/>
              <a:t> But He turned and said to Peter, “Get behind Me, Satan! You are a stumbling block to Me; for you are not setting your mind on God’s interests, but man’s.”</a:t>
            </a:r>
          </a:p>
        </p:txBody>
      </p:sp>
      <p:sp>
        <p:nvSpPr>
          <p:cNvPr id="3" name="Text Placeholder 2">
            <a:extLst>
              <a:ext uri="{FF2B5EF4-FFF2-40B4-BE49-F238E27FC236}">
                <a16:creationId xmlns:a16="http://schemas.microsoft.com/office/drawing/2014/main" id="{7866216A-295F-BC4C-939D-118B2CC97C0A}"/>
              </a:ext>
            </a:extLst>
          </p:cNvPr>
          <p:cNvSpPr>
            <a:spLocks noGrp="1"/>
          </p:cNvSpPr>
          <p:nvPr>
            <p:ph type="body" sz="quarter" idx="11"/>
          </p:nvPr>
        </p:nvSpPr>
        <p:spPr/>
        <p:txBody>
          <a:bodyPr/>
          <a:lstStyle/>
          <a:p>
            <a:r>
              <a:rPr lang="en-US" dirty="0"/>
              <a:t>- Matthew 16:22-23</a:t>
            </a:r>
          </a:p>
        </p:txBody>
      </p:sp>
    </p:spTree>
    <p:extLst>
      <p:ext uri="{BB962C8B-B14F-4D97-AF65-F5344CB8AC3E}">
        <p14:creationId xmlns:p14="http://schemas.microsoft.com/office/powerpoint/2010/main" val="34351485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A76C5-9E30-934E-B304-5D56BC840379}"/>
              </a:ext>
            </a:extLst>
          </p:cNvPr>
          <p:cNvSpPr>
            <a:spLocks noGrp="1"/>
          </p:cNvSpPr>
          <p:nvPr>
            <p:ph type="title"/>
          </p:nvPr>
        </p:nvSpPr>
        <p:spPr>
          <a:xfrm>
            <a:off x="874643" y="465439"/>
            <a:ext cx="7654072" cy="4236288"/>
          </a:xfrm>
        </p:spPr>
        <p:txBody>
          <a:bodyPr/>
          <a:lstStyle/>
          <a:p>
            <a:pPr algn="l"/>
            <a:r>
              <a:rPr lang="en-US" sz="4400" dirty="0"/>
              <a:t>Our words and our behavior </a:t>
            </a:r>
            <a:r>
              <a:rPr lang="en-US" sz="4400" u="sng" dirty="0">
                <a:latin typeface="Lato Black" panose="020F0502020204030203" pitchFamily="34" charset="0"/>
                <a:ea typeface="Lato Black" panose="020F0502020204030203" pitchFamily="34" charset="0"/>
                <a:cs typeface="Lato Black" panose="020F0502020204030203" pitchFamily="34" charset="0"/>
              </a:rPr>
              <a:t>betray</a:t>
            </a:r>
            <a:r>
              <a:rPr lang="en-US" sz="4400" dirty="0"/>
              <a:t> whether our minds are set on God’s interests or man’s.</a:t>
            </a:r>
            <a:br>
              <a:rPr lang="en-US" sz="4400" dirty="0"/>
            </a:br>
            <a:br>
              <a:rPr lang="en-US" sz="1600" dirty="0"/>
            </a:br>
            <a:r>
              <a:rPr lang="en-US" sz="3200" dirty="0"/>
              <a:t>(Matthew 16:23)</a:t>
            </a:r>
          </a:p>
        </p:txBody>
      </p:sp>
    </p:spTree>
    <p:extLst>
      <p:ext uri="{BB962C8B-B14F-4D97-AF65-F5344CB8AC3E}">
        <p14:creationId xmlns:p14="http://schemas.microsoft.com/office/powerpoint/2010/main" val="21543728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A76C5-9E30-934E-B304-5D56BC840379}"/>
              </a:ext>
            </a:extLst>
          </p:cNvPr>
          <p:cNvSpPr>
            <a:spLocks noGrp="1"/>
          </p:cNvSpPr>
          <p:nvPr>
            <p:ph type="title"/>
          </p:nvPr>
        </p:nvSpPr>
        <p:spPr>
          <a:xfrm>
            <a:off x="874643" y="465439"/>
            <a:ext cx="7654072" cy="4236288"/>
          </a:xfrm>
        </p:spPr>
        <p:txBody>
          <a:bodyPr/>
          <a:lstStyle/>
          <a:p>
            <a:pPr algn="l"/>
            <a:r>
              <a:rPr lang="en-US" sz="2800" b="0" dirty="0"/>
              <a:t>CONCLUSION</a:t>
            </a:r>
            <a:br>
              <a:rPr lang="en-US" sz="2800" b="0" dirty="0"/>
            </a:br>
            <a:br>
              <a:rPr lang="en-US" sz="1600" dirty="0"/>
            </a:br>
            <a:r>
              <a:rPr lang="en-US" dirty="0"/>
              <a:t>Peter was just a man, Acts 10:26, but his life impacted many others because of his </a:t>
            </a:r>
            <a:r>
              <a:rPr lang="en-US" u="sng" dirty="0">
                <a:latin typeface="Lato Black" panose="020F0502020204030203" pitchFamily="34" charset="0"/>
                <a:ea typeface="Lato Black" panose="020F0502020204030203" pitchFamily="34" charset="0"/>
                <a:cs typeface="Lato Black" panose="020F0502020204030203" pitchFamily="34" charset="0"/>
              </a:rPr>
              <a:t>faith</a:t>
            </a:r>
            <a:r>
              <a:rPr lang="en-US" dirty="0"/>
              <a:t>.</a:t>
            </a:r>
          </a:p>
        </p:txBody>
      </p:sp>
    </p:spTree>
    <p:extLst>
      <p:ext uri="{BB962C8B-B14F-4D97-AF65-F5344CB8AC3E}">
        <p14:creationId xmlns:p14="http://schemas.microsoft.com/office/powerpoint/2010/main" val="1289008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311555-0E66-8A41-B9D9-A5B2398AF5A0}"/>
              </a:ext>
            </a:extLst>
          </p:cNvPr>
          <p:cNvSpPr>
            <a:spLocks noGrp="1"/>
          </p:cNvSpPr>
          <p:nvPr>
            <p:ph type="body" sz="quarter" idx="10"/>
          </p:nvPr>
        </p:nvSpPr>
        <p:spPr/>
        <p:txBody>
          <a:bodyPr>
            <a:normAutofit fontScale="92500" lnSpcReduction="10000"/>
          </a:bodyPr>
          <a:lstStyle/>
          <a:p>
            <a:r>
              <a:rPr lang="en-US" baseline="30000" dirty="0"/>
              <a:t>38</a:t>
            </a:r>
            <a:r>
              <a:rPr lang="en-US" dirty="0"/>
              <a:t> And Jesus turned and saw them following, and said to them, “What do you seek?” They said to Him, “Rabbi (which translated means Teacher), where are You staying?” </a:t>
            </a:r>
            <a:r>
              <a:rPr lang="en-US" baseline="30000" dirty="0"/>
              <a:t>39</a:t>
            </a:r>
            <a:r>
              <a:rPr lang="en-US" dirty="0"/>
              <a:t> He said to them, “Come, and you will see.” So they came and saw where He was staying; and they stayed with Him that day, for it was about the tenth hour.</a:t>
            </a:r>
          </a:p>
        </p:txBody>
      </p:sp>
      <p:sp>
        <p:nvSpPr>
          <p:cNvPr id="3" name="Text Placeholder 2">
            <a:extLst>
              <a:ext uri="{FF2B5EF4-FFF2-40B4-BE49-F238E27FC236}">
                <a16:creationId xmlns:a16="http://schemas.microsoft.com/office/drawing/2014/main" id="{F0D6C166-B3C9-574A-BB37-8BE4E66BFDB2}"/>
              </a:ext>
            </a:extLst>
          </p:cNvPr>
          <p:cNvSpPr>
            <a:spLocks noGrp="1"/>
          </p:cNvSpPr>
          <p:nvPr>
            <p:ph type="body" sz="quarter" idx="11"/>
          </p:nvPr>
        </p:nvSpPr>
        <p:spPr/>
        <p:txBody>
          <a:bodyPr/>
          <a:lstStyle/>
          <a:p>
            <a:r>
              <a:rPr lang="en-US" dirty="0"/>
              <a:t>- John 1:38-39</a:t>
            </a:r>
          </a:p>
        </p:txBody>
      </p:sp>
    </p:spTree>
    <p:extLst>
      <p:ext uri="{BB962C8B-B14F-4D97-AF65-F5344CB8AC3E}">
        <p14:creationId xmlns:p14="http://schemas.microsoft.com/office/powerpoint/2010/main" val="52823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311555-0E66-8A41-B9D9-A5B2398AF5A0}"/>
              </a:ext>
            </a:extLst>
          </p:cNvPr>
          <p:cNvSpPr>
            <a:spLocks noGrp="1"/>
          </p:cNvSpPr>
          <p:nvPr>
            <p:ph type="body" sz="quarter" idx="10"/>
          </p:nvPr>
        </p:nvSpPr>
        <p:spPr/>
        <p:txBody>
          <a:bodyPr>
            <a:normAutofit/>
          </a:bodyPr>
          <a:lstStyle/>
          <a:p>
            <a:r>
              <a:rPr lang="en-US" baseline="30000" dirty="0"/>
              <a:t>40</a:t>
            </a:r>
            <a:r>
              <a:rPr lang="en-US" dirty="0"/>
              <a:t> One of the two who heard John speak and followed Him, was Andrew, Simon Peter’s brother. </a:t>
            </a:r>
            <a:r>
              <a:rPr lang="en-US" baseline="30000" dirty="0"/>
              <a:t>41</a:t>
            </a:r>
            <a:r>
              <a:rPr lang="en-US" dirty="0"/>
              <a:t> He found first his own brother Simon and said to him, “We have found the Messiah” (which translated means Christ).</a:t>
            </a:r>
          </a:p>
        </p:txBody>
      </p:sp>
      <p:sp>
        <p:nvSpPr>
          <p:cNvPr id="3" name="Text Placeholder 2">
            <a:extLst>
              <a:ext uri="{FF2B5EF4-FFF2-40B4-BE49-F238E27FC236}">
                <a16:creationId xmlns:a16="http://schemas.microsoft.com/office/drawing/2014/main" id="{F0D6C166-B3C9-574A-BB37-8BE4E66BFDB2}"/>
              </a:ext>
            </a:extLst>
          </p:cNvPr>
          <p:cNvSpPr>
            <a:spLocks noGrp="1"/>
          </p:cNvSpPr>
          <p:nvPr>
            <p:ph type="body" sz="quarter" idx="11"/>
          </p:nvPr>
        </p:nvSpPr>
        <p:spPr/>
        <p:txBody>
          <a:bodyPr/>
          <a:lstStyle/>
          <a:p>
            <a:r>
              <a:rPr lang="en-US" dirty="0"/>
              <a:t>- John 1:40-41</a:t>
            </a:r>
          </a:p>
        </p:txBody>
      </p:sp>
    </p:spTree>
    <p:extLst>
      <p:ext uri="{BB962C8B-B14F-4D97-AF65-F5344CB8AC3E}">
        <p14:creationId xmlns:p14="http://schemas.microsoft.com/office/powerpoint/2010/main" val="3000840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311555-0E66-8A41-B9D9-A5B2398AF5A0}"/>
              </a:ext>
            </a:extLst>
          </p:cNvPr>
          <p:cNvSpPr>
            <a:spLocks noGrp="1"/>
          </p:cNvSpPr>
          <p:nvPr>
            <p:ph type="body" sz="quarter" idx="10"/>
          </p:nvPr>
        </p:nvSpPr>
        <p:spPr/>
        <p:txBody>
          <a:bodyPr>
            <a:normAutofit/>
          </a:bodyPr>
          <a:lstStyle/>
          <a:p>
            <a:r>
              <a:rPr lang="en-US" dirty="0"/>
              <a:t>He brought him to Jesus. Jesus looked at him and said, “You are Simon the son of John; you shall be called Cephas” (which is translated Peter).</a:t>
            </a:r>
          </a:p>
        </p:txBody>
      </p:sp>
      <p:sp>
        <p:nvSpPr>
          <p:cNvPr id="3" name="Text Placeholder 2">
            <a:extLst>
              <a:ext uri="{FF2B5EF4-FFF2-40B4-BE49-F238E27FC236}">
                <a16:creationId xmlns:a16="http://schemas.microsoft.com/office/drawing/2014/main" id="{F0D6C166-B3C9-574A-BB37-8BE4E66BFDB2}"/>
              </a:ext>
            </a:extLst>
          </p:cNvPr>
          <p:cNvSpPr>
            <a:spLocks noGrp="1"/>
          </p:cNvSpPr>
          <p:nvPr>
            <p:ph type="body" sz="quarter" idx="11"/>
          </p:nvPr>
        </p:nvSpPr>
        <p:spPr/>
        <p:txBody>
          <a:bodyPr/>
          <a:lstStyle/>
          <a:p>
            <a:r>
              <a:rPr lang="en-US" dirty="0"/>
              <a:t>- John 1:42</a:t>
            </a:r>
          </a:p>
        </p:txBody>
      </p:sp>
    </p:spTree>
    <p:extLst>
      <p:ext uri="{BB962C8B-B14F-4D97-AF65-F5344CB8AC3E}">
        <p14:creationId xmlns:p14="http://schemas.microsoft.com/office/powerpoint/2010/main" val="2238136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A76C5-9E30-934E-B304-5D56BC840379}"/>
              </a:ext>
            </a:extLst>
          </p:cNvPr>
          <p:cNvSpPr>
            <a:spLocks noGrp="1"/>
          </p:cNvSpPr>
          <p:nvPr>
            <p:ph type="title"/>
          </p:nvPr>
        </p:nvSpPr>
        <p:spPr>
          <a:xfrm>
            <a:off x="946205" y="465439"/>
            <a:ext cx="7582510" cy="4236288"/>
          </a:xfrm>
        </p:spPr>
        <p:txBody>
          <a:bodyPr/>
          <a:lstStyle/>
          <a:p>
            <a:pPr algn="l"/>
            <a:r>
              <a:rPr lang="en-US" dirty="0"/>
              <a:t>Jesus changed many things in Peter’s life starting with his </a:t>
            </a:r>
            <a:r>
              <a:rPr lang="en-US" u="sng" dirty="0">
                <a:latin typeface="Lato Black" panose="020F0502020204030203" pitchFamily="34" charset="0"/>
                <a:ea typeface="Lato Black" panose="020F0502020204030203" pitchFamily="34" charset="0"/>
                <a:cs typeface="Lato Black" panose="020F0502020204030203" pitchFamily="34" charset="0"/>
              </a:rPr>
              <a:t>name.</a:t>
            </a:r>
            <a:br>
              <a:rPr lang="en-US" u="sng" dirty="0">
                <a:latin typeface="Lato Black" panose="020F0502020204030203" pitchFamily="34" charset="0"/>
                <a:ea typeface="Lato Black" panose="020F0502020204030203" pitchFamily="34" charset="0"/>
                <a:cs typeface="Lato Black" panose="020F0502020204030203" pitchFamily="34" charset="0"/>
              </a:rPr>
            </a:br>
            <a:br>
              <a:rPr lang="en-US" sz="1600" dirty="0"/>
            </a:br>
            <a:r>
              <a:rPr lang="en-US" sz="3200" dirty="0"/>
              <a:t>(John 1:42)</a:t>
            </a:r>
          </a:p>
        </p:txBody>
      </p:sp>
    </p:spTree>
    <p:extLst>
      <p:ext uri="{BB962C8B-B14F-4D97-AF65-F5344CB8AC3E}">
        <p14:creationId xmlns:p14="http://schemas.microsoft.com/office/powerpoint/2010/main" val="345813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A76C5-9E30-934E-B304-5D56BC840379}"/>
              </a:ext>
            </a:extLst>
          </p:cNvPr>
          <p:cNvSpPr>
            <a:spLocks noGrp="1"/>
          </p:cNvSpPr>
          <p:nvPr>
            <p:ph type="title"/>
          </p:nvPr>
        </p:nvSpPr>
        <p:spPr>
          <a:xfrm>
            <a:off x="707666" y="453606"/>
            <a:ext cx="7951304" cy="4236288"/>
          </a:xfrm>
        </p:spPr>
        <p:txBody>
          <a:bodyPr/>
          <a:lstStyle/>
          <a:p>
            <a:pPr algn="l"/>
            <a:r>
              <a:rPr lang="en-US" sz="4400" dirty="0"/>
              <a:t>The </a:t>
            </a:r>
            <a:r>
              <a:rPr lang="en-US" sz="4400" u="sng" dirty="0">
                <a:latin typeface="Lato Black" panose="020F0502020204030203" pitchFamily="34" charset="0"/>
                <a:ea typeface="Lato Black" panose="020F0502020204030203" pitchFamily="34" charset="0"/>
                <a:cs typeface="Lato Black" panose="020F0502020204030203" pitchFamily="34" charset="0"/>
              </a:rPr>
              <a:t>Practical</a:t>
            </a:r>
            <a:r>
              <a:rPr lang="en-US" sz="4400" dirty="0"/>
              <a:t> Struggle was not a problem for Peter. He knew Jesus was the only way.</a:t>
            </a:r>
            <a:br>
              <a:rPr lang="en-US" dirty="0"/>
            </a:br>
            <a:r>
              <a:rPr lang="en-US" dirty="0"/>
              <a:t>- </a:t>
            </a:r>
            <a:r>
              <a:rPr lang="en-US" sz="3200" u="sng" dirty="0">
                <a:latin typeface="Lato Black" panose="020F0502020204030203" pitchFamily="34" charset="0"/>
                <a:ea typeface="Lato Black" panose="020F0502020204030203" pitchFamily="34" charset="0"/>
                <a:cs typeface="Lato Black" panose="020F0502020204030203" pitchFamily="34" charset="0"/>
              </a:rPr>
              <a:t>John 6:66-69</a:t>
            </a:r>
            <a:endParaRPr lang="en-US" u="sng" dirty="0">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3255744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8B24BF-AD8B-E64F-BA37-2216DE4AFC0B}"/>
              </a:ext>
            </a:extLst>
          </p:cNvPr>
          <p:cNvSpPr>
            <a:spLocks noGrp="1"/>
          </p:cNvSpPr>
          <p:nvPr>
            <p:ph type="body" sz="quarter" idx="10"/>
          </p:nvPr>
        </p:nvSpPr>
        <p:spPr/>
        <p:txBody>
          <a:bodyPr>
            <a:normAutofit/>
          </a:bodyPr>
          <a:lstStyle/>
          <a:p>
            <a:r>
              <a:rPr lang="en-US" baseline="30000" dirty="0"/>
              <a:t>66</a:t>
            </a:r>
            <a:r>
              <a:rPr lang="en-US" dirty="0"/>
              <a:t> As a result of this many of His disciples withdrew and were not walking with Him anymore. </a:t>
            </a:r>
            <a:r>
              <a:rPr lang="en-US" baseline="30000" dirty="0"/>
              <a:t>67</a:t>
            </a:r>
            <a:r>
              <a:rPr lang="en-US" dirty="0"/>
              <a:t> So Jesus said to the twelve, “You do not want to go away also, do you?”</a:t>
            </a:r>
          </a:p>
        </p:txBody>
      </p:sp>
      <p:sp>
        <p:nvSpPr>
          <p:cNvPr id="3" name="Text Placeholder 2">
            <a:extLst>
              <a:ext uri="{FF2B5EF4-FFF2-40B4-BE49-F238E27FC236}">
                <a16:creationId xmlns:a16="http://schemas.microsoft.com/office/drawing/2014/main" id="{4DFB7903-CF66-774E-9CA5-18EC793BCBAA}"/>
              </a:ext>
            </a:extLst>
          </p:cNvPr>
          <p:cNvSpPr>
            <a:spLocks noGrp="1"/>
          </p:cNvSpPr>
          <p:nvPr>
            <p:ph type="body" sz="quarter" idx="11"/>
          </p:nvPr>
        </p:nvSpPr>
        <p:spPr/>
        <p:txBody>
          <a:bodyPr/>
          <a:lstStyle/>
          <a:p>
            <a:r>
              <a:rPr lang="en-US" dirty="0"/>
              <a:t>- John 6:66-67</a:t>
            </a:r>
          </a:p>
        </p:txBody>
      </p:sp>
    </p:spTree>
    <p:extLst>
      <p:ext uri="{BB962C8B-B14F-4D97-AF65-F5344CB8AC3E}">
        <p14:creationId xmlns:p14="http://schemas.microsoft.com/office/powerpoint/2010/main" val="3386329781"/>
      </p:ext>
    </p:extLst>
  </p:cSld>
  <p:clrMapOvr>
    <a:masterClrMapping/>
  </p:clrMapOvr>
</p:sld>
</file>

<file path=ppt/theme/theme1.xml><?xml version="1.0" encoding="utf-8"?>
<a:theme xmlns:a="http://schemas.openxmlformats.org/drawingml/2006/main" name="With Titl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762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2228</TotalTime>
  <Words>1686</Words>
  <Application>Microsoft Macintosh PowerPoint</Application>
  <PresentationFormat>On-screen Show (16:9)</PresentationFormat>
  <Paragraphs>62</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Lato</vt:lpstr>
      <vt:lpstr>Lato Black</vt:lpstr>
      <vt:lpstr>Lato Regular</vt:lpstr>
      <vt:lpstr>With Title</vt:lpstr>
      <vt:lpstr>PowerPoint Presentation</vt:lpstr>
      <vt:lpstr>Peter came to Christ with Affiliating faith. - John 1:35-42</vt:lpstr>
      <vt:lpstr>PowerPoint Presentation</vt:lpstr>
      <vt:lpstr>PowerPoint Presentation</vt:lpstr>
      <vt:lpstr>PowerPoint Presentation</vt:lpstr>
      <vt:lpstr>PowerPoint Presentation</vt:lpstr>
      <vt:lpstr>Jesus changed many things in Peter’s life starting with his name.  (John 1:42)</vt:lpstr>
      <vt:lpstr>The Practical Struggle was not a problem for Peter. He knew Jesus was the only way. - John 6:66-69</vt:lpstr>
      <vt:lpstr>PowerPoint Presentation</vt:lpstr>
      <vt:lpstr>PowerPoint Presentation</vt:lpstr>
      <vt:lpstr>The departure of many followers did not cause Peter to lose his faith.  (John 6:66)</vt:lpstr>
      <vt:lpstr>The Emotional Struggle was not a problem for Peter. He was willing to leave everything for Jesus. - Mark 10:24-31</vt:lpstr>
      <vt:lpstr>PowerPoint Presentation</vt:lpstr>
      <vt:lpstr>PowerPoint Presentation</vt:lpstr>
      <vt:lpstr>PowerPoint Presentation</vt:lpstr>
      <vt:lpstr>PowerPoint Presentation</vt:lpstr>
      <vt:lpstr>It is impossible to follow Christ relying on human effort.  (Mark 10:27)</vt:lpstr>
      <vt:lpstr>Peter had a Moral Struggle. He believed he was too sinful to be with Jesus. - Luke 5:1-11</vt:lpstr>
      <vt:lpstr>PowerPoint Presentation</vt:lpstr>
      <vt:lpstr>PowerPoint Presentation</vt:lpstr>
      <vt:lpstr>PowerPoint Presentation</vt:lpstr>
      <vt:lpstr>PowerPoint Presentation</vt:lpstr>
      <vt:lpstr>PowerPoint Presentation</vt:lpstr>
      <vt:lpstr>It takes faith to do what Jesus tells us to do when it makes no earthly sense.  (Luke 5:5)</vt:lpstr>
      <vt:lpstr>That day Peter learned the secret of faith; stay focused on Jesus. - Matthew 14:25-31</vt:lpstr>
      <vt:lpstr>PowerPoint Presentation</vt:lpstr>
      <vt:lpstr>PowerPoint Presentation</vt:lpstr>
      <vt:lpstr>PowerPoint Presentation</vt:lpstr>
      <vt:lpstr>Fear destroys faith.  (Matthew 14:30)</vt:lpstr>
      <vt:lpstr>When we sink,  Jesus is there to lift us up.  (Matthew 14:31)</vt:lpstr>
      <vt:lpstr>Sometimes Peter was right and sometimes he was wrong, but his faith grew because he was trying. - Matthew 16:13-23</vt:lpstr>
      <vt:lpstr>PowerPoint Presentation</vt:lpstr>
      <vt:lpstr>PowerPoint Presentation</vt:lpstr>
      <vt:lpstr>PowerPoint Presentation</vt:lpstr>
      <vt:lpstr>PowerPoint Presentation</vt:lpstr>
      <vt:lpstr>PowerPoint Presentation</vt:lpstr>
      <vt:lpstr>Our words and our behavior betray whether our minds are set on God’s interests or man’s.  (Matthew 16:23)</vt:lpstr>
      <vt:lpstr>CONCLUSION  Peter was just a man, Acts 10:26, but his life impacted many others because of his faith.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HalBook</dc:creator>
  <cp:lastModifiedBy>Hal Gatewood</cp:lastModifiedBy>
  <cp:revision>289</cp:revision>
  <dcterms:created xsi:type="dcterms:W3CDTF">2014-04-30T18:34:38Z</dcterms:created>
  <dcterms:modified xsi:type="dcterms:W3CDTF">2022-03-09T17:59:37Z</dcterms:modified>
</cp:coreProperties>
</file>