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5B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94"/>
  </p:normalViewPr>
  <p:slideViewPr>
    <p:cSldViewPr snapToGrid="0" snapToObjects="1">
      <p:cViewPr varScale="1">
        <p:scale>
          <a:sx n="161" d="100"/>
          <a:sy n="161" d="100"/>
        </p:scale>
        <p:origin x="896" y="2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507380" y="4323673"/>
            <a:ext cx="2727029" cy="400110"/>
          </a:xfrm>
          <a:prstGeom prst="rect">
            <a:avLst/>
          </a:prstGeom>
          <a:noFill/>
        </p:spPr>
        <p:txBody>
          <a:bodyPr wrap="none" rtlCol="0">
            <a:spAutoFit/>
          </a:bodyPr>
          <a:lstStyle/>
          <a:p>
            <a:r>
              <a:rPr lang="en-US" sz="2000" b="1" i="0">
                <a:latin typeface="Lato" charset="0"/>
                <a:ea typeface="Lato" charset="0"/>
                <a:cs typeface="Lato" charset="0"/>
              </a:rPr>
              <a:t>MIKE MAZZALONGO</a:t>
            </a:r>
            <a:endParaRPr lang="en-US" sz="2000" b="1" i="0" dirty="0">
              <a:latin typeface="Lato" charset="0"/>
              <a:ea typeface="Lato" charset="0"/>
              <a:cs typeface="Lato" charset="0"/>
            </a:endParaRPr>
          </a:p>
        </p:txBody>
      </p:sp>
      <p:sp>
        <p:nvSpPr>
          <p:cNvPr id="7" name="Title 1"/>
          <p:cNvSpPr>
            <a:spLocks noGrp="1"/>
          </p:cNvSpPr>
          <p:nvPr>
            <p:ph type="ctrTitle"/>
          </p:nvPr>
        </p:nvSpPr>
        <p:spPr>
          <a:xfrm>
            <a:off x="507380" y="1644562"/>
            <a:ext cx="7716644" cy="2604769"/>
          </a:xfrm>
          <a:prstGeom prst="rect">
            <a:avLst/>
          </a:prstGeom>
        </p:spPr>
        <p:txBody>
          <a:bodyPr anchor="b">
            <a:noAutofit/>
          </a:bodyPr>
          <a:lstStyle>
            <a:lvl1pPr>
              <a:lnSpc>
                <a:spcPct val="80000"/>
              </a:lnSpc>
              <a:defRPr sz="9000"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347977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85800" y="347619"/>
            <a:ext cx="7772400" cy="3693156"/>
          </a:xfrm>
          <a:prstGeom prst="rect">
            <a:avLst/>
          </a:prstGeom>
        </p:spPr>
        <p:txBody>
          <a:bodyPr anchor="ctr">
            <a:normAutofit/>
          </a:bodyPr>
          <a:lstStyle>
            <a:lvl1pPr marL="0" indent="0">
              <a:buNone/>
              <a:defRPr sz="3600" b="0" i="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Content Placeholder 4"/>
          <p:cNvSpPr>
            <a:spLocks noGrp="1"/>
          </p:cNvSpPr>
          <p:nvPr>
            <p:ph sz="quarter" idx="10" hasCustomPrompt="1"/>
          </p:nvPr>
        </p:nvSpPr>
        <p:spPr>
          <a:xfrm>
            <a:off x="685800" y="4287308"/>
            <a:ext cx="7772400" cy="460375"/>
          </a:xfrm>
          <a:prstGeom prst="rect">
            <a:avLst/>
          </a:prstGeom>
        </p:spPr>
        <p:txBody>
          <a:bodyPr anchor="ctr">
            <a:noAutofit/>
          </a:bodyPr>
          <a:lstStyle>
            <a:lvl1pPr marL="0" indent="0">
              <a:buNone/>
              <a:defRPr sz="2800" b="1" i="0" baseline="0">
                <a:latin typeface="Lato" panose="020F0502020204030203" pitchFamily="34" charset="0"/>
                <a:ea typeface="Lato" panose="020F0502020204030203" pitchFamily="34" charset="0"/>
                <a:cs typeface="Lato" panose="020F0502020204030203" pitchFamily="34" charset="0"/>
              </a:defRPr>
            </a:lvl1pPr>
            <a:lvl2pPr>
              <a:defRPr sz="1600"/>
            </a:lvl2pPr>
            <a:lvl3pPr>
              <a:defRPr sz="1400"/>
            </a:lvl3pPr>
            <a:lvl4pPr>
              <a:defRPr sz="1200"/>
            </a:lvl4pPr>
            <a:lvl5pPr>
              <a:defRPr sz="1200"/>
            </a:lvl5pPr>
          </a:lstStyle>
          <a:p>
            <a:pPr lvl="0"/>
            <a:r>
              <a:rPr lang="en-US" dirty="0"/>
              <a:t>- Bible Verse 3:15</a:t>
            </a:r>
          </a:p>
        </p:txBody>
      </p:sp>
    </p:spTree>
    <p:extLst>
      <p:ext uri="{BB962C8B-B14F-4D97-AF65-F5344CB8AC3E}">
        <p14:creationId xmlns:p14="http://schemas.microsoft.com/office/powerpoint/2010/main" val="27185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888"/>
            <a:ext cx="8229600" cy="3440032"/>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5187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0494"/>
            <a:ext cx="8229600" cy="2669426"/>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313580"/>
            <a:ext cx="8229600" cy="1339009"/>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82420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em and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89888"/>
            <a:ext cx="8229600" cy="891839"/>
          </a:xfrm>
          <a:prstGeom prst="rect">
            <a:avLst/>
          </a:prstGeom>
        </p:spPr>
        <p:txBody>
          <a:bodyPr/>
          <a:lstStyle>
            <a:lvl1pPr marL="514350" indent="-514350">
              <a:buFont typeface="+mj-lt"/>
              <a:buAutoNum type="arabicPeriod"/>
              <a:defRPr sz="3600" b="1"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Item Title</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B054B5E4-ADCD-E14E-BDDF-E98F1B085647}"/>
              </a:ext>
            </a:extLst>
          </p:cNvPr>
          <p:cNvCxnSpPr/>
          <p:nvPr userDrawn="1"/>
        </p:nvCxnSpPr>
        <p:spPr>
          <a:xfrm>
            <a:off x="717847" y="2307364"/>
            <a:ext cx="0" cy="2435552"/>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6D42CF86-65DB-CD4F-AE44-F88D20EE0347}"/>
              </a:ext>
            </a:extLst>
          </p:cNvPr>
          <p:cNvSpPr>
            <a:spLocks noGrp="1"/>
          </p:cNvSpPr>
          <p:nvPr>
            <p:ph idx="10"/>
          </p:nvPr>
        </p:nvSpPr>
        <p:spPr>
          <a:xfrm>
            <a:off x="1128044" y="2307364"/>
            <a:ext cx="7558751" cy="2435552"/>
          </a:xfrm>
          <a:prstGeom prst="rect">
            <a:avLst/>
          </a:prstGeom>
        </p:spPr>
        <p:txBody>
          <a:bodyPr/>
          <a:lstStyle>
            <a:lvl1pPr marL="0" indent="0">
              <a:buFont typeface="+mj-lt"/>
              <a:buNone/>
              <a:defRPr sz="2400" b="0"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endParaRPr lang="en-US" dirty="0"/>
          </a:p>
        </p:txBody>
      </p:sp>
    </p:spTree>
    <p:extLst>
      <p:ext uri="{BB962C8B-B14F-4D97-AF65-F5344CB8AC3E}">
        <p14:creationId xmlns:p14="http://schemas.microsoft.com/office/powerpoint/2010/main" val="15738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enter Singl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0"/>
            <a:ext cx="7205472" cy="5143500"/>
          </a:xfrm>
          <a:prstGeom prst="rect">
            <a:avLst/>
          </a:prstGeom>
        </p:spPr>
        <p:txBody>
          <a:bodyPr anchor="ctr">
            <a:normAutofit/>
          </a:bodyPr>
          <a:lstStyle>
            <a:lvl1pPr algn="l">
              <a:defRPr sz="5400" b="1" i="0">
                <a:latin typeface="Lato" panose="020F0502020204030203" pitchFamily="34" charset="0"/>
                <a:ea typeface="Lato" panose="020F0502020204030203" pitchFamily="34" charset="0"/>
                <a:cs typeface="Lato" panose="020F0502020204030203" pitchFamily="34" charset="0"/>
              </a:defRPr>
            </a:lvl1pPr>
          </a:lstStyle>
          <a:p>
            <a:r>
              <a:rPr lang="en-US" dirty="0"/>
              <a:t>This is a single statement slide</a:t>
            </a:r>
          </a:p>
        </p:txBody>
      </p:sp>
    </p:spTree>
    <p:extLst>
      <p:ext uri="{BB962C8B-B14F-4D97-AF65-F5344CB8AC3E}">
        <p14:creationId xmlns:p14="http://schemas.microsoft.com/office/powerpoint/2010/main" val="337832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5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81231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56" r:id="rId5"/>
    <p:sldLayoutId id="2147483654" r:id="rId6"/>
    <p:sldLayoutId id="2147483655" r:id="rId7"/>
  </p:sldLayoutIdLst>
  <p:txStyles>
    <p:titleStyle>
      <a:lvl1pPr algn="l" defTabSz="457200" rtl="0" eaLnBrk="1" latinLnBrk="0" hangingPunct="1">
        <a:spcBef>
          <a:spcPct val="0"/>
        </a:spcBef>
        <a:buNone/>
        <a:defRPr sz="360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rgbClr val="FFFFFF"/>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rgbClr val="FFFFFF"/>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b="0" dirty="0"/>
              <a:t>In the Likeness of His Resurrection</a:t>
            </a:r>
          </a:p>
        </p:txBody>
      </p:sp>
    </p:spTree>
    <p:extLst>
      <p:ext uri="{BB962C8B-B14F-4D97-AF65-F5344CB8AC3E}">
        <p14:creationId xmlns:p14="http://schemas.microsoft.com/office/powerpoint/2010/main" val="752323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8564DC-88DD-B44E-80F5-9CA4BA500407}"/>
              </a:ext>
            </a:extLst>
          </p:cNvPr>
          <p:cNvSpPr>
            <a:spLocks noGrp="1"/>
          </p:cNvSpPr>
          <p:nvPr>
            <p:ph type="body" idx="1"/>
          </p:nvPr>
        </p:nvSpPr>
        <p:spPr>
          <a:xfrm>
            <a:off x="685800" y="347619"/>
            <a:ext cx="7567654" cy="3693156"/>
          </a:xfrm>
        </p:spPr>
        <p:txBody>
          <a:bodyPr>
            <a:normAutofit/>
          </a:bodyPr>
          <a:lstStyle/>
          <a:p>
            <a:r>
              <a:rPr lang="en-US" sz="2800" baseline="30000" dirty="0"/>
              <a:t>21</a:t>
            </a:r>
            <a:r>
              <a:rPr lang="en-US" sz="2800" dirty="0"/>
              <a:t> But He was speaking of the temple of His body. </a:t>
            </a:r>
            <a:r>
              <a:rPr lang="en-US" sz="2800" baseline="30000" dirty="0"/>
              <a:t>22</a:t>
            </a:r>
            <a:r>
              <a:rPr lang="en-US" sz="2800" dirty="0"/>
              <a:t> So when He was raised from the dead, His disciples remembered that He said this; and they believed the Scripture and the word which Jesus had spoken.</a:t>
            </a:r>
          </a:p>
        </p:txBody>
      </p:sp>
      <p:sp>
        <p:nvSpPr>
          <p:cNvPr id="3" name="Content Placeholder 2">
            <a:extLst>
              <a:ext uri="{FF2B5EF4-FFF2-40B4-BE49-F238E27FC236}">
                <a16:creationId xmlns:a16="http://schemas.microsoft.com/office/drawing/2014/main" id="{8FF74D40-43D2-E746-B0A0-93DE28B1D4B2}"/>
              </a:ext>
            </a:extLst>
          </p:cNvPr>
          <p:cNvSpPr>
            <a:spLocks noGrp="1"/>
          </p:cNvSpPr>
          <p:nvPr>
            <p:ph sz="quarter" idx="10"/>
          </p:nvPr>
        </p:nvSpPr>
        <p:spPr/>
        <p:txBody>
          <a:bodyPr/>
          <a:lstStyle/>
          <a:p>
            <a:r>
              <a:rPr lang="en-US" dirty="0"/>
              <a:t>- John 2:21-22</a:t>
            </a:r>
          </a:p>
        </p:txBody>
      </p:sp>
    </p:spTree>
    <p:extLst>
      <p:ext uri="{BB962C8B-B14F-4D97-AF65-F5344CB8AC3E}">
        <p14:creationId xmlns:p14="http://schemas.microsoft.com/office/powerpoint/2010/main" val="189502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8564DC-88DD-B44E-80F5-9CA4BA500407}"/>
              </a:ext>
            </a:extLst>
          </p:cNvPr>
          <p:cNvSpPr>
            <a:spLocks noGrp="1"/>
          </p:cNvSpPr>
          <p:nvPr>
            <p:ph type="body" idx="1"/>
          </p:nvPr>
        </p:nvSpPr>
        <p:spPr>
          <a:xfrm>
            <a:off x="685800" y="347619"/>
            <a:ext cx="7567654" cy="3693156"/>
          </a:xfrm>
        </p:spPr>
        <p:txBody>
          <a:bodyPr>
            <a:normAutofit/>
          </a:bodyPr>
          <a:lstStyle/>
          <a:p>
            <a:r>
              <a:rPr lang="en-US" sz="3200" dirty="0"/>
              <a:t>This is the will of Him who sent Me, that of all that He has given Me I lose nothing, but raise it up on the last day.</a:t>
            </a:r>
          </a:p>
        </p:txBody>
      </p:sp>
      <p:sp>
        <p:nvSpPr>
          <p:cNvPr id="3" name="Content Placeholder 2">
            <a:extLst>
              <a:ext uri="{FF2B5EF4-FFF2-40B4-BE49-F238E27FC236}">
                <a16:creationId xmlns:a16="http://schemas.microsoft.com/office/drawing/2014/main" id="{8FF74D40-43D2-E746-B0A0-93DE28B1D4B2}"/>
              </a:ext>
            </a:extLst>
          </p:cNvPr>
          <p:cNvSpPr>
            <a:spLocks noGrp="1"/>
          </p:cNvSpPr>
          <p:nvPr>
            <p:ph sz="quarter" idx="10"/>
          </p:nvPr>
        </p:nvSpPr>
        <p:spPr/>
        <p:txBody>
          <a:bodyPr/>
          <a:lstStyle/>
          <a:p>
            <a:r>
              <a:rPr lang="en-US" dirty="0"/>
              <a:t>- John 6:39</a:t>
            </a:r>
          </a:p>
        </p:txBody>
      </p:sp>
    </p:spTree>
    <p:extLst>
      <p:ext uri="{BB962C8B-B14F-4D97-AF65-F5344CB8AC3E}">
        <p14:creationId xmlns:p14="http://schemas.microsoft.com/office/powerpoint/2010/main" val="2704467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8961-CB5A-CA4C-B9D0-4C6477F377EE}"/>
              </a:ext>
            </a:extLst>
          </p:cNvPr>
          <p:cNvSpPr>
            <a:spLocks noGrp="1"/>
          </p:cNvSpPr>
          <p:nvPr>
            <p:ph type="title"/>
          </p:nvPr>
        </p:nvSpPr>
        <p:spPr>
          <a:xfrm>
            <a:off x="1501081" y="1082495"/>
            <a:ext cx="1893346" cy="1317812"/>
          </a:xfrm>
        </p:spPr>
        <p:txBody>
          <a:bodyPr/>
          <a:lstStyle/>
          <a:p>
            <a:pPr algn="ctr"/>
            <a:r>
              <a:rPr lang="en-US" dirty="0">
                <a:latin typeface="Lato Black" panose="020F0502020204030203" pitchFamily="34" charset="0"/>
                <a:ea typeface="Lato Black" panose="020F0502020204030203" pitchFamily="34" charset="0"/>
                <a:cs typeface="Lato Black" panose="020F0502020204030203" pitchFamily="34" charset="0"/>
              </a:rPr>
              <a:t>YES</a:t>
            </a:r>
          </a:p>
        </p:txBody>
      </p:sp>
      <p:sp>
        <p:nvSpPr>
          <p:cNvPr id="3" name="Title 1">
            <a:extLst>
              <a:ext uri="{FF2B5EF4-FFF2-40B4-BE49-F238E27FC236}">
                <a16:creationId xmlns:a16="http://schemas.microsoft.com/office/drawing/2014/main" id="{2C7712DC-C068-2A46-87DD-7EE2A4DCB5B2}"/>
              </a:ext>
            </a:extLst>
          </p:cNvPr>
          <p:cNvSpPr txBox="1">
            <a:spLocks/>
          </p:cNvSpPr>
          <p:nvPr/>
        </p:nvSpPr>
        <p:spPr>
          <a:xfrm>
            <a:off x="5436588" y="1082495"/>
            <a:ext cx="1893346" cy="1317812"/>
          </a:xfrm>
          <a:prstGeom prst="rect">
            <a:avLst/>
          </a:prstGeom>
        </p:spPr>
        <p:txBody>
          <a:bodyPr anchor="ctr">
            <a:normAutofit/>
          </a:bodyPr>
          <a:lstStyle>
            <a:lvl1pPr algn="l" defTabSz="457200" rtl="0" eaLnBrk="1" latinLnBrk="0" hangingPunct="1">
              <a:spcBef>
                <a:spcPct val="0"/>
              </a:spcBef>
              <a:buNone/>
              <a:defRPr sz="5400" b="1" i="0"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algn="ctr"/>
            <a:r>
              <a:rPr lang="en-US" dirty="0">
                <a:latin typeface="Lato Black" panose="020F0502020204030203" pitchFamily="34" charset="0"/>
                <a:ea typeface="Lato Black" panose="020F0502020204030203" pitchFamily="34" charset="0"/>
                <a:cs typeface="Lato Black" panose="020F0502020204030203" pitchFamily="34" charset="0"/>
              </a:rPr>
              <a:t>NO</a:t>
            </a:r>
          </a:p>
        </p:txBody>
      </p:sp>
      <p:sp>
        <p:nvSpPr>
          <p:cNvPr id="4" name="Title 1">
            <a:extLst>
              <a:ext uri="{FF2B5EF4-FFF2-40B4-BE49-F238E27FC236}">
                <a16:creationId xmlns:a16="http://schemas.microsoft.com/office/drawing/2014/main" id="{83491C31-279F-2E44-9B56-DF1C5A69535E}"/>
              </a:ext>
            </a:extLst>
          </p:cNvPr>
          <p:cNvSpPr txBox="1">
            <a:spLocks/>
          </p:cNvSpPr>
          <p:nvPr/>
        </p:nvSpPr>
        <p:spPr>
          <a:xfrm>
            <a:off x="1610450" y="2498925"/>
            <a:ext cx="3612777" cy="2644575"/>
          </a:xfrm>
          <a:prstGeom prst="rect">
            <a:avLst/>
          </a:prstGeom>
        </p:spPr>
        <p:txBody>
          <a:bodyPr anchor="t">
            <a:normAutofit/>
          </a:bodyPr>
          <a:lstStyle>
            <a:lvl1pPr algn="l" defTabSz="457200" rtl="0" eaLnBrk="1" latinLnBrk="0" hangingPunct="1">
              <a:spcBef>
                <a:spcPct val="0"/>
              </a:spcBef>
              <a:buNone/>
              <a:defRPr sz="5400" b="1" i="0"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a:lnSpc>
                <a:spcPct val="150000"/>
              </a:lnSpc>
            </a:pPr>
            <a:r>
              <a:rPr lang="en-US" sz="2800" b="0" dirty="0">
                <a:latin typeface="Lato Medium" panose="020F0502020204030203" pitchFamily="34" charset="0"/>
                <a:ea typeface="Lato Medium" panose="020F0502020204030203" pitchFamily="34" charset="0"/>
                <a:cs typeface="Lato Medium" panose="020F0502020204030203" pitchFamily="34" charset="0"/>
              </a:rPr>
              <a:t>God Almighty</a:t>
            </a:r>
          </a:p>
          <a:p>
            <a:pPr>
              <a:lnSpc>
                <a:spcPct val="150000"/>
              </a:lnSpc>
            </a:pPr>
            <a:r>
              <a:rPr lang="en-US" sz="2800" b="0" dirty="0">
                <a:latin typeface="Lato Medium" panose="020F0502020204030203" pitchFamily="34" charset="0"/>
                <a:ea typeface="Lato Medium" panose="020F0502020204030203" pitchFamily="34" charset="0"/>
                <a:cs typeface="Lato Medium" panose="020F0502020204030203" pitchFamily="34" charset="0"/>
              </a:rPr>
              <a:t>Creator of the world</a:t>
            </a:r>
          </a:p>
          <a:p>
            <a:pPr>
              <a:lnSpc>
                <a:spcPct val="150000"/>
              </a:lnSpc>
            </a:pPr>
            <a:r>
              <a:rPr lang="en-US" sz="2800" b="0" dirty="0">
                <a:latin typeface="Lato Medium" panose="020F0502020204030203" pitchFamily="34" charset="0"/>
                <a:ea typeface="Lato Medium" panose="020F0502020204030203" pitchFamily="34" charset="0"/>
                <a:cs typeface="Lato Medium" panose="020F0502020204030203" pitchFamily="34" charset="0"/>
              </a:rPr>
              <a:t>God the Judge</a:t>
            </a:r>
          </a:p>
        </p:txBody>
      </p:sp>
      <p:cxnSp>
        <p:nvCxnSpPr>
          <p:cNvPr id="6" name="Straight Connector 5">
            <a:extLst>
              <a:ext uri="{FF2B5EF4-FFF2-40B4-BE49-F238E27FC236}">
                <a16:creationId xmlns:a16="http://schemas.microsoft.com/office/drawing/2014/main" id="{D3D3FDB0-83E8-214D-A6DC-11467066AC91}"/>
              </a:ext>
            </a:extLst>
          </p:cNvPr>
          <p:cNvCxnSpPr/>
          <p:nvPr/>
        </p:nvCxnSpPr>
        <p:spPr>
          <a:xfrm>
            <a:off x="1501081" y="2203084"/>
            <a:ext cx="2834640" cy="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8DD6824-EA87-D14B-9D7C-069D70F7E776}"/>
              </a:ext>
            </a:extLst>
          </p:cNvPr>
          <p:cNvCxnSpPr/>
          <p:nvPr/>
        </p:nvCxnSpPr>
        <p:spPr>
          <a:xfrm>
            <a:off x="5544163" y="2203084"/>
            <a:ext cx="2834640"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14BA4A25-9098-F446-AD9C-816382D80C22}"/>
              </a:ext>
            </a:extLst>
          </p:cNvPr>
          <p:cNvSpPr txBox="1">
            <a:spLocks/>
          </p:cNvSpPr>
          <p:nvPr/>
        </p:nvSpPr>
        <p:spPr>
          <a:xfrm>
            <a:off x="5886616" y="2498925"/>
            <a:ext cx="3155576" cy="2644575"/>
          </a:xfrm>
          <a:prstGeom prst="rect">
            <a:avLst/>
          </a:prstGeom>
        </p:spPr>
        <p:txBody>
          <a:bodyPr anchor="t">
            <a:normAutofit/>
          </a:bodyPr>
          <a:lstStyle>
            <a:lvl1pPr algn="l" defTabSz="457200" rtl="0" eaLnBrk="1" latinLnBrk="0" hangingPunct="1">
              <a:spcBef>
                <a:spcPct val="0"/>
              </a:spcBef>
              <a:buNone/>
              <a:defRPr sz="5400" b="1" i="0"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a:lnSpc>
                <a:spcPct val="150000"/>
              </a:lnSpc>
            </a:pPr>
            <a:r>
              <a:rPr lang="en-US" sz="2800" b="0" dirty="0">
                <a:latin typeface="Lato Medium" panose="020F0502020204030203" pitchFamily="34" charset="0"/>
                <a:ea typeface="Lato Medium" panose="020F0502020204030203" pitchFamily="34" charset="0"/>
                <a:cs typeface="Lato Medium" panose="020F0502020204030203" pitchFamily="34" charset="0"/>
              </a:rPr>
              <a:t>Man resurrected</a:t>
            </a:r>
          </a:p>
        </p:txBody>
      </p:sp>
      <p:pic>
        <p:nvPicPr>
          <p:cNvPr id="10" name="Picture 9" descr="Icon&#10;&#10;Description automatically generated">
            <a:extLst>
              <a:ext uri="{FF2B5EF4-FFF2-40B4-BE49-F238E27FC236}">
                <a16:creationId xmlns:a16="http://schemas.microsoft.com/office/drawing/2014/main" id="{5A6BB39C-DE1A-654B-A0F9-965546DA8DE4}"/>
              </a:ext>
            </a:extLst>
          </p:cNvPr>
          <p:cNvPicPr>
            <a:picLocks noChangeAspect="1"/>
          </p:cNvPicPr>
          <p:nvPr/>
        </p:nvPicPr>
        <p:blipFill>
          <a:blip r:embed="rId2"/>
          <a:stretch>
            <a:fillRect/>
          </a:stretch>
        </p:blipFill>
        <p:spPr>
          <a:xfrm>
            <a:off x="1141298" y="2620316"/>
            <a:ext cx="531906" cy="531906"/>
          </a:xfrm>
          <a:prstGeom prst="rect">
            <a:avLst/>
          </a:prstGeom>
        </p:spPr>
      </p:pic>
      <p:pic>
        <p:nvPicPr>
          <p:cNvPr id="11" name="Picture 10" descr="Icon&#10;&#10;Description automatically generated">
            <a:extLst>
              <a:ext uri="{FF2B5EF4-FFF2-40B4-BE49-F238E27FC236}">
                <a16:creationId xmlns:a16="http://schemas.microsoft.com/office/drawing/2014/main" id="{DA5A49F3-C5FD-7F41-B4EB-F471DCA9C017}"/>
              </a:ext>
            </a:extLst>
          </p:cNvPr>
          <p:cNvPicPr>
            <a:picLocks noChangeAspect="1"/>
          </p:cNvPicPr>
          <p:nvPr/>
        </p:nvPicPr>
        <p:blipFill>
          <a:blip r:embed="rId2"/>
          <a:stretch>
            <a:fillRect/>
          </a:stretch>
        </p:blipFill>
        <p:spPr>
          <a:xfrm>
            <a:off x="1141298" y="3273613"/>
            <a:ext cx="531906" cy="531906"/>
          </a:xfrm>
          <a:prstGeom prst="rect">
            <a:avLst/>
          </a:prstGeom>
        </p:spPr>
      </p:pic>
      <p:pic>
        <p:nvPicPr>
          <p:cNvPr id="12" name="Picture 11" descr="Icon&#10;&#10;Description automatically generated">
            <a:extLst>
              <a:ext uri="{FF2B5EF4-FFF2-40B4-BE49-F238E27FC236}">
                <a16:creationId xmlns:a16="http://schemas.microsoft.com/office/drawing/2014/main" id="{D553D7AE-BBD3-7348-A10B-FD1C74352EB7}"/>
              </a:ext>
            </a:extLst>
          </p:cNvPr>
          <p:cNvPicPr>
            <a:picLocks noChangeAspect="1"/>
          </p:cNvPicPr>
          <p:nvPr/>
        </p:nvPicPr>
        <p:blipFill>
          <a:blip r:embed="rId2"/>
          <a:stretch>
            <a:fillRect/>
          </a:stretch>
        </p:blipFill>
        <p:spPr>
          <a:xfrm>
            <a:off x="1141298" y="3904137"/>
            <a:ext cx="531906" cy="531906"/>
          </a:xfrm>
          <a:prstGeom prst="rect">
            <a:avLst/>
          </a:prstGeom>
        </p:spPr>
      </p:pic>
      <p:pic>
        <p:nvPicPr>
          <p:cNvPr id="13" name="Picture 12">
            <a:extLst>
              <a:ext uri="{FF2B5EF4-FFF2-40B4-BE49-F238E27FC236}">
                <a16:creationId xmlns:a16="http://schemas.microsoft.com/office/drawing/2014/main" id="{32600E87-8D66-554B-990E-1A0B4DD0F90D}"/>
              </a:ext>
            </a:extLst>
          </p:cNvPr>
          <p:cNvPicPr>
            <a:picLocks noChangeAspect="1"/>
          </p:cNvPicPr>
          <p:nvPr/>
        </p:nvPicPr>
        <p:blipFill>
          <a:blip r:embed="rId3"/>
          <a:srcRect/>
          <a:stretch/>
        </p:blipFill>
        <p:spPr>
          <a:xfrm>
            <a:off x="5354710" y="2620316"/>
            <a:ext cx="531906" cy="531906"/>
          </a:xfrm>
          <a:prstGeom prst="rect">
            <a:avLst/>
          </a:prstGeom>
        </p:spPr>
      </p:pic>
    </p:spTree>
    <p:extLst>
      <p:ext uri="{BB962C8B-B14F-4D97-AF65-F5344CB8AC3E}">
        <p14:creationId xmlns:p14="http://schemas.microsoft.com/office/powerpoint/2010/main" val="4149801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94DEF-CC18-2A42-A344-859636B8DC1B}"/>
              </a:ext>
            </a:extLst>
          </p:cNvPr>
          <p:cNvSpPr>
            <a:spLocks noGrp="1"/>
          </p:cNvSpPr>
          <p:nvPr>
            <p:ph type="body" idx="1"/>
          </p:nvPr>
        </p:nvSpPr>
        <p:spPr/>
        <p:txBody>
          <a:bodyPr>
            <a:normAutofit/>
          </a:bodyPr>
          <a:lstStyle/>
          <a:p>
            <a:r>
              <a:rPr lang="en-US" sz="3200" baseline="30000" dirty="0"/>
              <a:t>1</a:t>
            </a:r>
            <a:r>
              <a:rPr lang="en-US" sz="3200" dirty="0"/>
              <a:t> Now I make known to you, brethren, the gospel which I preached to you, which also you received, in which also you stand, </a:t>
            </a:r>
            <a:r>
              <a:rPr lang="en-US" sz="3200" baseline="30000" dirty="0"/>
              <a:t>2</a:t>
            </a:r>
            <a:r>
              <a:rPr lang="en-US" sz="3200" dirty="0"/>
              <a:t> by which also you are saved, if you hold fast the word which I preached to you, unless you believed in vain.</a:t>
            </a:r>
          </a:p>
        </p:txBody>
      </p:sp>
      <p:sp>
        <p:nvSpPr>
          <p:cNvPr id="3" name="Content Placeholder 2">
            <a:extLst>
              <a:ext uri="{FF2B5EF4-FFF2-40B4-BE49-F238E27FC236}">
                <a16:creationId xmlns:a16="http://schemas.microsoft.com/office/drawing/2014/main" id="{19955D42-20E5-E74E-9AF8-2BDDCC5E0F15}"/>
              </a:ext>
            </a:extLst>
          </p:cNvPr>
          <p:cNvSpPr>
            <a:spLocks noGrp="1"/>
          </p:cNvSpPr>
          <p:nvPr>
            <p:ph sz="quarter" idx="10"/>
          </p:nvPr>
        </p:nvSpPr>
        <p:spPr/>
        <p:txBody>
          <a:bodyPr/>
          <a:lstStyle/>
          <a:p>
            <a:r>
              <a:rPr lang="en-US" dirty="0"/>
              <a:t>- I Corinthians 15:1-2</a:t>
            </a:r>
          </a:p>
        </p:txBody>
      </p:sp>
    </p:spTree>
    <p:extLst>
      <p:ext uri="{BB962C8B-B14F-4D97-AF65-F5344CB8AC3E}">
        <p14:creationId xmlns:p14="http://schemas.microsoft.com/office/powerpoint/2010/main" val="42104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94DEF-CC18-2A42-A344-859636B8DC1B}"/>
              </a:ext>
            </a:extLst>
          </p:cNvPr>
          <p:cNvSpPr>
            <a:spLocks noGrp="1"/>
          </p:cNvSpPr>
          <p:nvPr>
            <p:ph type="body" idx="1"/>
          </p:nvPr>
        </p:nvSpPr>
        <p:spPr/>
        <p:txBody>
          <a:bodyPr>
            <a:normAutofit/>
          </a:bodyPr>
          <a:lstStyle/>
          <a:p>
            <a:r>
              <a:rPr lang="en-US" sz="3200" baseline="30000" dirty="0"/>
              <a:t>3</a:t>
            </a:r>
            <a:r>
              <a:rPr lang="en-US" sz="3200" dirty="0"/>
              <a:t> For I delivered to you as of first importance what I also received, that Christ died for our sins according to the Scriptures, </a:t>
            </a:r>
            <a:r>
              <a:rPr lang="en-US" sz="3200" baseline="30000" dirty="0"/>
              <a:t>4</a:t>
            </a:r>
            <a:r>
              <a:rPr lang="en-US" sz="3200" dirty="0"/>
              <a:t> and that He was buried, and that He was raised on the third day according to the Scriptures, </a:t>
            </a:r>
            <a:r>
              <a:rPr lang="en-US" sz="3200" baseline="30000" dirty="0"/>
              <a:t>5</a:t>
            </a:r>
            <a:r>
              <a:rPr lang="en-US" sz="3200" dirty="0"/>
              <a:t> and that He appeared to Cephas, then to the twelve.</a:t>
            </a:r>
          </a:p>
        </p:txBody>
      </p:sp>
      <p:sp>
        <p:nvSpPr>
          <p:cNvPr id="3" name="Content Placeholder 2">
            <a:extLst>
              <a:ext uri="{FF2B5EF4-FFF2-40B4-BE49-F238E27FC236}">
                <a16:creationId xmlns:a16="http://schemas.microsoft.com/office/drawing/2014/main" id="{19955D42-20E5-E74E-9AF8-2BDDCC5E0F15}"/>
              </a:ext>
            </a:extLst>
          </p:cNvPr>
          <p:cNvSpPr>
            <a:spLocks noGrp="1"/>
          </p:cNvSpPr>
          <p:nvPr>
            <p:ph sz="quarter" idx="10"/>
          </p:nvPr>
        </p:nvSpPr>
        <p:spPr/>
        <p:txBody>
          <a:bodyPr/>
          <a:lstStyle/>
          <a:p>
            <a:r>
              <a:rPr lang="en-US" dirty="0"/>
              <a:t>- I Corinthians 15:3-5</a:t>
            </a:r>
          </a:p>
        </p:txBody>
      </p:sp>
    </p:spTree>
    <p:extLst>
      <p:ext uri="{BB962C8B-B14F-4D97-AF65-F5344CB8AC3E}">
        <p14:creationId xmlns:p14="http://schemas.microsoft.com/office/powerpoint/2010/main" val="3405362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94DEF-CC18-2A42-A344-859636B8DC1B}"/>
              </a:ext>
            </a:extLst>
          </p:cNvPr>
          <p:cNvSpPr>
            <a:spLocks noGrp="1"/>
          </p:cNvSpPr>
          <p:nvPr>
            <p:ph type="body" idx="1"/>
          </p:nvPr>
        </p:nvSpPr>
        <p:spPr/>
        <p:txBody>
          <a:bodyPr>
            <a:normAutofit/>
          </a:bodyPr>
          <a:lstStyle/>
          <a:p>
            <a:r>
              <a:rPr lang="en-US" sz="3200" baseline="30000" dirty="0"/>
              <a:t>6</a:t>
            </a:r>
            <a:r>
              <a:rPr lang="en-US" sz="3200" dirty="0"/>
              <a:t> After that He appeared to more than five hundred brethren at one time, most of whom remain until now, but some have fallen asleep; </a:t>
            </a:r>
            <a:r>
              <a:rPr lang="en-US" sz="3200" baseline="30000" dirty="0"/>
              <a:t>7</a:t>
            </a:r>
            <a:r>
              <a:rPr lang="en-US" sz="3200" dirty="0"/>
              <a:t> then He appeared to James, then to all the apostles; </a:t>
            </a:r>
            <a:r>
              <a:rPr lang="en-US" sz="3200" baseline="30000" dirty="0"/>
              <a:t>8</a:t>
            </a:r>
            <a:r>
              <a:rPr lang="en-US" sz="3200" dirty="0"/>
              <a:t> and last of all, as to one untimely born, He appeared to me also.</a:t>
            </a:r>
          </a:p>
        </p:txBody>
      </p:sp>
      <p:sp>
        <p:nvSpPr>
          <p:cNvPr id="3" name="Content Placeholder 2">
            <a:extLst>
              <a:ext uri="{FF2B5EF4-FFF2-40B4-BE49-F238E27FC236}">
                <a16:creationId xmlns:a16="http://schemas.microsoft.com/office/drawing/2014/main" id="{19955D42-20E5-E74E-9AF8-2BDDCC5E0F15}"/>
              </a:ext>
            </a:extLst>
          </p:cNvPr>
          <p:cNvSpPr>
            <a:spLocks noGrp="1"/>
          </p:cNvSpPr>
          <p:nvPr>
            <p:ph sz="quarter" idx="10"/>
          </p:nvPr>
        </p:nvSpPr>
        <p:spPr/>
        <p:txBody>
          <a:bodyPr/>
          <a:lstStyle/>
          <a:p>
            <a:r>
              <a:rPr lang="en-US" dirty="0"/>
              <a:t>- I Corinthians 15:6-8</a:t>
            </a:r>
          </a:p>
        </p:txBody>
      </p:sp>
    </p:spTree>
    <p:extLst>
      <p:ext uri="{BB962C8B-B14F-4D97-AF65-F5344CB8AC3E}">
        <p14:creationId xmlns:p14="http://schemas.microsoft.com/office/powerpoint/2010/main" val="140984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94DEF-CC18-2A42-A344-859636B8DC1B}"/>
              </a:ext>
            </a:extLst>
          </p:cNvPr>
          <p:cNvSpPr>
            <a:spLocks noGrp="1"/>
          </p:cNvSpPr>
          <p:nvPr>
            <p:ph type="body" idx="1"/>
          </p:nvPr>
        </p:nvSpPr>
        <p:spPr/>
        <p:txBody>
          <a:bodyPr>
            <a:normAutofit/>
          </a:bodyPr>
          <a:lstStyle/>
          <a:p>
            <a:r>
              <a:rPr lang="en-US" sz="2800" baseline="30000" dirty="0"/>
              <a:t>9</a:t>
            </a:r>
            <a:r>
              <a:rPr lang="en-US" sz="2800" dirty="0"/>
              <a:t> For I am the least of the apostles, and not fit to be called an apostle, because I persecuted the church of God. </a:t>
            </a:r>
            <a:r>
              <a:rPr lang="en-US" sz="2800" baseline="30000" dirty="0"/>
              <a:t>10</a:t>
            </a:r>
            <a:r>
              <a:rPr lang="en-US" sz="2800" dirty="0"/>
              <a:t> But by the grace of God I am what I am, and His grace toward me did not prove vain; but I labored even more than all of them, yet not I, but the grace of God with me. </a:t>
            </a:r>
            <a:br>
              <a:rPr lang="en-US" sz="2800" dirty="0"/>
            </a:br>
            <a:r>
              <a:rPr lang="en-US" sz="2800" baseline="30000" dirty="0"/>
              <a:t>11</a:t>
            </a:r>
            <a:r>
              <a:rPr lang="en-US" sz="2800" dirty="0"/>
              <a:t> Whether then it was I or they, so we preach and so you believed.</a:t>
            </a:r>
          </a:p>
        </p:txBody>
      </p:sp>
      <p:sp>
        <p:nvSpPr>
          <p:cNvPr id="3" name="Content Placeholder 2">
            <a:extLst>
              <a:ext uri="{FF2B5EF4-FFF2-40B4-BE49-F238E27FC236}">
                <a16:creationId xmlns:a16="http://schemas.microsoft.com/office/drawing/2014/main" id="{19955D42-20E5-E74E-9AF8-2BDDCC5E0F15}"/>
              </a:ext>
            </a:extLst>
          </p:cNvPr>
          <p:cNvSpPr>
            <a:spLocks noGrp="1"/>
          </p:cNvSpPr>
          <p:nvPr>
            <p:ph sz="quarter" idx="10"/>
          </p:nvPr>
        </p:nvSpPr>
        <p:spPr/>
        <p:txBody>
          <a:bodyPr/>
          <a:lstStyle/>
          <a:p>
            <a:r>
              <a:rPr lang="en-US" dirty="0"/>
              <a:t>- I Corinthians 15:9-11</a:t>
            </a:r>
          </a:p>
        </p:txBody>
      </p:sp>
    </p:spTree>
    <p:extLst>
      <p:ext uri="{BB962C8B-B14F-4D97-AF65-F5344CB8AC3E}">
        <p14:creationId xmlns:p14="http://schemas.microsoft.com/office/powerpoint/2010/main" val="1958527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683F2-D1D5-0242-AE8C-D37A3BF13B83}"/>
              </a:ext>
            </a:extLst>
          </p:cNvPr>
          <p:cNvSpPr>
            <a:spLocks noGrp="1"/>
          </p:cNvSpPr>
          <p:nvPr>
            <p:ph type="title"/>
          </p:nvPr>
        </p:nvSpPr>
        <p:spPr/>
        <p:txBody>
          <a:bodyPr>
            <a:normAutofit/>
          </a:bodyPr>
          <a:lstStyle/>
          <a:p>
            <a:r>
              <a:rPr lang="en-US" sz="4800" dirty="0"/>
              <a:t>The resurrection of Jesus is the basis of the Gospel.</a:t>
            </a:r>
          </a:p>
        </p:txBody>
      </p:sp>
    </p:spTree>
    <p:extLst>
      <p:ext uri="{BB962C8B-B14F-4D97-AF65-F5344CB8AC3E}">
        <p14:creationId xmlns:p14="http://schemas.microsoft.com/office/powerpoint/2010/main" val="222811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94DEF-CC18-2A42-A344-859636B8DC1B}"/>
              </a:ext>
            </a:extLst>
          </p:cNvPr>
          <p:cNvSpPr>
            <a:spLocks noGrp="1"/>
          </p:cNvSpPr>
          <p:nvPr>
            <p:ph type="body" idx="1"/>
          </p:nvPr>
        </p:nvSpPr>
        <p:spPr>
          <a:xfrm>
            <a:off x="685800" y="347619"/>
            <a:ext cx="7376823" cy="3693156"/>
          </a:xfrm>
        </p:spPr>
        <p:txBody>
          <a:bodyPr>
            <a:normAutofit/>
          </a:bodyPr>
          <a:lstStyle/>
          <a:p>
            <a:r>
              <a:rPr lang="en-US" sz="3200" baseline="30000" dirty="0"/>
              <a:t>12</a:t>
            </a:r>
            <a:r>
              <a:rPr lang="en-US" sz="3200" dirty="0"/>
              <a:t> Now if Christ is preached, that He has been raised from the dead, how do some among you say that there is no resurrection of the dead? </a:t>
            </a:r>
            <a:r>
              <a:rPr lang="en-US" sz="3200" baseline="30000" dirty="0"/>
              <a:t>13</a:t>
            </a:r>
            <a:r>
              <a:rPr lang="en-US" sz="3200" dirty="0"/>
              <a:t> But if there is no resurrection of the dead, not even Christ has been raised;</a:t>
            </a:r>
          </a:p>
        </p:txBody>
      </p:sp>
      <p:sp>
        <p:nvSpPr>
          <p:cNvPr id="3" name="Content Placeholder 2">
            <a:extLst>
              <a:ext uri="{FF2B5EF4-FFF2-40B4-BE49-F238E27FC236}">
                <a16:creationId xmlns:a16="http://schemas.microsoft.com/office/drawing/2014/main" id="{19955D42-20E5-E74E-9AF8-2BDDCC5E0F15}"/>
              </a:ext>
            </a:extLst>
          </p:cNvPr>
          <p:cNvSpPr>
            <a:spLocks noGrp="1"/>
          </p:cNvSpPr>
          <p:nvPr>
            <p:ph sz="quarter" idx="10"/>
          </p:nvPr>
        </p:nvSpPr>
        <p:spPr/>
        <p:txBody>
          <a:bodyPr/>
          <a:lstStyle/>
          <a:p>
            <a:r>
              <a:rPr lang="en-US" dirty="0"/>
              <a:t>- I Corinthians 15:12-13</a:t>
            </a:r>
          </a:p>
        </p:txBody>
      </p:sp>
    </p:spTree>
    <p:extLst>
      <p:ext uri="{BB962C8B-B14F-4D97-AF65-F5344CB8AC3E}">
        <p14:creationId xmlns:p14="http://schemas.microsoft.com/office/powerpoint/2010/main" val="3218135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94DEF-CC18-2A42-A344-859636B8DC1B}"/>
              </a:ext>
            </a:extLst>
          </p:cNvPr>
          <p:cNvSpPr>
            <a:spLocks noGrp="1"/>
          </p:cNvSpPr>
          <p:nvPr>
            <p:ph type="body" idx="1"/>
          </p:nvPr>
        </p:nvSpPr>
        <p:spPr/>
        <p:txBody>
          <a:bodyPr>
            <a:normAutofit/>
          </a:bodyPr>
          <a:lstStyle/>
          <a:p>
            <a:r>
              <a:rPr lang="en-US" sz="3200" baseline="30000" dirty="0"/>
              <a:t>14</a:t>
            </a:r>
            <a:r>
              <a:rPr lang="en-US" sz="3200" dirty="0"/>
              <a:t> and if Christ has not been raised, then our preaching is vain, your faith also is vain. </a:t>
            </a:r>
            <a:r>
              <a:rPr lang="en-US" sz="3200" baseline="30000" dirty="0"/>
              <a:t>15</a:t>
            </a:r>
            <a:r>
              <a:rPr lang="en-US" sz="3200" dirty="0"/>
              <a:t> Moreover we are even found to be false witnesses of God, because we testified against God that He raised Christ, whom He did not raise, if in fact the dead are not raised.</a:t>
            </a:r>
          </a:p>
        </p:txBody>
      </p:sp>
      <p:sp>
        <p:nvSpPr>
          <p:cNvPr id="3" name="Content Placeholder 2">
            <a:extLst>
              <a:ext uri="{FF2B5EF4-FFF2-40B4-BE49-F238E27FC236}">
                <a16:creationId xmlns:a16="http://schemas.microsoft.com/office/drawing/2014/main" id="{19955D42-20E5-E74E-9AF8-2BDDCC5E0F15}"/>
              </a:ext>
            </a:extLst>
          </p:cNvPr>
          <p:cNvSpPr>
            <a:spLocks noGrp="1"/>
          </p:cNvSpPr>
          <p:nvPr>
            <p:ph sz="quarter" idx="10"/>
          </p:nvPr>
        </p:nvSpPr>
        <p:spPr/>
        <p:txBody>
          <a:bodyPr/>
          <a:lstStyle/>
          <a:p>
            <a:r>
              <a:rPr lang="en-US" dirty="0"/>
              <a:t>- I Corinthians 15:14-15</a:t>
            </a:r>
          </a:p>
        </p:txBody>
      </p:sp>
    </p:spTree>
    <p:extLst>
      <p:ext uri="{BB962C8B-B14F-4D97-AF65-F5344CB8AC3E}">
        <p14:creationId xmlns:p14="http://schemas.microsoft.com/office/powerpoint/2010/main" val="262838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C09556-91A6-CD49-9F08-2359F047DD54}"/>
              </a:ext>
            </a:extLst>
          </p:cNvPr>
          <p:cNvSpPr>
            <a:spLocks noGrp="1"/>
          </p:cNvSpPr>
          <p:nvPr>
            <p:ph type="body" idx="1"/>
          </p:nvPr>
        </p:nvSpPr>
        <p:spPr/>
        <p:txBody>
          <a:bodyPr>
            <a:normAutofit/>
          </a:bodyPr>
          <a:lstStyle/>
          <a:p>
            <a:r>
              <a:rPr lang="en-US" sz="3200" dirty="0"/>
              <a:t>What then? Only that in every way, whether in pretense or in truth, Christ is proclaimed; and in this I rejoice.</a:t>
            </a:r>
          </a:p>
        </p:txBody>
      </p:sp>
      <p:sp>
        <p:nvSpPr>
          <p:cNvPr id="3" name="Content Placeholder 2">
            <a:extLst>
              <a:ext uri="{FF2B5EF4-FFF2-40B4-BE49-F238E27FC236}">
                <a16:creationId xmlns:a16="http://schemas.microsoft.com/office/drawing/2014/main" id="{AB5595B2-46BC-EF45-846F-7071D4E99197}"/>
              </a:ext>
            </a:extLst>
          </p:cNvPr>
          <p:cNvSpPr>
            <a:spLocks noGrp="1"/>
          </p:cNvSpPr>
          <p:nvPr>
            <p:ph sz="quarter" idx="10"/>
          </p:nvPr>
        </p:nvSpPr>
        <p:spPr/>
        <p:txBody>
          <a:bodyPr/>
          <a:lstStyle/>
          <a:p>
            <a:r>
              <a:rPr lang="en-US" dirty="0"/>
              <a:t>- Philippians 1:18</a:t>
            </a:r>
          </a:p>
        </p:txBody>
      </p:sp>
    </p:spTree>
    <p:extLst>
      <p:ext uri="{BB962C8B-B14F-4D97-AF65-F5344CB8AC3E}">
        <p14:creationId xmlns:p14="http://schemas.microsoft.com/office/powerpoint/2010/main" val="518505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94DEF-CC18-2A42-A344-859636B8DC1B}"/>
              </a:ext>
            </a:extLst>
          </p:cNvPr>
          <p:cNvSpPr>
            <a:spLocks noGrp="1"/>
          </p:cNvSpPr>
          <p:nvPr>
            <p:ph type="body" idx="1"/>
          </p:nvPr>
        </p:nvSpPr>
        <p:spPr>
          <a:xfrm>
            <a:off x="685800" y="347619"/>
            <a:ext cx="7588624" cy="3693156"/>
          </a:xfrm>
        </p:spPr>
        <p:txBody>
          <a:bodyPr>
            <a:normAutofit lnSpcReduction="10000"/>
          </a:bodyPr>
          <a:lstStyle/>
          <a:p>
            <a:r>
              <a:rPr lang="en-US" sz="3200" baseline="30000" dirty="0"/>
              <a:t>16</a:t>
            </a:r>
            <a:r>
              <a:rPr lang="en-US" sz="3200" dirty="0"/>
              <a:t> For if the dead are not raised, not even Christ has been raised; </a:t>
            </a:r>
            <a:r>
              <a:rPr lang="en-US" sz="3200" baseline="30000" dirty="0"/>
              <a:t>17</a:t>
            </a:r>
            <a:r>
              <a:rPr lang="en-US" sz="3200" dirty="0"/>
              <a:t> and if Christ has not been raised, your faith is worthless; you are still in your sins. </a:t>
            </a:r>
            <a:br>
              <a:rPr lang="en-US" sz="3200" dirty="0"/>
            </a:br>
            <a:r>
              <a:rPr lang="en-US" sz="3200" baseline="30000" dirty="0"/>
              <a:t>18</a:t>
            </a:r>
            <a:r>
              <a:rPr lang="en-US" sz="3200" dirty="0"/>
              <a:t> Then those also who have fallen asleep in Christ have perished. </a:t>
            </a:r>
            <a:r>
              <a:rPr lang="en-US" sz="3200" baseline="30000" dirty="0"/>
              <a:t>19</a:t>
            </a:r>
            <a:r>
              <a:rPr lang="en-US" sz="3200" dirty="0"/>
              <a:t> If we have hoped in Christ in this life only, we are of all men most to be pitied.</a:t>
            </a:r>
          </a:p>
        </p:txBody>
      </p:sp>
      <p:sp>
        <p:nvSpPr>
          <p:cNvPr id="3" name="Content Placeholder 2">
            <a:extLst>
              <a:ext uri="{FF2B5EF4-FFF2-40B4-BE49-F238E27FC236}">
                <a16:creationId xmlns:a16="http://schemas.microsoft.com/office/drawing/2014/main" id="{19955D42-20E5-E74E-9AF8-2BDDCC5E0F15}"/>
              </a:ext>
            </a:extLst>
          </p:cNvPr>
          <p:cNvSpPr>
            <a:spLocks noGrp="1"/>
          </p:cNvSpPr>
          <p:nvPr>
            <p:ph sz="quarter" idx="10"/>
          </p:nvPr>
        </p:nvSpPr>
        <p:spPr/>
        <p:txBody>
          <a:bodyPr/>
          <a:lstStyle/>
          <a:p>
            <a:r>
              <a:rPr lang="en-US" dirty="0"/>
              <a:t>- I Corinthians 15:16-19</a:t>
            </a:r>
          </a:p>
        </p:txBody>
      </p:sp>
    </p:spTree>
    <p:extLst>
      <p:ext uri="{BB962C8B-B14F-4D97-AF65-F5344CB8AC3E}">
        <p14:creationId xmlns:p14="http://schemas.microsoft.com/office/powerpoint/2010/main" val="3343246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710B3C-4C6D-544A-8421-C7FFB9D0B13F}"/>
              </a:ext>
            </a:extLst>
          </p:cNvPr>
          <p:cNvSpPr>
            <a:spLocks noGrp="1"/>
          </p:cNvSpPr>
          <p:nvPr>
            <p:ph idx="1"/>
          </p:nvPr>
        </p:nvSpPr>
        <p:spPr/>
        <p:txBody>
          <a:bodyPr/>
          <a:lstStyle/>
          <a:p>
            <a:r>
              <a:rPr lang="en-US" dirty="0"/>
              <a:t>Preaching is worthless</a:t>
            </a:r>
          </a:p>
          <a:p>
            <a:r>
              <a:rPr lang="en-US" dirty="0"/>
              <a:t>Faith is useless</a:t>
            </a:r>
          </a:p>
          <a:p>
            <a:r>
              <a:rPr lang="en-US" dirty="0"/>
              <a:t>Hope is lost</a:t>
            </a:r>
          </a:p>
          <a:p>
            <a:r>
              <a:rPr lang="en-US" dirty="0"/>
              <a:t>Apostles are liars</a:t>
            </a:r>
          </a:p>
          <a:p>
            <a:r>
              <a:rPr lang="en-US" dirty="0"/>
              <a:t>We are still sinners</a:t>
            </a:r>
          </a:p>
          <a:p>
            <a:r>
              <a:rPr lang="en-US" dirty="0"/>
              <a:t>Christians are fools</a:t>
            </a:r>
          </a:p>
        </p:txBody>
      </p:sp>
      <p:sp>
        <p:nvSpPr>
          <p:cNvPr id="3" name="Title 2">
            <a:extLst>
              <a:ext uri="{FF2B5EF4-FFF2-40B4-BE49-F238E27FC236}">
                <a16:creationId xmlns:a16="http://schemas.microsoft.com/office/drawing/2014/main" id="{6519D3A1-A740-134D-8219-A0356FDEAE8D}"/>
              </a:ext>
            </a:extLst>
          </p:cNvPr>
          <p:cNvSpPr>
            <a:spLocks noGrp="1"/>
          </p:cNvSpPr>
          <p:nvPr>
            <p:ph type="title"/>
          </p:nvPr>
        </p:nvSpPr>
        <p:spPr/>
        <p:txBody>
          <a:bodyPr/>
          <a:lstStyle/>
          <a:p>
            <a:r>
              <a:rPr lang="en-US" dirty="0"/>
              <a:t>If Christ is not raised:</a:t>
            </a:r>
          </a:p>
        </p:txBody>
      </p:sp>
    </p:spTree>
    <p:extLst>
      <p:ext uri="{BB962C8B-B14F-4D97-AF65-F5344CB8AC3E}">
        <p14:creationId xmlns:p14="http://schemas.microsoft.com/office/powerpoint/2010/main" val="1178416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94DEF-CC18-2A42-A344-859636B8DC1B}"/>
              </a:ext>
            </a:extLst>
          </p:cNvPr>
          <p:cNvSpPr>
            <a:spLocks noGrp="1"/>
          </p:cNvSpPr>
          <p:nvPr>
            <p:ph type="body" idx="1"/>
          </p:nvPr>
        </p:nvSpPr>
        <p:spPr>
          <a:xfrm>
            <a:off x="685800" y="347619"/>
            <a:ext cx="7588624" cy="3693156"/>
          </a:xfrm>
        </p:spPr>
        <p:txBody>
          <a:bodyPr>
            <a:normAutofit/>
          </a:bodyPr>
          <a:lstStyle/>
          <a:p>
            <a:r>
              <a:rPr lang="en-US" dirty="0"/>
              <a:t>But now Christ has been raised from the dead, the first fruits of those who are asleep.</a:t>
            </a:r>
          </a:p>
        </p:txBody>
      </p:sp>
      <p:sp>
        <p:nvSpPr>
          <p:cNvPr id="3" name="Content Placeholder 2">
            <a:extLst>
              <a:ext uri="{FF2B5EF4-FFF2-40B4-BE49-F238E27FC236}">
                <a16:creationId xmlns:a16="http://schemas.microsoft.com/office/drawing/2014/main" id="{19955D42-20E5-E74E-9AF8-2BDDCC5E0F15}"/>
              </a:ext>
            </a:extLst>
          </p:cNvPr>
          <p:cNvSpPr>
            <a:spLocks noGrp="1"/>
          </p:cNvSpPr>
          <p:nvPr>
            <p:ph sz="quarter" idx="10"/>
          </p:nvPr>
        </p:nvSpPr>
        <p:spPr/>
        <p:txBody>
          <a:bodyPr/>
          <a:lstStyle/>
          <a:p>
            <a:r>
              <a:rPr lang="en-US" dirty="0"/>
              <a:t>- I Corinthians 15:20</a:t>
            </a:r>
          </a:p>
        </p:txBody>
      </p:sp>
    </p:spTree>
    <p:extLst>
      <p:ext uri="{BB962C8B-B14F-4D97-AF65-F5344CB8AC3E}">
        <p14:creationId xmlns:p14="http://schemas.microsoft.com/office/powerpoint/2010/main" val="1489250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94DEF-CC18-2A42-A344-859636B8DC1B}"/>
              </a:ext>
            </a:extLst>
          </p:cNvPr>
          <p:cNvSpPr>
            <a:spLocks noGrp="1"/>
          </p:cNvSpPr>
          <p:nvPr>
            <p:ph type="body" idx="1"/>
          </p:nvPr>
        </p:nvSpPr>
        <p:spPr>
          <a:xfrm>
            <a:off x="685799" y="347619"/>
            <a:ext cx="7687235" cy="3693156"/>
          </a:xfrm>
        </p:spPr>
        <p:txBody>
          <a:bodyPr>
            <a:normAutofit/>
          </a:bodyPr>
          <a:lstStyle/>
          <a:p>
            <a:r>
              <a:rPr lang="en-US" baseline="30000" dirty="0"/>
              <a:t>21</a:t>
            </a:r>
            <a:r>
              <a:rPr lang="en-US" dirty="0"/>
              <a:t> For since by a man came death, by a man also came the resurrection of the dead. </a:t>
            </a:r>
            <a:r>
              <a:rPr lang="en-US" baseline="30000" dirty="0"/>
              <a:t>22</a:t>
            </a:r>
            <a:r>
              <a:rPr lang="en-US" dirty="0"/>
              <a:t> For as in Adam all die, so also in Christ all will be made alive.</a:t>
            </a:r>
          </a:p>
        </p:txBody>
      </p:sp>
      <p:sp>
        <p:nvSpPr>
          <p:cNvPr id="3" name="Content Placeholder 2">
            <a:extLst>
              <a:ext uri="{FF2B5EF4-FFF2-40B4-BE49-F238E27FC236}">
                <a16:creationId xmlns:a16="http://schemas.microsoft.com/office/drawing/2014/main" id="{19955D42-20E5-E74E-9AF8-2BDDCC5E0F15}"/>
              </a:ext>
            </a:extLst>
          </p:cNvPr>
          <p:cNvSpPr>
            <a:spLocks noGrp="1"/>
          </p:cNvSpPr>
          <p:nvPr>
            <p:ph sz="quarter" idx="10"/>
          </p:nvPr>
        </p:nvSpPr>
        <p:spPr/>
        <p:txBody>
          <a:bodyPr/>
          <a:lstStyle/>
          <a:p>
            <a:r>
              <a:rPr lang="en-US" dirty="0"/>
              <a:t>- I Corinthians 15:21-22</a:t>
            </a:r>
          </a:p>
        </p:txBody>
      </p:sp>
    </p:spTree>
    <p:extLst>
      <p:ext uri="{BB962C8B-B14F-4D97-AF65-F5344CB8AC3E}">
        <p14:creationId xmlns:p14="http://schemas.microsoft.com/office/powerpoint/2010/main" val="4145169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94DEF-CC18-2A42-A344-859636B8DC1B}"/>
              </a:ext>
            </a:extLst>
          </p:cNvPr>
          <p:cNvSpPr>
            <a:spLocks noGrp="1"/>
          </p:cNvSpPr>
          <p:nvPr>
            <p:ph type="body" idx="1"/>
          </p:nvPr>
        </p:nvSpPr>
        <p:spPr>
          <a:xfrm>
            <a:off x="685799" y="347619"/>
            <a:ext cx="7687235" cy="3693156"/>
          </a:xfrm>
        </p:spPr>
        <p:txBody>
          <a:bodyPr>
            <a:normAutofit/>
          </a:bodyPr>
          <a:lstStyle/>
          <a:p>
            <a:r>
              <a:rPr lang="en-US" dirty="0"/>
              <a:t>But each in his own order: Christ the first fruits,</a:t>
            </a:r>
          </a:p>
        </p:txBody>
      </p:sp>
      <p:sp>
        <p:nvSpPr>
          <p:cNvPr id="3" name="Content Placeholder 2">
            <a:extLst>
              <a:ext uri="{FF2B5EF4-FFF2-40B4-BE49-F238E27FC236}">
                <a16:creationId xmlns:a16="http://schemas.microsoft.com/office/drawing/2014/main" id="{19955D42-20E5-E74E-9AF8-2BDDCC5E0F15}"/>
              </a:ext>
            </a:extLst>
          </p:cNvPr>
          <p:cNvSpPr>
            <a:spLocks noGrp="1"/>
          </p:cNvSpPr>
          <p:nvPr>
            <p:ph sz="quarter" idx="10"/>
          </p:nvPr>
        </p:nvSpPr>
        <p:spPr/>
        <p:txBody>
          <a:bodyPr/>
          <a:lstStyle/>
          <a:p>
            <a:r>
              <a:rPr lang="en-US" dirty="0"/>
              <a:t>- I Corinthians 15:23a</a:t>
            </a:r>
          </a:p>
        </p:txBody>
      </p:sp>
    </p:spTree>
    <p:extLst>
      <p:ext uri="{BB962C8B-B14F-4D97-AF65-F5344CB8AC3E}">
        <p14:creationId xmlns:p14="http://schemas.microsoft.com/office/powerpoint/2010/main" val="849151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94DEF-CC18-2A42-A344-859636B8DC1B}"/>
              </a:ext>
            </a:extLst>
          </p:cNvPr>
          <p:cNvSpPr>
            <a:spLocks noGrp="1"/>
          </p:cNvSpPr>
          <p:nvPr>
            <p:ph type="body" idx="1"/>
          </p:nvPr>
        </p:nvSpPr>
        <p:spPr>
          <a:xfrm>
            <a:off x="685799" y="347619"/>
            <a:ext cx="7687235" cy="3693156"/>
          </a:xfrm>
        </p:spPr>
        <p:txBody>
          <a:bodyPr>
            <a:normAutofit/>
          </a:bodyPr>
          <a:lstStyle/>
          <a:p>
            <a:r>
              <a:rPr lang="en-US" dirty="0"/>
              <a:t>after that those who are Christ’s at His coming,</a:t>
            </a:r>
          </a:p>
        </p:txBody>
      </p:sp>
      <p:sp>
        <p:nvSpPr>
          <p:cNvPr id="3" name="Content Placeholder 2">
            <a:extLst>
              <a:ext uri="{FF2B5EF4-FFF2-40B4-BE49-F238E27FC236}">
                <a16:creationId xmlns:a16="http://schemas.microsoft.com/office/drawing/2014/main" id="{19955D42-20E5-E74E-9AF8-2BDDCC5E0F15}"/>
              </a:ext>
            </a:extLst>
          </p:cNvPr>
          <p:cNvSpPr>
            <a:spLocks noGrp="1"/>
          </p:cNvSpPr>
          <p:nvPr>
            <p:ph sz="quarter" idx="10"/>
          </p:nvPr>
        </p:nvSpPr>
        <p:spPr/>
        <p:txBody>
          <a:bodyPr/>
          <a:lstStyle/>
          <a:p>
            <a:r>
              <a:rPr lang="en-US" dirty="0"/>
              <a:t>- I Corinthians 15:23b</a:t>
            </a:r>
          </a:p>
        </p:txBody>
      </p:sp>
    </p:spTree>
    <p:extLst>
      <p:ext uri="{BB962C8B-B14F-4D97-AF65-F5344CB8AC3E}">
        <p14:creationId xmlns:p14="http://schemas.microsoft.com/office/powerpoint/2010/main" val="4100304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94DEF-CC18-2A42-A344-859636B8DC1B}"/>
              </a:ext>
            </a:extLst>
          </p:cNvPr>
          <p:cNvSpPr>
            <a:spLocks noGrp="1"/>
          </p:cNvSpPr>
          <p:nvPr>
            <p:ph type="body" idx="1"/>
          </p:nvPr>
        </p:nvSpPr>
        <p:spPr>
          <a:xfrm>
            <a:off x="685799" y="347619"/>
            <a:ext cx="7687235" cy="3693156"/>
          </a:xfrm>
        </p:spPr>
        <p:txBody>
          <a:bodyPr>
            <a:normAutofit/>
          </a:bodyPr>
          <a:lstStyle/>
          <a:p>
            <a:r>
              <a:rPr lang="en-US" dirty="0"/>
              <a:t>then comes the end, when He hands over the kingdom to the God and Father, when He has abolished all rule and all authority and power.</a:t>
            </a:r>
          </a:p>
        </p:txBody>
      </p:sp>
      <p:sp>
        <p:nvSpPr>
          <p:cNvPr id="3" name="Content Placeholder 2">
            <a:extLst>
              <a:ext uri="{FF2B5EF4-FFF2-40B4-BE49-F238E27FC236}">
                <a16:creationId xmlns:a16="http://schemas.microsoft.com/office/drawing/2014/main" id="{19955D42-20E5-E74E-9AF8-2BDDCC5E0F15}"/>
              </a:ext>
            </a:extLst>
          </p:cNvPr>
          <p:cNvSpPr>
            <a:spLocks noGrp="1"/>
          </p:cNvSpPr>
          <p:nvPr>
            <p:ph sz="quarter" idx="10"/>
          </p:nvPr>
        </p:nvSpPr>
        <p:spPr/>
        <p:txBody>
          <a:bodyPr/>
          <a:lstStyle/>
          <a:p>
            <a:r>
              <a:rPr lang="en-US" dirty="0"/>
              <a:t>- I Corinthians 15:24</a:t>
            </a:r>
          </a:p>
        </p:txBody>
      </p:sp>
    </p:spTree>
    <p:extLst>
      <p:ext uri="{BB962C8B-B14F-4D97-AF65-F5344CB8AC3E}">
        <p14:creationId xmlns:p14="http://schemas.microsoft.com/office/powerpoint/2010/main" val="1473951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94DEF-CC18-2A42-A344-859636B8DC1B}"/>
              </a:ext>
            </a:extLst>
          </p:cNvPr>
          <p:cNvSpPr>
            <a:spLocks noGrp="1"/>
          </p:cNvSpPr>
          <p:nvPr>
            <p:ph type="body" idx="1"/>
          </p:nvPr>
        </p:nvSpPr>
        <p:spPr>
          <a:xfrm>
            <a:off x="685799" y="347619"/>
            <a:ext cx="7687235" cy="3693156"/>
          </a:xfrm>
        </p:spPr>
        <p:txBody>
          <a:bodyPr>
            <a:normAutofit/>
          </a:bodyPr>
          <a:lstStyle/>
          <a:p>
            <a:r>
              <a:rPr lang="en-US" baseline="30000" dirty="0"/>
              <a:t>25</a:t>
            </a:r>
            <a:r>
              <a:rPr lang="en-US" dirty="0"/>
              <a:t> For He must reign until He has put all His enemies under His feet. </a:t>
            </a:r>
            <a:br>
              <a:rPr lang="en-US" dirty="0"/>
            </a:br>
            <a:r>
              <a:rPr lang="en-US" baseline="30000" dirty="0"/>
              <a:t>26</a:t>
            </a:r>
            <a:r>
              <a:rPr lang="en-US" dirty="0"/>
              <a:t> The last enemy that will be abolished is death.</a:t>
            </a:r>
          </a:p>
        </p:txBody>
      </p:sp>
      <p:sp>
        <p:nvSpPr>
          <p:cNvPr id="3" name="Content Placeholder 2">
            <a:extLst>
              <a:ext uri="{FF2B5EF4-FFF2-40B4-BE49-F238E27FC236}">
                <a16:creationId xmlns:a16="http://schemas.microsoft.com/office/drawing/2014/main" id="{19955D42-20E5-E74E-9AF8-2BDDCC5E0F15}"/>
              </a:ext>
            </a:extLst>
          </p:cNvPr>
          <p:cNvSpPr>
            <a:spLocks noGrp="1"/>
          </p:cNvSpPr>
          <p:nvPr>
            <p:ph sz="quarter" idx="10"/>
          </p:nvPr>
        </p:nvSpPr>
        <p:spPr/>
        <p:txBody>
          <a:bodyPr/>
          <a:lstStyle/>
          <a:p>
            <a:r>
              <a:rPr lang="en-US" dirty="0"/>
              <a:t>- I Corinthians 15:25-26</a:t>
            </a:r>
          </a:p>
        </p:txBody>
      </p:sp>
    </p:spTree>
    <p:extLst>
      <p:ext uri="{BB962C8B-B14F-4D97-AF65-F5344CB8AC3E}">
        <p14:creationId xmlns:p14="http://schemas.microsoft.com/office/powerpoint/2010/main" val="3102992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94DEF-CC18-2A42-A344-859636B8DC1B}"/>
              </a:ext>
            </a:extLst>
          </p:cNvPr>
          <p:cNvSpPr>
            <a:spLocks noGrp="1"/>
          </p:cNvSpPr>
          <p:nvPr>
            <p:ph type="body" idx="1"/>
          </p:nvPr>
        </p:nvSpPr>
        <p:spPr>
          <a:xfrm>
            <a:off x="685799" y="347619"/>
            <a:ext cx="7696201" cy="3693156"/>
          </a:xfrm>
        </p:spPr>
        <p:txBody>
          <a:bodyPr>
            <a:normAutofit/>
          </a:bodyPr>
          <a:lstStyle/>
          <a:p>
            <a:r>
              <a:rPr lang="en-US" sz="2800" baseline="30000" dirty="0"/>
              <a:t>27</a:t>
            </a:r>
            <a:r>
              <a:rPr lang="en-US" sz="2800" dirty="0"/>
              <a:t> For He has put all things in subjection under His feet. But when He says, “All things are put in subjection,” it is evident that He is excepted who put all things in subjection to Him. </a:t>
            </a:r>
            <a:r>
              <a:rPr lang="en-US" sz="2800" baseline="30000" dirty="0"/>
              <a:t>28</a:t>
            </a:r>
            <a:r>
              <a:rPr lang="en-US" sz="2800" dirty="0"/>
              <a:t> When all things are subjected to Him, then the Son Himself also will be subjected to the One who subjected all things to Him, so that God may be all in all.</a:t>
            </a:r>
          </a:p>
        </p:txBody>
      </p:sp>
      <p:sp>
        <p:nvSpPr>
          <p:cNvPr id="3" name="Content Placeholder 2">
            <a:extLst>
              <a:ext uri="{FF2B5EF4-FFF2-40B4-BE49-F238E27FC236}">
                <a16:creationId xmlns:a16="http://schemas.microsoft.com/office/drawing/2014/main" id="{19955D42-20E5-E74E-9AF8-2BDDCC5E0F15}"/>
              </a:ext>
            </a:extLst>
          </p:cNvPr>
          <p:cNvSpPr>
            <a:spLocks noGrp="1"/>
          </p:cNvSpPr>
          <p:nvPr>
            <p:ph sz="quarter" idx="10"/>
          </p:nvPr>
        </p:nvSpPr>
        <p:spPr/>
        <p:txBody>
          <a:bodyPr/>
          <a:lstStyle/>
          <a:p>
            <a:r>
              <a:rPr lang="en-US" dirty="0"/>
              <a:t>- I Corinthians 15:27-28</a:t>
            </a:r>
          </a:p>
        </p:txBody>
      </p:sp>
    </p:spTree>
    <p:extLst>
      <p:ext uri="{BB962C8B-B14F-4D97-AF65-F5344CB8AC3E}">
        <p14:creationId xmlns:p14="http://schemas.microsoft.com/office/powerpoint/2010/main" val="62333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34F58-3252-D643-81C0-B3CF5BC599A0}"/>
              </a:ext>
            </a:extLst>
          </p:cNvPr>
          <p:cNvSpPr>
            <a:spLocks noGrp="1"/>
          </p:cNvSpPr>
          <p:nvPr>
            <p:ph idx="1"/>
          </p:nvPr>
        </p:nvSpPr>
        <p:spPr>
          <a:xfrm>
            <a:off x="457200" y="1407382"/>
            <a:ext cx="8229600" cy="3422538"/>
          </a:xfrm>
        </p:spPr>
        <p:txBody>
          <a:bodyPr/>
          <a:lstStyle/>
          <a:p>
            <a:pPr marL="514350" indent="-514350">
              <a:spcAft>
                <a:spcPts val="1800"/>
              </a:spcAft>
              <a:buFont typeface="+mj-lt"/>
              <a:buAutoNum type="arabicPeriod"/>
            </a:pPr>
            <a:r>
              <a:rPr lang="en-US" sz="3600" dirty="0"/>
              <a:t>Believers resurrected</a:t>
            </a:r>
          </a:p>
          <a:p>
            <a:pPr marL="514350" indent="-514350">
              <a:spcAft>
                <a:spcPts val="1800"/>
              </a:spcAft>
              <a:buFont typeface="+mj-lt"/>
              <a:buAutoNum type="arabicPeriod"/>
            </a:pPr>
            <a:r>
              <a:rPr lang="en-US" sz="3600" dirty="0"/>
              <a:t>Wicked destroyed</a:t>
            </a:r>
          </a:p>
          <a:p>
            <a:pPr marL="514350" indent="-514350">
              <a:spcAft>
                <a:spcPts val="1800"/>
              </a:spcAft>
              <a:buFont typeface="+mj-lt"/>
              <a:buAutoNum type="arabicPeriod"/>
            </a:pPr>
            <a:r>
              <a:rPr lang="en-US" sz="3600" dirty="0"/>
              <a:t>Death destroyed</a:t>
            </a:r>
          </a:p>
          <a:p>
            <a:pPr marL="514350" indent="-514350">
              <a:spcAft>
                <a:spcPts val="1800"/>
              </a:spcAft>
              <a:buFont typeface="+mj-lt"/>
              <a:buAutoNum type="arabicPeriod"/>
            </a:pPr>
            <a:r>
              <a:rPr lang="en-US" sz="3600" dirty="0"/>
              <a:t>God and man (kind) reunited</a:t>
            </a:r>
          </a:p>
        </p:txBody>
      </p:sp>
      <p:sp>
        <p:nvSpPr>
          <p:cNvPr id="3" name="Title 2">
            <a:extLst>
              <a:ext uri="{FF2B5EF4-FFF2-40B4-BE49-F238E27FC236}">
                <a16:creationId xmlns:a16="http://schemas.microsoft.com/office/drawing/2014/main" id="{21EF36B6-F3F9-8347-A189-48EDDE5BEBB9}"/>
              </a:ext>
            </a:extLst>
          </p:cNvPr>
          <p:cNvSpPr>
            <a:spLocks noGrp="1"/>
          </p:cNvSpPr>
          <p:nvPr>
            <p:ph type="title"/>
          </p:nvPr>
        </p:nvSpPr>
        <p:spPr/>
        <p:txBody>
          <a:bodyPr/>
          <a:lstStyle/>
          <a:p>
            <a:r>
              <a:rPr lang="en-US" dirty="0"/>
              <a:t>Order of the End</a:t>
            </a:r>
          </a:p>
        </p:txBody>
      </p:sp>
    </p:spTree>
    <p:extLst>
      <p:ext uri="{BB962C8B-B14F-4D97-AF65-F5344CB8AC3E}">
        <p14:creationId xmlns:p14="http://schemas.microsoft.com/office/powerpoint/2010/main" val="3041326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BCCCB-4282-BD4D-94CE-A1B0CA37C8F5}"/>
              </a:ext>
            </a:extLst>
          </p:cNvPr>
          <p:cNvSpPr>
            <a:spLocks noGrp="1"/>
          </p:cNvSpPr>
          <p:nvPr>
            <p:ph type="title"/>
          </p:nvPr>
        </p:nvSpPr>
        <p:spPr/>
        <p:txBody>
          <a:bodyPr>
            <a:normAutofit/>
          </a:bodyPr>
          <a:lstStyle/>
          <a:p>
            <a:r>
              <a:rPr lang="en-US" sz="4400" b="0" dirty="0"/>
              <a:t>The resurrection of Jesus pointed to the resurrection </a:t>
            </a:r>
            <a:r>
              <a:rPr lang="en-US" sz="4400" dirty="0">
                <a:latin typeface="Lato Black" panose="020F0502020204030203" pitchFamily="34" charset="0"/>
                <a:ea typeface="Lato Black" panose="020F0502020204030203" pitchFamily="34" charset="0"/>
                <a:cs typeface="Lato Black" panose="020F0502020204030203" pitchFamily="34" charset="0"/>
              </a:rPr>
              <a:t>of every single believer.</a:t>
            </a:r>
          </a:p>
        </p:txBody>
      </p:sp>
    </p:spTree>
    <p:extLst>
      <p:ext uri="{BB962C8B-B14F-4D97-AF65-F5344CB8AC3E}">
        <p14:creationId xmlns:p14="http://schemas.microsoft.com/office/powerpoint/2010/main" val="4213871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0C54-7155-9149-A190-F401BD4AD967}"/>
              </a:ext>
            </a:extLst>
          </p:cNvPr>
          <p:cNvSpPr>
            <a:spLocks noGrp="1"/>
          </p:cNvSpPr>
          <p:nvPr>
            <p:ph type="title"/>
          </p:nvPr>
        </p:nvSpPr>
        <p:spPr>
          <a:xfrm>
            <a:off x="1280160" y="1084728"/>
            <a:ext cx="7205472" cy="4058771"/>
          </a:xfrm>
        </p:spPr>
        <p:txBody>
          <a:bodyPr/>
          <a:lstStyle/>
          <a:p>
            <a:pPr algn="ctr">
              <a:lnSpc>
                <a:spcPct val="80000"/>
              </a:lnSpc>
            </a:pPr>
            <a:r>
              <a:rPr lang="en-US" dirty="0"/>
              <a:t>GOD</a:t>
            </a:r>
            <a:br>
              <a:rPr lang="en-US" dirty="0"/>
            </a:br>
            <a:r>
              <a:rPr lang="en-US" dirty="0"/>
              <a:t>+</a:t>
            </a:r>
            <a:br>
              <a:rPr lang="en-US" dirty="0"/>
            </a:br>
            <a:r>
              <a:rPr lang="en-US" dirty="0"/>
              <a:t>MANKIND</a:t>
            </a:r>
          </a:p>
        </p:txBody>
      </p:sp>
      <p:sp>
        <p:nvSpPr>
          <p:cNvPr id="4" name="Triangle 3">
            <a:extLst>
              <a:ext uri="{FF2B5EF4-FFF2-40B4-BE49-F238E27FC236}">
                <a16:creationId xmlns:a16="http://schemas.microsoft.com/office/drawing/2014/main" id="{5D3E0077-51BD-C140-BB0F-C1C7F736D339}"/>
              </a:ext>
            </a:extLst>
          </p:cNvPr>
          <p:cNvSpPr/>
          <p:nvPr/>
        </p:nvSpPr>
        <p:spPr>
          <a:xfrm>
            <a:off x="2271430" y="502024"/>
            <a:ext cx="5222931" cy="3836894"/>
          </a:xfrm>
          <a:prstGeom prst="triangle">
            <a:avLst/>
          </a:prstGeom>
          <a:noFill/>
          <a:ln w="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896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68088B-CD48-8840-AB2A-E71D05F53421}"/>
              </a:ext>
            </a:extLst>
          </p:cNvPr>
          <p:cNvSpPr>
            <a:spLocks noGrp="1"/>
          </p:cNvSpPr>
          <p:nvPr>
            <p:ph idx="1"/>
          </p:nvPr>
        </p:nvSpPr>
        <p:spPr>
          <a:xfrm>
            <a:off x="457200" y="1389888"/>
            <a:ext cx="8615082" cy="3440032"/>
          </a:xfrm>
        </p:spPr>
        <p:txBody>
          <a:bodyPr/>
          <a:lstStyle/>
          <a:p>
            <a:pPr>
              <a:spcAft>
                <a:spcPts val="1800"/>
              </a:spcAft>
            </a:pPr>
            <a:r>
              <a:rPr lang="en-US" dirty="0"/>
              <a:t>Paul silences doubters</a:t>
            </a:r>
          </a:p>
          <a:p>
            <a:pPr>
              <a:spcAft>
                <a:spcPts val="1800"/>
              </a:spcAft>
            </a:pPr>
            <a:r>
              <a:rPr lang="en-US" dirty="0"/>
              <a:t>The resurrection is the reason for Christianity</a:t>
            </a:r>
          </a:p>
          <a:p>
            <a:pPr>
              <a:spcAft>
                <a:spcPts val="1800"/>
              </a:spcAft>
            </a:pPr>
            <a:r>
              <a:rPr lang="en-US" dirty="0"/>
              <a:t>Sin → Death → Christ → Resurrection → Salvation → Unity between God and Man</a:t>
            </a:r>
          </a:p>
        </p:txBody>
      </p:sp>
      <p:sp>
        <p:nvSpPr>
          <p:cNvPr id="3" name="Title 2">
            <a:extLst>
              <a:ext uri="{FF2B5EF4-FFF2-40B4-BE49-F238E27FC236}">
                <a16:creationId xmlns:a16="http://schemas.microsoft.com/office/drawing/2014/main" id="{2BB5F921-5FF4-3442-BED0-EC44C0AC05F6}"/>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2724936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9DB86-3975-7B4C-A8AC-A130BABCFE88}"/>
              </a:ext>
            </a:extLst>
          </p:cNvPr>
          <p:cNvSpPr>
            <a:spLocks noGrp="1"/>
          </p:cNvSpPr>
          <p:nvPr>
            <p:ph idx="1"/>
          </p:nvPr>
        </p:nvSpPr>
        <p:spPr>
          <a:xfrm>
            <a:off x="457200" y="1541928"/>
            <a:ext cx="8229600" cy="3287991"/>
          </a:xfrm>
        </p:spPr>
        <p:txBody>
          <a:bodyPr/>
          <a:lstStyle/>
          <a:p>
            <a:pPr marL="697230" indent="-697230">
              <a:buFont typeface="+mj-lt"/>
              <a:buAutoNum type="arabicPeriod"/>
            </a:pPr>
            <a:r>
              <a:rPr lang="en-US" sz="4400" b="1" dirty="0"/>
              <a:t>Jesus’ resurrection validates all that He said and did.</a:t>
            </a:r>
          </a:p>
        </p:txBody>
      </p:sp>
      <p:sp>
        <p:nvSpPr>
          <p:cNvPr id="3" name="Title 2">
            <a:extLst>
              <a:ext uri="{FF2B5EF4-FFF2-40B4-BE49-F238E27FC236}">
                <a16:creationId xmlns:a16="http://schemas.microsoft.com/office/drawing/2014/main" id="{A3774A42-987C-8F4C-8F42-E54537A20573}"/>
              </a:ext>
            </a:extLst>
          </p:cNvPr>
          <p:cNvSpPr>
            <a:spLocks noGrp="1"/>
          </p:cNvSpPr>
          <p:nvPr>
            <p:ph type="title"/>
          </p:nvPr>
        </p:nvSpPr>
        <p:spPr/>
        <p:txBody>
          <a:bodyPr/>
          <a:lstStyle/>
          <a:p>
            <a:r>
              <a:rPr lang="en-US" dirty="0"/>
              <a:t>2 Important Ideas:</a:t>
            </a:r>
          </a:p>
        </p:txBody>
      </p:sp>
    </p:spTree>
    <p:extLst>
      <p:ext uri="{BB962C8B-B14F-4D97-AF65-F5344CB8AC3E}">
        <p14:creationId xmlns:p14="http://schemas.microsoft.com/office/powerpoint/2010/main" val="962378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9DB86-3975-7B4C-A8AC-A130BABCFE88}"/>
              </a:ext>
            </a:extLst>
          </p:cNvPr>
          <p:cNvSpPr>
            <a:spLocks noGrp="1"/>
          </p:cNvSpPr>
          <p:nvPr>
            <p:ph idx="1"/>
          </p:nvPr>
        </p:nvSpPr>
        <p:spPr>
          <a:xfrm>
            <a:off x="457200" y="1541928"/>
            <a:ext cx="8229600" cy="3287991"/>
          </a:xfrm>
        </p:spPr>
        <p:txBody>
          <a:bodyPr/>
          <a:lstStyle/>
          <a:p>
            <a:pPr marL="697230" indent="-697230">
              <a:spcAft>
                <a:spcPts val="1800"/>
              </a:spcAft>
              <a:buFont typeface="+mj-lt"/>
              <a:buAutoNum type="arabicPeriod"/>
            </a:pPr>
            <a:r>
              <a:rPr lang="en-US" sz="2400" dirty="0"/>
              <a:t>Jesus’ resurrection validates all that He said and did.</a:t>
            </a:r>
          </a:p>
          <a:p>
            <a:pPr marL="697230" indent="-697230">
              <a:buFont typeface="+mj-lt"/>
              <a:buAutoNum type="arabicPeriod"/>
            </a:pPr>
            <a:r>
              <a:rPr lang="en-US" sz="4400" b="1" dirty="0"/>
              <a:t>Believers in Jesus will be resurrected just as He was.</a:t>
            </a:r>
          </a:p>
        </p:txBody>
      </p:sp>
      <p:sp>
        <p:nvSpPr>
          <p:cNvPr id="3" name="Title 2">
            <a:extLst>
              <a:ext uri="{FF2B5EF4-FFF2-40B4-BE49-F238E27FC236}">
                <a16:creationId xmlns:a16="http://schemas.microsoft.com/office/drawing/2014/main" id="{A3774A42-987C-8F4C-8F42-E54537A20573}"/>
              </a:ext>
            </a:extLst>
          </p:cNvPr>
          <p:cNvSpPr>
            <a:spLocks noGrp="1"/>
          </p:cNvSpPr>
          <p:nvPr>
            <p:ph type="title"/>
          </p:nvPr>
        </p:nvSpPr>
        <p:spPr/>
        <p:txBody>
          <a:bodyPr/>
          <a:lstStyle/>
          <a:p>
            <a:r>
              <a:rPr lang="en-US" dirty="0"/>
              <a:t>2 Important Ideas:</a:t>
            </a:r>
          </a:p>
        </p:txBody>
      </p:sp>
    </p:spTree>
    <p:extLst>
      <p:ext uri="{BB962C8B-B14F-4D97-AF65-F5344CB8AC3E}">
        <p14:creationId xmlns:p14="http://schemas.microsoft.com/office/powerpoint/2010/main" val="412541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9DB86-3975-7B4C-A8AC-A130BABCFE88}"/>
              </a:ext>
            </a:extLst>
          </p:cNvPr>
          <p:cNvSpPr>
            <a:spLocks noGrp="1"/>
          </p:cNvSpPr>
          <p:nvPr>
            <p:ph idx="1"/>
          </p:nvPr>
        </p:nvSpPr>
        <p:spPr>
          <a:xfrm>
            <a:off x="457200" y="1541928"/>
            <a:ext cx="8229600" cy="3287991"/>
          </a:xfrm>
        </p:spPr>
        <p:txBody>
          <a:bodyPr/>
          <a:lstStyle/>
          <a:p>
            <a:pPr marL="697230" indent="-697230">
              <a:spcAft>
                <a:spcPts val="1800"/>
              </a:spcAft>
              <a:buFont typeface="+mj-lt"/>
              <a:buAutoNum type="arabicPeriod"/>
            </a:pPr>
            <a:r>
              <a:rPr lang="en-US" sz="4200" b="1" dirty="0"/>
              <a:t>No Resurrection – No Gospel</a:t>
            </a:r>
          </a:p>
        </p:txBody>
      </p:sp>
      <p:sp>
        <p:nvSpPr>
          <p:cNvPr id="3" name="Title 2">
            <a:extLst>
              <a:ext uri="{FF2B5EF4-FFF2-40B4-BE49-F238E27FC236}">
                <a16:creationId xmlns:a16="http://schemas.microsoft.com/office/drawing/2014/main" id="{A3774A42-987C-8F4C-8F42-E54537A20573}"/>
              </a:ext>
            </a:extLst>
          </p:cNvPr>
          <p:cNvSpPr>
            <a:spLocks noGrp="1"/>
          </p:cNvSpPr>
          <p:nvPr>
            <p:ph type="title"/>
          </p:nvPr>
        </p:nvSpPr>
        <p:spPr/>
        <p:txBody>
          <a:bodyPr/>
          <a:lstStyle/>
          <a:p>
            <a:r>
              <a:rPr lang="en-US" dirty="0"/>
              <a:t>3 Truths</a:t>
            </a:r>
          </a:p>
        </p:txBody>
      </p:sp>
    </p:spTree>
    <p:extLst>
      <p:ext uri="{BB962C8B-B14F-4D97-AF65-F5344CB8AC3E}">
        <p14:creationId xmlns:p14="http://schemas.microsoft.com/office/powerpoint/2010/main" val="776076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9DB86-3975-7B4C-A8AC-A130BABCFE88}"/>
              </a:ext>
            </a:extLst>
          </p:cNvPr>
          <p:cNvSpPr>
            <a:spLocks noGrp="1"/>
          </p:cNvSpPr>
          <p:nvPr>
            <p:ph idx="1"/>
          </p:nvPr>
        </p:nvSpPr>
        <p:spPr>
          <a:xfrm>
            <a:off x="457200" y="1541928"/>
            <a:ext cx="8229600" cy="3287991"/>
          </a:xfrm>
        </p:spPr>
        <p:txBody>
          <a:bodyPr/>
          <a:lstStyle/>
          <a:p>
            <a:pPr marL="697230" indent="-697230">
              <a:spcAft>
                <a:spcPts val="600"/>
              </a:spcAft>
              <a:buFont typeface="+mj-lt"/>
              <a:buAutoNum type="arabicPeriod"/>
            </a:pPr>
            <a:r>
              <a:rPr lang="en-US" sz="2800" dirty="0"/>
              <a:t>No Resurrection – No Gospel</a:t>
            </a:r>
          </a:p>
          <a:p>
            <a:pPr marL="697230" indent="-697230">
              <a:spcAft>
                <a:spcPts val="1800"/>
              </a:spcAft>
              <a:buFont typeface="+mj-lt"/>
              <a:buAutoNum type="arabicPeriod"/>
            </a:pPr>
            <a:r>
              <a:rPr lang="en-US" sz="4200" b="1" dirty="0"/>
              <a:t>No Resurrection – No Hope</a:t>
            </a:r>
          </a:p>
        </p:txBody>
      </p:sp>
      <p:sp>
        <p:nvSpPr>
          <p:cNvPr id="3" name="Title 2">
            <a:extLst>
              <a:ext uri="{FF2B5EF4-FFF2-40B4-BE49-F238E27FC236}">
                <a16:creationId xmlns:a16="http://schemas.microsoft.com/office/drawing/2014/main" id="{A3774A42-987C-8F4C-8F42-E54537A20573}"/>
              </a:ext>
            </a:extLst>
          </p:cNvPr>
          <p:cNvSpPr>
            <a:spLocks noGrp="1"/>
          </p:cNvSpPr>
          <p:nvPr>
            <p:ph type="title"/>
          </p:nvPr>
        </p:nvSpPr>
        <p:spPr/>
        <p:txBody>
          <a:bodyPr/>
          <a:lstStyle/>
          <a:p>
            <a:r>
              <a:rPr lang="en-US" dirty="0"/>
              <a:t>3 Truths</a:t>
            </a:r>
          </a:p>
        </p:txBody>
      </p:sp>
    </p:spTree>
    <p:extLst>
      <p:ext uri="{BB962C8B-B14F-4D97-AF65-F5344CB8AC3E}">
        <p14:creationId xmlns:p14="http://schemas.microsoft.com/office/powerpoint/2010/main" val="96677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9DB86-3975-7B4C-A8AC-A130BABCFE88}"/>
              </a:ext>
            </a:extLst>
          </p:cNvPr>
          <p:cNvSpPr>
            <a:spLocks noGrp="1"/>
          </p:cNvSpPr>
          <p:nvPr>
            <p:ph idx="1"/>
          </p:nvPr>
        </p:nvSpPr>
        <p:spPr>
          <a:xfrm>
            <a:off x="457200" y="1541928"/>
            <a:ext cx="8229600" cy="3287991"/>
          </a:xfrm>
        </p:spPr>
        <p:txBody>
          <a:bodyPr/>
          <a:lstStyle/>
          <a:p>
            <a:pPr marL="697230" indent="-697230">
              <a:buFont typeface="+mj-lt"/>
              <a:buAutoNum type="arabicPeriod"/>
            </a:pPr>
            <a:r>
              <a:rPr lang="en-US" sz="2400" dirty="0"/>
              <a:t>No Resurrection – No Gospel</a:t>
            </a:r>
          </a:p>
          <a:p>
            <a:pPr marL="697230" indent="-697230">
              <a:spcAft>
                <a:spcPts val="1800"/>
              </a:spcAft>
              <a:buFont typeface="+mj-lt"/>
              <a:buAutoNum type="arabicPeriod"/>
            </a:pPr>
            <a:r>
              <a:rPr lang="en-US" sz="2400" dirty="0"/>
              <a:t>No Resurrection – No Hope</a:t>
            </a:r>
          </a:p>
          <a:p>
            <a:pPr marL="697230" indent="-697230">
              <a:spcAft>
                <a:spcPts val="1800"/>
              </a:spcAft>
              <a:buFont typeface="+mj-lt"/>
              <a:buAutoNum type="arabicPeriod"/>
            </a:pPr>
            <a:r>
              <a:rPr lang="en-US" sz="4200" b="1" dirty="0"/>
              <a:t>No Baptism – No Resurrection</a:t>
            </a:r>
          </a:p>
        </p:txBody>
      </p:sp>
      <p:sp>
        <p:nvSpPr>
          <p:cNvPr id="3" name="Title 2">
            <a:extLst>
              <a:ext uri="{FF2B5EF4-FFF2-40B4-BE49-F238E27FC236}">
                <a16:creationId xmlns:a16="http://schemas.microsoft.com/office/drawing/2014/main" id="{A3774A42-987C-8F4C-8F42-E54537A20573}"/>
              </a:ext>
            </a:extLst>
          </p:cNvPr>
          <p:cNvSpPr>
            <a:spLocks noGrp="1"/>
          </p:cNvSpPr>
          <p:nvPr>
            <p:ph type="title"/>
          </p:nvPr>
        </p:nvSpPr>
        <p:spPr/>
        <p:txBody>
          <a:bodyPr/>
          <a:lstStyle/>
          <a:p>
            <a:r>
              <a:rPr lang="en-US" dirty="0"/>
              <a:t>3 Truths</a:t>
            </a:r>
          </a:p>
        </p:txBody>
      </p:sp>
    </p:spTree>
    <p:extLst>
      <p:ext uri="{BB962C8B-B14F-4D97-AF65-F5344CB8AC3E}">
        <p14:creationId xmlns:p14="http://schemas.microsoft.com/office/powerpoint/2010/main" val="4128103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ink&#10;&#10;Description automatically generated">
            <a:extLst>
              <a:ext uri="{FF2B5EF4-FFF2-40B4-BE49-F238E27FC236}">
                <a16:creationId xmlns:a16="http://schemas.microsoft.com/office/drawing/2014/main" id="{DAE138AE-2862-AD4C-9E37-A56640598E88}"/>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43801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BCCCB-4282-BD4D-94CE-A1B0CA37C8F5}"/>
              </a:ext>
            </a:extLst>
          </p:cNvPr>
          <p:cNvSpPr>
            <a:spLocks noGrp="1"/>
          </p:cNvSpPr>
          <p:nvPr>
            <p:ph type="title"/>
          </p:nvPr>
        </p:nvSpPr>
        <p:spPr/>
        <p:txBody>
          <a:bodyPr>
            <a:normAutofit/>
          </a:bodyPr>
          <a:lstStyle/>
          <a:p>
            <a:r>
              <a:rPr lang="en-US" sz="4400" b="0" dirty="0"/>
              <a:t>I follow Jesus because </a:t>
            </a:r>
            <a:br>
              <a:rPr lang="en-US" sz="4400" dirty="0"/>
            </a:br>
            <a:r>
              <a:rPr lang="en-US" sz="4400" dirty="0">
                <a:latin typeface="Lato Black" panose="020F0502020204030203" pitchFamily="34" charset="0"/>
                <a:ea typeface="Lato Black" panose="020F0502020204030203" pitchFamily="34" charset="0"/>
                <a:cs typeface="Lato Black" panose="020F0502020204030203" pitchFamily="34" charset="0"/>
              </a:rPr>
              <a:t>I want to live after I die.</a:t>
            </a:r>
          </a:p>
        </p:txBody>
      </p:sp>
    </p:spTree>
    <p:extLst>
      <p:ext uri="{BB962C8B-B14F-4D97-AF65-F5344CB8AC3E}">
        <p14:creationId xmlns:p14="http://schemas.microsoft.com/office/powerpoint/2010/main" val="2598717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BCCCB-4282-BD4D-94CE-A1B0CA37C8F5}"/>
              </a:ext>
            </a:extLst>
          </p:cNvPr>
          <p:cNvSpPr>
            <a:spLocks noGrp="1"/>
          </p:cNvSpPr>
          <p:nvPr>
            <p:ph type="title"/>
          </p:nvPr>
        </p:nvSpPr>
        <p:spPr>
          <a:xfrm>
            <a:off x="1590260" y="0"/>
            <a:ext cx="6895371" cy="5143500"/>
          </a:xfrm>
        </p:spPr>
        <p:txBody>
          <a:bodyPr>
            <a:normAutofit/>
          </a:bodyPr>
          <a:lstStyle/>
          <a:p>
            <a:r>
              <a:rPr lang="en-US" sz="4400" b="0" dirty="0"/>
              <a:t>Mankind has always struggled with the </a:t>
            </a:r>
            <a:br>
              <a:rPr lang="en-US" sz="4400" b="0" dirty="0"/>
            </a:br>
            <a:r>
              <a:rPr lang="en-US" sz="4400" b="0" dirty="0"/>
              <a:t>meaning of death and </a:t>
            </a:r>
            <a:br>
              <a:rPr lang="en-US" sz="4400" b="0" dirty="0"/>
            </a:br>
            <a:r>
              <a:rPr lang="en-US" sz="4400" dirty="0">
                <a:latin typeface="Lato Black" panose="020F0502020204030203" pitchFamily="34" charset="0"/>
                <a:ea typeface="Lato Black" panose="020F0502020204030203" pitchFamily="34" charset="0"/>
                <a:cs typeface="Lato Black" panose="020F0502020204030203" pitchFamily="34" charset="0"/>
              </a:rPr>
              <a:t>how to deal with it.</a:t>
            </a:r>
          </a:p>
        </p:txBody>
      </p:sp>
    </p:spTree>
    <p:extLst>
      <p:ext uri="{BB962C8B-B14F-4D97-AF65-F5344CB8AC3E}">
        <p14:creationId xmlns:p14="http://schemas.microsoft.com/office/powerpoint/2010/main" val="3010023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163FD8-0FFA-254C-A22D-736460B54449}"/>
              </a:ext>
            </a:extLst>
          </p:cNvPr>
          <p:cNvSpPr>
            <a:spLocks noGrp="1"/>
          </p:cNvSpPr>
          <p:nvPr>
            <p:ph type="body" idx="1"/>
          </p:nvPr>
        </p:nvSpPr>
        <p:spPr>
          <a:xfrm>
            <a:off x="685799" y="347619"/>
            <a:ext cx="7925463" cy="3693156"/>
          </a:xfrm>
        </p:spPr>
        <p:txBody>
          <a:bodyPr>
            <a:normAutofit/>
          </a:bodyPr>
          <a:lstStyle/>
          <a:p>
            <a:r>
              <a:rPr lang="en-US" sz="3200" dirty="0"/>
              <a:t>But we do not want you to be uninformed, brethren, about those who are asleep, so that you will not grieve as do the rest who have no hope.</a:t>
            </a:r>
          </a:p>
        </p:txBody>
      </p:sp>
      <p:sp>
        <p:nvSpPr>
          <p:cNvPr id="3" name="Content Placeholder 2">
            <a:extLst>
              <a:ext uri="{FF2B5EF4-FFF2-40B4-BE49-F238E27FC236}">
                <a16:creationId xmlns:a16="http://schemas.microsoft.com/office/drawing/2014/main" id="{7F391D7A-C88A-A342-AC0F-082126C4FD03}"/>
              </a:ext>
            </a:extLst>
          </p:cNvPr>
          <p:cNvSpPr>
            <a:spLocks noGrp="1"/>
          </p:cNvSpPr>
          <p:nvPr>
            <p:ph sz="quarter" idx="10"/>
          </p:nvPr>
        </p:nvSpPr>
        <p:spPr/>
        <p:txBody>
          <a:bodyPr/>
          <a:lstStyle/>
          <a:p>
            <a:r>
              <a:rPr lang="en-US" dirty="0"/>
              <a:t>- I Thessalonians 4:13</a:t>
            </a:r>
          </a:p>
        </p:txBody>
      </p:sp>
    </p:spTree>
    <p:extLst>
      <p:ext uri="{BB962C8B-B14F-4D97-AF65-F5344CB8AC3E}">
        <p14:creationId xmlns:p14="http://schemas.microsoft.com/office/powerpoint/2010/main" val="3861089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22F2-BA9E-8248-8079-88E7984B8D51}"/>
              </a:ext>
            </a:extLst>
          </p:cNvPr>
          <p:cNvSpPr>
            <a:spLocks noGrp="1"/>
          </p:cNvSpPr>
          <p:nvPr>
            <p:ph type="title"/>
          </p:nvPr>
        </p:nvSpPr>
        <p:spPr>
          <a:xfrm>
            <a:off x="1463040" y="0"/>
            <a:ext cx="7022592" cy="5143500"/>
          </a:xfrm>
        </p:spPr>
        <p:txBody>
          <a:bodyPr>
            <a:normAutofit/>
          </a:bodyPr>
          <a:lstStyle/>
          <a:p>
            <a:r>
              <a:rPr lang="en-US" sz="4800" dirty="0"/>
              <a:t>When it came to death, unbelievers had no knowledge or hope.</a:t>
            </a:r>
          </a:p>
        </p:txBody>
      </p:sp>
    </p:spTree>
    <p:extLst>
      <p:ext uri="{BB962C8B-B14F-4D97-AF65-F5344CB8AC3E}">
        <p14:creationId xmlns:p14="http://schemas.microsoft.com/office/powerpoint/2010/main" val="2970169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8564DC-88DD-B44E-80F5-9CA4BA500407}"/>
              </a:ext>
            </a:extLst>
          </p:cNvPr>
          <p:cNvSpPr>
            <a:spLocks noGrp="1"/>
          </p:cNvSpPr>
          <p:nvPr>
            <p:ph type="body" idx="1"/>
          </p:nvPr>
        </p:nvSpPr>
        <p:spPr/>
        <p:txBody>
          <a:bodyPr/>
          <a:lstStyle/>
          <a:p>
            <a:r>
              <a:rPr lang="en-US" dirty="0"/>
              <a:t>And Jesus came up and spoke to them, saying, “All authority has been given to Me in heaven and on earth.</a:t>
            </a:r>
          </a:p>
        </p:txBody>
      </p:sp>
      <p:sp>
        <p:nvSpPr>
          <p:cNvPr id="3" name="Content Placeholder 2">
            <a:extLst>
              <a:ext uri="{FF2B5EF4-FFF2-40B4-BE49-F238E27FC236}">
                <a16:creationId xmlns:a16="http://schemas.microsoft.com/office/drawing/2014/main" id="{8FF74D40-43D2-E746-B0A0-93DE28B1D4B2}"/>
              </a:ext>
            </a:extLst>
          </p:cNvPr>
          <p:cNvSpPr>
            <a:spLocks noGrp="1"/>
          </p:cNvSpPr>
          <p:nvPr>
            <p:ph sz="quarter" idx="10"/>
          </p:nvPr>
        </p:nvSpPr>
        <p:spPr/>
        <p:txBody>
          <a:bodyPr/>
          <a:lstStyle/>
          <a:p>
            <a:r>
              <a:rPr lang="en-US" dirty="0"/>
              <a:t>- Matthew 28:18</a:t>
            </a:r>
          </a:p>
        </p:txBody>
      </p:sp>
    </p:spTree>
    <p:extLst>
      <p:ext uri="{BB962C8B-B14F-4D97-AF65-F5344CB8AC3E}">
        <p14:creationId xmlns:p14="http://schemas.microsoft.com/office/powerpoint/2010/main" val="3482674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8564DC-88DD-B44E-80F5-9CA4BA500407}"/>
              </a:ext>
            </a:extLst>
          </p:cNvPr>
          <p:cNvSpPr>
            <a:spLocks noGrp="1"/>
          </p:cNvSpPr>
          <p:nvPr>
            <p:ph type="body" idx="1"/>
          </p:nvPr>
        </p:nvSpPr>
        <p:spPr>
          <a:xfrm>
            <a:off x="685800" y="347619"/>
            <a:ext cx="7567654" cy="3693156"/>
          </a:xfrm>
        </p:spPr>
        <p:txBody>
          <a:bodyPr>
            <a:normAutofit/>
          </a:bodyPr>
          <a:lstStyle/>
          <a:p>
            <a:r>
              <a:rPr lang="en-US" sz="2800" baseline="30000" dirty="0"/>
              <a:t>18</a:t>
            </a:r>
            <a:r>
              <a:rPr lang="en-US" sz="2800" dirty="0"/>
              <a:t> The Jews then said to Him, “What sign do You show us as your authority for doing these things?” </a:t>
            </a:r>
            <a:r>
              <a:rPr lang="en-US" sz="2800" baseline="30000" dirty="0"/>
              <a:t>19</a:t>
            </a:r>
            <a:r>
              <a:rPr lang="en-US" sz="2800" dirty="0"/>
              <a:t> Jesus answered them, “Destroy this temple, and in three days I will raise it up.” </a:t>
            </a:r>
            <a:br>
              <a:rPr lang="en-US" sz="2800" dirty="0"/>
            </a:br>
            <a:r>
              <a:rPr lang="en-US" sz="2800" baseline="30000" dirty="0"/>
              <a:t>20</a:t>
            </a:r>
            <a:r>
              <a:rPr lang="en-US" sz="2800" dirty="0"/>
              <a:t> The Jews then said, “It took forty-six years to build this temple, and will You raise it up in three days?”</a:t>
            </a:r>
          </a:p>
        </p:txBody>
      </p:sp>
      <p:sp>
        <p:nvSpPr>
          <p:cNvPr id="3" name="Content Placeholder 2">
            <a:extLst>
              <a:ext uri="{FF2B5EF4-FFF2-40B4-BE49-F238E27FC236}">
                <a16:creationId xmlns:a16="http://schemas.microsoft.com/office/drawing/2014/main" id="{8FF74D40-43D2-E746-B0A0-93DE28B1D4B2}"/>
              </a:ext>
            </a:extLst>
          </p:cNvPr>
          <p:cNvSpPr>
            <a:spLocks noGrp="1"/>
          </p:cNvSpPr>
          <p:nvPr>
            <p:ph sz="quarter" idx="10"/>
          </p:nvPr>
        </p:nvSpPr>
        <p:spPr/>
        <p:txBody>
          <a:bodyPr/>
          <a:lstStyle/>
          <a:p>
            <a:r>
              <a:rPr lang="en-US" dirty="0"/>
              <a:t>- John 2:18-20</a:t>
            </a:r>
          </a:p>
        </p:txBody>
      </p:sp>
    </p:spTree>
    <p:extLst>
      <p:ext uri="{BB962C8B-B14F-4D97-AF65-F5344CB8AC3E}">
        <p14:creationId xmlns:p14="http://schemas.microsoft.com/office/powerpoint/2010/main" val="1874004280"/>
      </p:ext>
    </p:extLst>
  </p:cSld>
  <p:clrMapOvr>
    <a:masterClrMapping/>
  </p:clrMapOvr>
</p:sld>
</file>

<file path=ppt/theme/theme1.xml><?xml version="1.0" encoding="utf-8"?>
<a:theme xmlns:a="http://schemas.openxmlformats.org/drawingml/2006/main" name="Office Them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239</TotalTime>
  <Words>1199</Words>
  <Application>Microsoft Macintosh PowerPoint</Application>
  <PresentationFormat>On-screen Show (16:9)</PresentationFormat>
  <Paragraphs>83</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Lato</vt:lpstr>
      <vt:lpstr>Lato Black</vt:lpstr>
      <vt:lpstr>Lato Medium</vt:lpstr>
      <vt:lpstr>Lato Regular</vt:lpstr>
      <vt:lpstr>Office Theme</vt:lpstr>
      <vt:lpstr>In the Likeness of His Resurrection</vt:lpstr>
      <vt:lpstr>PowerPoint Presentation</vt:lpstr>
      <vt:lpstr>The resurrection of Jesus pointed to the resurrection of every single believer.</vt:lpstr>
      <vt:lpstr>I follow Jesus because  I want to live after I die.</vt:lpstr>
      <vt:lpstr>Mankind has always struggled with the  meaning of death and  how to deal with it.</vt:lpstr>
      <vt:lpstr>PowerPoint Presentation</vt:lpstr>
      <vt:lpstr>When it came to death, unbelievers had no knowledge or hope.</vt:lpstr>
      <vt:lpstr>PowerPoint Presentation</vt:lpstr>
      <vt:lpstr>PowerPoint Presentation</vt:lpstr>
      <vt:lpstr>PowerPoint Presentation</vt:lpstr>
      <vt:lpstr>PowerPoint Presentation</vt:lpstr>
      <vt:lpstr>YES</vt:lpstr>
      <vt:lpstr>PowerPoint Presentation</vt:lpstr>
      <vt:lpstr>PowerPoint Presentation</vt:lpstr>
      <vt:lpstr>PowerPoint Presentation</vt:lpstr>
      <vt:lpstr>PowerPoint Presentation</vt:lpstr>
      <vt:lpstr>The resurrection of Jesus is the basis of the Gospel.</vt:lpstr>
      <vt:lpstr>PowerPoint Presentation</vt:lpstr>
      <vt:lpstr>PowerPoint Presentation</vt:lpstr>
      <vt:lpstr>PowerPoint Presentation</vt:lpstr>
      <vt:lpstr>If Christ is not raised: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Order of the End</vt:lpstr>
      <vt:lpstr>GOD + MANKIND</vt:lpstr>
      <vt:lpstr>Summary</vt:lpstr>
      <vt:lpstr>2 Important Ideas:</vt:lpstr>
      <vt:lpstr>2 Important Ideas:</vt:lpstr>
      <vt:lpstr>3 Truths</vt:lpstr>
      <vt:lpstr>3 Truths</vt:lpstr>
      <vt:lpstr>3 Truths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60</cp:revision>
  <dcterms:created xsi:type="dcterms:W3CDTF">2014-03-24T02:15:36Z</dcterms:created>
  <dcterms:modified xsi:type="dcterms:W3CDTF">2021-04-05T19:26:35Z</dcterms:modified>
</cp:coreProperties>
</file>