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1"/>
  </p:handout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5C40"/>
    <a:srgbClr val="AE4541"/>
    <a:srgbClr val="BB4A46"/>
    <a:srgbClr val="C1734F"/>
    <a:srgbClr val="E6CC3F"/>
    <a:srgbClr val="4B3448"/>
    <a:srgbClr val="904B25"/>
    <a:srgbClr val="C0652E"/>
    <a:srgbClr val="871C17"/>
    <a:srgbClr val="A524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63"/>
    <p:restoredTop sz="94074"/>
  </p:normalViewPr>
  <p:slideViewPr>
    <p:cSldViewPr snapToGrid="0" snapToObjects="1">
      <p:cViewPr varScale="1">
        <p:scale>
          <a:sx n="191" d="100"/>
          <a:sy n="191" d="100"/>
        </p:scale>
        <p:origin x="632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956BFB-72F2-C149-B567-312CA65074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3FAE24-DD58-C349-AFB0-44F2BB9DAA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AACDBE-C70C-5848-B54E-B7EF5E19C0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775A4-25D9-AB46-B3E9-AE6665A365C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C1B7E47-8A17-D744-8FC4-318015769F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C70D9-64D7-9F45-8AAD-0E4E4CEBF8C6}" type="datetimeFigureOut">
              <a:rPr lang="en-US" smtClean="0"/>
              <a:t>4/3/24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14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20699" y="1420092"/>
            <a:ext cx="2781301" cy="3363913"/>
          </a:xfrm>
        </p:spPr>
        <p:txBody>
          <a:bodyPr anchor="b">
            <a:normAutofit/>
          </a:bodyPr>
          <a:lstStyle>
            <a:lvl1pPr marL="0" indent="0" algn="ctr">
              <a:buNone/>
              <a:defRPr sz="19900">
                <a:latin typeface="Lato Black"/>
                <a:cs typeface="Lato Black"/>
              </a:defRPr>
            </a:lvl1pPr>
          </a:lstStyle>
          <a:p>
            <a:pPr lvl="0"/>
            <a:r>
              <a:rPr lang="en-US"/>
              <a:t>9</a:t>
            </a:r>
            <a:endParaRPr lang="en-US" dirty="0"/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86" y="4503641"/>
            <a:ext cx="1825066" cy="25942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02000" y="2934636"/>
            <a:ext cx="5176113" cy="1239893"/>
          </a:xfrm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buNone/>
              <a:defRPr sz="4000" b="1" spc="0" baseline="0">
                <a:solidFill>
                  <a:schemeClr val="tx1">
                    <a:tint val="75000"/>
                  </a:schemeClr>
                </a:solidFill>
                <a:latin typeface="Lato Black"/>
                <a:cs typeface="Lato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Title of Lesson</a:t>
            </a:r>
            <a:br>
              <a:rPr lang="en-US" dirty="0"/>
            </a:br>
            <a:r>
              <a:rPr lang="en-US" dirty="0"/>
              <a:t>Second Line of Title</a:t>
            </a:r>
          </a:p>
        </p:txBody>
      </p:sp>
    </p:spTree>
    <p:extLst>
      <p:ext uri="{BB962C8B-B14F-4D97-AF65-F5344CB8AC3E}">
        <p14:creationId xmlns:p14="http://schemas.microsoft.com/office/powerpoint/2010/main" val="1444753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spc="-15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8488" y="1251437"/>
            <a:ext cx="7913687" cy="3642243"/>
          </a:xfrm>
        </p:spPr>
        <p:txBody>
          <a:bodyPr/>
          <a:lstStyle>
            <a:lvl1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683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230" y="205979"/>
            <a:ext cx="7913430" cy="1326730"/>
          </a:xfrm>
        </p:spPr>
        <p:txBody>
          <a:bodyPr anchor="b"/>
          <a:lstStyle>
            <a:lvl1pPr>
              <a:defRPr b="1" i="0" spc="-15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8488" y="1724297"/>
            <a:ext cx="7913687" cy="3169383"/>
          </a:xfrm>
        </p:spPr>
        <p:txBody>
          <a:bodyPr/>
          <a:lstStyle>
            <a:lvl1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35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230" y="205979"/>
            <a:ext cx="7913430" cy="533760"/>
          </a:xfrm>
        </p:spPr>
        <p:txBody>
          <a:bodyPr>
            <a:normAutofit/>
          </a:bodyPr>
          <a:lstStyle>
            <a:lvl1pPr>
              <a:defRPr sz="2400" b="1" i="0" spc="-15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8488" y="924675"/>
            <a:ext cx="7913687" cy="3969006"/>
          </a:xfrm>
        </p:spPr>
        <p:txBody>
          <a:bodyPr/>
          <a:lstStyle>
            <a:lvl1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325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13221" y="429598"/>
            <a:ext cx="7473085" cy="3680039"/>
          </a:xfrm>
        </p:spPr>
        <p:txBody>
          <a:bodyPr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>
                <a:latin typeface="Lato Regular"/>
                <a:cs typeface="Lato Regular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For God so loved the world, that He gave His only begotten Son, that whoever believes in Him shall not perish, but have eternal life.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13221" y="4109637"/>
            <a:ext cx="4156042" cy="522988"/>
          </a:xfrm>
        </p:spPr>
        <p:txBody>
          <a:bodyPr>
            <a:normAutofit/>
          </a:bodyPr>
          <a:lstStyle>
            <a:lvl1pPr marL="0" indent="0" algn="l">
              <a:buNone/>
              <a:defRPr sz="2800" b="1" i="0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- John 3:16</a:t>
            </a:r>
          </a:p>
        </p:txBody>
      </p:sp>
    </p:spTree>
    <p:extLst>
      <p:ext uri="{BB962C8B-B14F-4D97-AF65-F5344CB8AC3E}">
        <p14:creationId xmlns:p14="http://schemas.microsoft.com/office/powerpoint/2010/main" val="1649283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285" y="465439"/>
            <a:ext cx="7913430" cy="4236288"/>
          </a:xfrm>
        </p:spPr>
        <p:txBody>
          <a:bodyPr anchor="ctr">
            <a:normAutofit/>
          </a:bodyPr>
          <a:lstStyle>
            <a:lvl1pPr algn="ctr">
              <a:defRPr sz="4000"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176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42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o Fea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EEB29-58B0-3C48-AEE1-EF78B3A4435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033463" y="2059260"/>
            <a:ext cx="7262812" cy="24905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>
                <a:solidFill>
                  <a:schemeClr val="bg2">
                    <a:lumMod val="1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lvl="0"/>
            <a:r>
              <a:rPr lang="en-US" dirty="0"/>
              <a:t>Different looking page to bring attention to something or to wake up the audience.</a:t>
            </a:r>
          </a:p>
        </p:txBody>
      </p:sp>
    </p:spTree>
    <p:extLst>
      <p:ext uri="{BB962C8B-B14F-4D97-AF65-F5344CB8AC3E}">
        <p14:creationId xmlns:p14="http://schemas.microsoft.com/office/powerpoint/2010/main" val="154418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230" y="1318483"/>
            <a:ext cx="791343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3260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70" r:id="rId3"/>
    <p:sldLayoutId id="2147483671" r:id="rId4"/>
    <p:sldLayoutId id="2147483655" r:id="rId5"/>
    <p:sldLayoutId id="2147483667" r:id="rId6"/>
    <p:sldLayoutId id="2147483668" r:id="rId7"/>
    <p:sldLayoutId id="2147483672" r:id="rId8"/>
    <p:sldLayoutId id="2147483669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 spc="-150">
          <a:solidFill>
            <a:schemeClr val="tx1"/>
          </a:solidFill>
          <a:latin typeface="Lato Black" panose="020F0502020204030203" pitchFamily="34" charset="0"/>
          <a:ea typeface="Lato Black" panose="020F0502020204030203" pitchFamily="34" charset="0"/>
          <a:cs typeface="Lato Black" panose="020F0502020204030203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03635" y="1420092"/>
            <a:ext cx="2089632" cy="3363913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3267" y="2571750"/>
            <a:ext cx="5633385" cy="1411165"/>
          </a:xfrm>
        </p:spPr>
        <p:txBody>
          <a:bodyPr/>
          <a:lstStyle/>
          <a:p>
            <a:r>
              <a:rPr lang="en-US" sz="5400" dirty="0"/>
              <a:t>Introduction</a:t>
            </a:r>
            <a:endParaRPr lang="en-US" sz="5400" dirty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371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98A652-270F-B714-9C74-E099B351C0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‘Then it will be when seventy years are completed I will punish the king of Babylon and that nation,’ declares the Lord, ‘for their iniquity, and the land of the Chaldeans; and I will make it an everlasting desolation.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DE507-5D86-FC36-9C80-CB298C4D35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Jeremiah 25:12</a:t>
            </a:r>
          </a:p>
        </p:txBody>
      </p:sp>
    </p:spTree>
    <p:extLst>
      <p:ext uri="{BB962C8B-B14F-4D97-AF65-F5344CB8AC3E}">
        <p14:creationId xmlns:p14="http://schemas.microsoft.com/office/powerpoint/2010/main" val="1736454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20512-A13F-6048-B8B9-7E0A39AC7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6E0FA7-9DCE-5208-C509-0AD2FC76D7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1354914"/>
            <a:ext cx="8051603" cy="3538766"/>
          </a:xfrm>
        </p:spPr>
        <p:txBody>
          <a:bodyPr>
            <a:normAutofit/>
          </a:bodyPr>
          <a:lstStyle/>
          <a:p>
            <a:pPr>
              <a:spcAft>
                <a:spcPts val="300"/>
              </a:spcAft>
            </a:pPr>
            <a:r>
              <a:rPr lang="en-US" sz="2400" dirty="0"/>
              <a:t>Best of society carried off to Babylon</a:t>
            </a:r>
          </a:p>
          <a:p>
            <a:pPr>
              <a:spcAft>
                <a:spcPts val="300"/>
              </a:spcAft>
            </a:pPr>
            <a:r>
              <a:rPr lang="en-US" sz="2400" dirty="0"/>
              <a:t>Re-educated and trained to serve </a:t>
            </a:r>
            <a:r>
              <a:rPr lang="en-US" sz="1800" dirty="0"/>
              <a:t>(i.e. Daniel)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Preserved their cultural and religious purity</a:t>
            </a:r>
          </a:p>
          <a:p>
            <a:pPr>
              <a:spcAft>
                <a:spcPts val="1200"/>
              </a:spcAft>
            </a:pPr>
            <a:r>
              <a:rPr lang="en-US" sz="3600" b="1" dirty="0"/>
              <a:t>They were able to reestablish both their society and Temple worship according to God’s Law</a:t>
            </a:r>
          </a:p>
          <a:p>
            <a:pPr>
              <a:spcAft>
                <a:spcPts val="1200"/>
              </a:spcAft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18667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8BD343-CA06-EDD0-8823-771B4315E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745" y="189749"/>
            <a:ext cx="7913430" cy="5337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spc="0" dirty="0">
                <a:latin typeface="D-DIN CONDENSED" panose="020B0504030202030204" pitchFamily="34" charset="77"/>
              </a:rPr>
              <a:t>ORGANIZATION OF THE CANON (INSPIRED BOOKS)</a:t>
            </a:r>
            <a:br>
              <a:rPr lang="en-US" sz="2400" b="1" spc="0" dirty="0">
                <a:latin typeface="D-DIN CONDENSED" panose="020B0504030202030204" pitchFamily="34" charset="77"/>
              </a:rPr>
            </a:br>
            <a:r>
              <a:rPr lang="en-US" sz="1600" b="0" spc="0" dirty="0">
                <a:latin typeface="D-DIN Condensed" panose="020B0504030202030204" pitchFamily="34" charset="77"/>
              </a:rPr>
              <a:t>WIKIPEDIA – THE 12 MINOR PROPHETS</a:t>
            </a:r>
            <a:endParaRPr lang="en-US" sz="2400" b="0" spc="0" dirty="0">
              <a:latin typeface="D-DIN Condensed" panose="020B0504030202030204" pitchFamily="34" charset="77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9BAAC-5E75-4265-9149-BADBE34C30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924675"/>
            <a:ext cx="7913687" cy="68386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A. The Hebrew Bible – Judaism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B04FD8-5310-E6A1-F42D-1AFFAC4325B2}"/>
              </a:ext>
            </a:extLst>
          </p:cNvPr>
          <p:cNvSpPr txBox="1"/>
          <p:nvPr/>
        </p:nvSpPr>
        <p:spPr>
          <a:xfrm>
            <a:off x="518359" y="1695310"/>
            <a:ext cx="36798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D-DIN CONDENSED" panose="020B0504030202030204" pitchFamily="34" charset="77"/>
                <a:ea typeface="Lato" panose="020F0502020204030203" pitchFamily="34" charset="0"/>
                <a:cs typeface="Lato" panose="020F0502020204030203" pitchFamily="34" charset="0"/>
              </a:rPr>
              <a:t>TORAH – INSTRUCTION</a:t>
            </a:r>
          </a:p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Gen., Ex., Lev., Num., Deut.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4D79A5-B56F-481C-952B-69D4698F8F8D}"/>
              </a:ext>
            </a:extLst>
          </p:cNvPr>
          <p:cNvSpPr txBox="1"/>
          <p:nvPr/>
        </p:nvSpPr>
        <p:spPr>
          <a:xfrm>
            <a:off x="518359" y="2547528"/>
            <a:ext cx="43606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D-DIN CONDENSED" panose="020B0504030202030204" pitchFamily="34" charset="77"/>
                <a:ea typeface="Lato" panose="020F0502020204030203" pitchFamily="34" charset="0"/>
                <a:cs typeface="Lato" panose="020F0502020204030203" pitchFamily="34" charset="0"/>
              </a:rPr>
              <a:t>NEVI’IM – PROPHETS</a:t>
            </a:r>
          </a:p>
          <a:p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Former: 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Joshua, Judges, Samuel, Kings</a:t>
            </a:r>
          </a:p>
          <a:p>
            <a:endParaRPr lang="en-US" sz="3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Latter: 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Isaiah, Jeremiah, Ezekiel</a:t>
            </a:r>
          </a:p>
          <a:p>
            <a:endParaRPr lang="en-US" sz="3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Minor </a:t>
            </a:r>
            <a:r>
              <a:rPr lang="en-U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(Grouped in Single Book)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</a:t>
            </a:r>
          </a:p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Hosea, Joel, Amos, Obadiah, Jonah,  </a:t>
            </a:r>
            <a:b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Micah, Nahum, Habakkuk, Zephaniah, </a:t>
            </a:r>
            <a:b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Haggai, Zechariah, Malachi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46294D-7D51-9811-7284-023F3E2C7C99}"/>
              </a:ext>
            </a:extLst>
          </p:cNvPr>
          <p:cNvSpPr txBox="1"/>
          <p:nvPr/>
        </p:nvSpPr>
        <p:spPr>
          <a:xfrm>
            <a:off x="4822268" y="1662494"/>
            <a:ext cx="415487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D-DIN CONDENSED" panose="020B0504030202030204" pitchFamily="34" charset="77"/>
                <a:ea typeface="Lato" panose="020F0502020204030203" pitchFamily="34" charset="0"/>
                <a:cs typeface="Lato" panose="020F0502020204030203" pitchFamily="34" charset="0"/>
              </a:rPr>
              <a:t>KETUVIM – THE WRITINGS</a:t>
            </a:r>
          </a:p>
          <a:p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Poetic: 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Psalms, Proverbs, Job</a:t>
            </a:r>
          </a:p>
          <a:p>
            <a:endParaRPr lang="en-US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5 </a:t>
            </a:r>
            <a:r>
              <a:rPr lang="en-US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Megillot</a:t>
            </a: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– Scrolls: </a:t>
            </a:r>
            <a:b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Song of Songs, Ruth, Lamentations, </a:t>
            </a:r>
            <a:b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Ecclesiastes, Esther</a:t>
            </a:r>
          </a:p>
          <a:p>
            <a:endParaRPr lang="en-US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Historical</a:t>
            </a:r>
            <a:b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Daniel, Ezra/Nehemiah, Chronicles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3747FA-6E08-347E-CB22-9A991631CC02}"/>
              </a:ext>
            </a:extLst>
          </p:cNvPr>
          <p:cNvSpPr txBox="1"/>
          <p:nvPr/>
        </p:nvSpPr>
        <p:spPr>
          <a:xfrm>
            <a:off x="4879025" y="4218825"/>
            <a:ext cx="3679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D-DIN CONDENSED" panose="020B0504030202030204" pitchFamily="34" charset="77"/>
                <a:ea typeface="Lato" panose="020F0502020204030203" pitchFamily="34" charset="0"/>
                <a:cs typeface="Lato" panose="020F0502020204030203" pitchFamily="34" charset="0"/>
              </a:rPr>
              <a:t>TOTAL: 24 BOOKS</a:t>
            </a:r>
          </a:p>
        </p:txBody>
      </p:sp>
    </p:spTree>
    <p:extLst>
      <p:ext uri="{BB962C8B-B14F-4D97-AF65-F5344CB8AC3E}">
        <p14:creationId xmlns:p14="http://schemas.microsoft.com/office/powerpoint/2010/main" val="2719519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8BD343-CA06-EDD0-8823-771B4315E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745" y="189749"/>
            <a:ext cx="7913430" cy="533760"/>
          </a:xfrm>
        </p:spPr>
        <p:txBody>
          <a:bodyPr/>
          <a:lstStyle/>
          <a:p>
            <a:pPr algn="ctr"/>
            <a:r>
              <a:rPr lang="en-US" sz="2400" b="1" spc="0" dirty="0">
                <a:latin typeface="D-DIN CONDENSED" panose="020B0504030202030204" pitchFamily="34" charset="77"/>
              </a:rPr>
              <a:t>ORGANIZATION OF THE CANON (INSPIRED BOOKS)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9BAAC-5E75-4265-9149-BADBE34C30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924675"/>
            <a:ext cx="7913687" cy="68386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B. The Old Testament – Christianity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B04FD8-5310-E6A1-F42D-1AFFAC4325B2}"/>
              </a:ext>
            </a:extLst>
          </p:cNvPr>
          <p:cNvSpPr txBox="1"/>
          <p:nvPr/>
        </p:nvSpPr>
        <p:spPr>
          <a:xfrm>
            <a:off x="518359" y="1695310"/>
            <a:ext cx="36798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D-DIN CONDENSED" panose="020B0504030202030204" pitchFamily="34" charset="77"/>
                <a:ea typeface="Lato" panose="020F0502020204030203" pitchFamily="34" charset="0"/>
                <a:cs typeface="Lato" panose="020F0502020204030203" pitchFamily="34" charset="0"/>
              </a:rPr>
              <a:t>PENTATEUCH</a:t>
            </a:r>
          </a:p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Gen., Ex., Lev., Num., Deut.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4D79A5-B56F-481C-952B-69D4698F8F8D}"/>
              </a:ext>
            </a:extLst>
          </p:cNvPr>
          <p:cNvSpPr txBox="1"/>
          <p:nvPr/>
        </p:nvSpPr>
        <p:spPr>
          <a:xfrm>
            <a:off x="518359" y="2505077"/>
            <a:ext cx="436066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D-DIN CONDENSED" panose="020B0504030202030204" pitchFamily="34" charset="77"/>
                <a:ea typeface="Lato" panose="020F0502020204030203" pitchFamily="34" charset="0"/>
                <a:cs typeface="Lato" panose="020F0502020204030203" pitchFamily="34" charset="0"/>
              </a:rPr>
              <a:t>HISTORICAL</a:t>
            </a:r>
          </a:p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Joshua, Judges, Ruth, I &amp; II Samuel</a:t>
            </a:r>
            <a:b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I &amp; II Kings, I &amp; II Chronicles, Ezra,</a:t>
            </a:r>
          </a:p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Nehemiah, Esther</a:t>
            </a:r>
          </a:p>
          <a:p>
            <a:endParaRPr lang="en-US" sz="3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46294D-7D51-9811-7284-023F3E2C7C99}"/>
              </a:ext>
            </a:extLst>
          </p:cNvPr>
          <p:cNvSpPr txBox="1"/>
          <p:nvPr/>
        </p:nvSpPr>
        <p:spPr>
          <a:xfrm>
            <a:off x="4768872" y="1695310"/>
            <a:ext cx="415487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D-DIN CONDENSED" panose="020B0504030202030204" pitchFamily="34" charset="77"/>
                <a:ea typeface="Lato" panose="020F0502020204030203" pitchFamily="34" charset="0"/>
                <a:cs typeface="Lato" panose="020F0502020204030203" pitchFamily="34" charset="0"/>
              </a:rPr>
              <a:t>PROPHETIC</a:t>
            </a:r>
            <a:br>
              <a:rPr lang="en-US" sz="2400" b="1" dirty="0">
                <a:latin typeface="D-DIN CONDENSED" panose="020B0504030202030204" pitchFamily="34" charset="77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US" sz="600" b="1" dirty="0">
              <a:latin typeface="D-DIN CONDENSED" panose="020B0504030202030204" pitchFamily="34" charset="77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600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 MAJOR: </a:t>
            </a:r>
            <a:b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Isaiah, Jeremiah, Lamentations, </a:t>
            </a:r>
            <a:b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Ezekiel, Daniel</a:t>
            </a:r>
          </a:p>
          <a:p>
            <a:endParaRPr lang="en-US" sz="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600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 MINOR:</a:t>
            </a:r>
          </a:p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Hosea, Joel, Amos, Obadiah, Jonah,</a:t>
            </a:r>
            <a:b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Micah, Nahum, Habakkuk, Zephaniah, </a:t>
            </a:r>
            <a:b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Haggai, Zechariah, Malachi</a:t>
            </a:r>
          </a:p>
          <a:p>
            <a:endParaRPr lang="en-US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6EE33A-00DF-34DF-F2C8-78B2AB17C23C}"/>
              </a:ext>
            </a:extLst>
          </p:cNvPr>
          <p:cNvSpPr txBox="1"/>
          <p:nvPr/>
        </p:nvSpPr>
        <p:spPr>
          <a:xfrm>
            <a:off x="518358" y="3822675"/>
            <a:ext cx="36798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D-DIN CONDENSED" panose="020B0504030202030204" pitchFamily="34" charset="77"/>
                <a:ea typeface="Lato" panose="020F0502020204030203" pitchFamily="34" charset="0"/>
                <a:cs typeface="Lato" panose="020F0502020204030203" pitchFamily="34" charset="0"/>
              </a:rPr>
              <a:t>WISDOM</a:t>
            </a:r>
          </a:p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Job, Psalms, Proverbs, </a:t>
            </a:r>
            <a:b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Ecclesiastes, Song of Solomon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FEEB02-CA90-04A5-C088-DE772C2ABD96}"/>
              </a:ext>
            </a:extLst>
          </p:cNvPr>
          <p:cNvSpPr txBox="1"/>
          <p:nvPr/>
        </p:nvSpPr>
        <p:spPr>
          <a:xfrm>
            <a:off x="4879025" y="4218825"/>
            <a:ext cx="3679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D-DIN CONDENSED" panose="020B0504030202030204" pitchFamily="34" charset="77"/>
                <a:ea typeface="Lato" panose="020F0502020204030203" pitchFamily="34" charset="0"/>
                <a:cs typeface="Lato" panose="020F0502020204030203" pitchFamily="34" charset="0"/>
              </a:rPr>
              <a:t>TOTAL: 39 BOOKS</a:t>
            </a:r>
          </a:p>
        </p:txBody>
      </p:sp>
    </p:spTree>
    <p:extLst>
      <p:ext uri="{BB962C8B-B14F-4D97-AF65-F5344CB8AC3E}">
        <p14:creationId xmlns:p14="http://schemas.microsoft.com/office/powerpoint/2010/main" val="3212254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8BD343-CA06-EDD0-8823-771B4315E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745" y="189749"/>
            <a:ext cx="7913430" cy="533760"/>
          </a:xfrm>
        </p:spPr>
        <p:txBody>
          <a:bodyPr/>
          <a:lstStyle/>
          <a:p>
            <a:pPr algn="ctr"/>
            <a:r>
              <a:rPr lang="en-US" sz="2400" b="1" spc="0" dirty="0">
                <a:latin typeface="D-DIN CONDENSED" panose="020B0504030202030204" pitchFamily="34" charset="77"/>
              </a:rPr>
              <a:t>ORGANIZATION OF THE CANON (INSPIRED BOOKS)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9BAAC-5E75-4265-9149-BADBE34C30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924675"/>
            <a:ext cx="7913687" cy="68386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C. Deuterocanonical 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4D79A5-B56F-481C-952B-69D4698F8F8D}"/>
              </a:ext>
            </a:extLst>
          </p:cNvPr>
          <p:cNvSpPr txBox="1"/>
          <p:nvPr/>
        </p:nvSpPr>
        <p:spPr>
          <a:xfrm>
            <a:off x="1031180" y="2745358"/>
            <a:ext cx="733079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Tobit, Judith, Additions to Esther, I &amp; II Maccabees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Wisdom of Solomon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Sirach, Baruch, Letter of Jeremiah, </a:t>
            </a:r>
            <a:b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Additions to Daniel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ED00FC-BF00-ECC4-F85A-53A178791931}"/>
              </a:ext>
            </a:extLst>
          </p:cNvPr>
          <p:cNvSpPr txBox="1"/>
          <p:nvPr/>
        </p:nvSpPr>
        <p:spPr>
          <a:xfrm>
            <a:off x="1031180" y="1474813"/>
            <a:ext cx="7434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Books considered canonical (inspired) by Roman Catholics; </a:t>
            </a:r>
            <a:b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Eastern Orthodox, Oriental Orthodox; Assyrian Orthodox –</a:t>
            </a:r>
          </a:p>
          <a:p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But not Jewish, Protestant or Restoration (Church of Christ) Churches.</a:t>
            </a:r>
          </a:p>
        </p:txBody>
      </p:sp>
    </p:spTree>
    <p:extLst>
      <p:ext uri="{BB962C8B-B14F-4D97-AF65-F5344CB8AC3E}">
        <p14:creationId xmlns:p14="http://schemas.microsoft.com/office/powerpoint/2010/main" val="1037207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8BD343-CA06-EDD0-8823-771B4315E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745" y="189749"/>
            <a:ext cx="7913430" cy="533760"/>
          </a:xfrm>
        </p:spPr>
        <p:txBody>
          <a:bodyPr/>
          <a:lstStyle/>
          <a:p>
            <a:pPr algn="ctr"/>
            <a:r>
              <a:rPr lang="en-US" sz="2400" b="1" spc="0" dirty="0">
                <a:latin typeface="D-DIN CONDENSED" panose="020B0504030202030204" pitchFamily="34" charset="77"/>
              </a:rPr>
              <a:t>ORGANIZATION OF THE CANON (INSPIRED BOOKS)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9BAAC-5E75-4265-9149-BADBE34C30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924675"/>
            <a:ext cx="7913687" cy="68386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D. Deuterocanonical II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4D79A5-B56F-481C-952B-69D4698F8F8D}"/>
              </a:ext>
            </a:extLst>
          </p:cNvPr>
          <p:cNvSpPr txBox="1"/>
          <p:nvPr/>
        </p:nvSpPr>
        <p:spPr>
          <a:xfrm>
            <a:off x="830947" y="2800638"/>
            <a:ext cx="73307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&amp; II Esdras, Prayer of Manasseh, Psalm 151, III &amp; IV Maccabees, Odes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ED00FC-BF00-ECC4-F85A-53A178791931}"/>
              </a:ext>
            </a:extLst>
          </p:cNvPr>
          <p:cNvSpPr txBox="1"/>
          <p:nvPr/>
        </p:nvSpPr>
        <p:spPr>
          <a:xfrm>
            <a:off x="1031181" y="1474813"/>
            <a:ext cx="71305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Books considered canonical (inspired) by only the Orthodox Churches</a:t>
            </a: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3868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0C9D-7B42-D301-339C-D4E9DC19B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Books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C0E258-55FD-F471-DDB0-75EABB4D4E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1374937"/>
            <a:ext cx="7913687" cy="3518743"/>
          </a:xfrm>
        </p:spPr>
        <p:txBody>
          <a:bodyPr>
            <a:normAutofit/>
          </a:bodyPr>
          <a:lstStyle/>
          <a:p>
            <a:r>
              <a:rPr lang="en-US" sz="2800" dirty="0"/>
              <a:t>Deuterocanonical – Apocrypha (hidden)</a:t>
            </a:r>
          </a:p>
          <a:p>
            <a:r>
              <a:rPr lang="en-US" sz="2800" dirty="0"/>
              <a:t>Canon = Measure</a:t>
            </a:r>
          </a:p>
          <a:p>
            <a:r>
              <a:rPr lang="en-US" sz="2800" dirty="0"/>
              <a:t>Not included because: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No Apostolic Authorship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Errors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/>
              <a:t>Shallow spiritual content</a:t>
            </a:r>
          </a:p>
          <a:p>
            <a:r>
              <a:rPr lang="en-US" sz="2800" dirty="0"/>
              <a:t>Official Old Testament Canon: 150 BC</a:t>
            </a:r>
          </a:p>
        </p:txBody>
      </p:sp>
    </p:spTree>
    <p:extLst>
      <p:ext uri="{BB962C8B-B14F-4D97-AF65-F5344CB8AC3E}">
        <p14:creationId xmlns:p14="http://schemas.microsoft.com/office/powerpoint/2010/main" val="2173381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208CC-713F-C397-7DFA-16D9A8064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Minor Prophets – Timeline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12B3A2-512A-0F84-2F04-B8063A0F17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Fall of Northern Kingdom 	– 721 BC</a:t>
            </a:r>
          </a:p>
          <a:p>
            <a:pPr marL="914400" lvl="1" indent="-514350"/>
            <a:r>
              <a:rPr lang="en-US" sz="2400" dirty="0"/>
              <a:t>Hosea, Joel, Amos</a:t>
            </a:r>
          </a:p>
          <a:p>
            <a:pPr marL="914400" lvl="1" indent="-514350">
              <a:spcAft>
                <a:spcPts val="1200"/>
              </a:spcAft>
            </a:pPr>
            <a:r>
              <a:rPr lang="en-US" sz="2400" dirty="0"/>
              <a:t>Obadiah, Jonah, Micah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Fall of Southern Kingdom 	– 587 BC</a:t>
            </a:r>
          </a:p>
          <a:p>
            <a:pPr marL="914400" lvl="1" indent="-514350">
              <a:spcAft>
                <a:spcPts val="1200"/>
              </a:spcAft>
            </a:pPr>
            <a:r>
              <a:rPr lang="en-US" sz="2400" dirty="0"/>
              <a:t>Nahum, Habakkuk, Zephaniah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Return of Exiles 					– 538-457 BC</a:t>
            </a:r>
          </a:p>
          <a:p>
            <a:pPr marL="914400" lvl="1" indent="-514350"/>
            <a:r>
              <a:rPr lang="en-US" sz="2400" dirty="0"/>
              <a:t>Haggai, Zechariah, Malachi</a:t>
            </a:r>
          </a:p>
        </p:txBody>
      </p:sp>
    </p:spTree>
    <p:extLst>
      <p:ext uri="{BB962C8B-B14F-4D97-AF65-F5344CB8AC3E}">
        <p14:creationId xmlns:p14="http://schemas.microsoft.com/office/powerpoint/2010/main" val="3806851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57AB0-DC40-65F0-ECF6-6193874F9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Minor Prophet Series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9CAB1-7F0C-C5ED-5506-9E83993A60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0459" y="1295278"/>
            <a:ext cx="4129629" cy="364224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Not line-by-line</a:t>
            </a:r>
          </a:p>
          <a:p>
            <a:pPr>
              <a:spcAft>
                <a:spcPts val="1200"/>
              </a:spcAft>
            </a:pPr>
            <a:r>
              <a:rPr lang="en-US" dirty="0"/>
              <a:t>Summary </a:t>
            </a:r>
            <a:br>
              <a:rPr lang="en-US" dirty="0"/>
            </a:br>
            <a:r>
              <a:rPr lang="en-US" dirty="0"/>
              <a:t>of content</a:t>
            </a:r>
          </a:p>
          <a:p>
            <a:pPr>
              <a:spcAft>
                <a:spcPts val="1200"/>
              </a:spcAft>
            </a:pPr>
            <a:r>
              <a:rPr lang="en-US" dirty="0"/>
              <a:t>History</a:t>
            </a:r>
          </a:p>
          <a:p>
            <a:pPr>
              <a:spcAft>
                <a:spcPts val="1200"/>
              </a:spcAft>
            </a:pPr>
            <a:r>
              <a:rPr lang="en-US" dirty="0"/>
              <a:t>Features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9642F73-7DDB-2C26-972A-AC40085CFE37}"/>
              </a:ext>
            </a:extLst>
          </p:cNvPr>
          <p:cNvSpPr txBox="1">
            <a:spLocks/>
          </p:cNvSpPr>
          <p:nvPr/>
        </p:nvSpPr>
        <p:spPr>
          <a:xfrm>
            <a:off x="4896915" y="1349053"/>
            <a:ext cx="4129629" cy="3642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/>
              <a:t>Author</a:t>
            </a:r>
          </a:p>
          <a:p>
            <a:pPr>
              <a:spcAft>
                <a:spcPts val="1200"/>
              </a:spcAft>
            </a:pPr>
            <a:r>
              <a:rPr lang="en-US" dirty="0"/>
              <a:t>Message</a:t>
            </a:r>
          </a:p>
          <a:p>
            <a:pPr>
              <a:spcAft>
                <a:spcPts val="1200"/>
              </a:spcAft>
            </a:pPr>
            <a:r>
              <a:rPr lang="en-US" dirty="0"/>
              <a:t>Lessons</a:t>
            </a:r>
          </a:p>
        </p:txBody>
      </p:sp>
    </p:spTree>
    <p:extLst>
      <p:ext uri="{BB962C8B-B14F-4D97-AF65-F5344CB8AC3E}">
        <p14:creationId xmlns:p14="http://schemas.microsoft.com/office/powerpoint/2010/main" val="1768115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746E7-501B-EF82-31E3-4B81BB772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285" y="2995961"/>
            <a:ext cx="7913430" cy="135301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Hosea and Joel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8EA6FA-471F-AB83-1857-290C7CFF5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322" y="217370"/>
            <a:ext cx="5999356" cy="337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763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DAFE1-65DF-DA1C-99E4-27C335BC9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-DIN Condensed" panose="020B0504030202030204" pitchFamily="34" charset="77"/>
              </a:rPr>
              <a:t>MAJOR PROPHETS</a:t>
            </a:r>
            <a:br>
              <a:rPr lang="en-US" dirty="0"/>
            </a:br>
            <a:r>
              <a:rPr lang="en-US" b="0" dirty="0"/>
              <a:t>Average 46 chapters</a:t>
            </a:r>
            <a:br>
              <a:rPr lang="en-US" dirty="0"/>
            </a:br>
            <a:br>
              <a:rPr lang="en-US" dirty="0"/>
            </a:br>
            <a:r>
              <a:rPr lang="en-US" dirty="0">
                <a:latin typeface="D-DIN Condensed" panose="020B0504030202030204" pitchFamily="34" charset="77"/>
              </a:rPr>
              <a:t>MINOR PROPHETS</a:t>
            </a:r>
            <a:br>
              <a:rPr lang="en-US" dirty="0"/>
            </a:br>
            <a:r>
              <a:rPr lang="en-US" b="0" dirty="0"/>
              <a:t>Average 6 chapters</a:t>
            </a:r>
          </a:p>
        </p:txBody>
      </p:sp>
    </p:spTree>
    <p:extLst>
      <p:ext uri="{BB962C8B-B14F-4D97-AF65-F5344CB8AC3E}">
        <p14:creationId xmlns:p14="http://schemas.microsoft.com/office/powerpoint/2010/main" val="1963866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69E875-A704-BCE1-FC22-04EFFE59C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415" y="337930"/>
            <a:ext cx="3501170" cy="44676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79127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3E8D7A3-49B7-C0D1-8461-060B3152E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501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D49B69-A649-C921-B285-0CAA5D5AD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33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3E6FBD-B62D-A52B-476D-D16268A42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184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43D54-AEED-62D8-B8B0-B25168FD1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 Lost Tribes – Samaritans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90D60-15FE-0F80-17B7-66F21E656C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1368263"/>
            <a:ext cx="7913687" cy="352541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4000" dirty="0"/>
              <a:t>Remnant of Northern Kingdom</a:t>
            </a:r>
          </a:p>
          <a:p>
            <a:pPr>
              <a:lnSpc>
                <a:spcPct val="120000"/>
              </a:lnSpc>
            </a:pPr>
            <a:r>
              <a:rPr lang="en-US" sz="4000" dirty="0"/>
              <a:t>Mixed racially and religiously</a:t>
            </a:r>
          </a:p>
          <a:p>
            <a:pPr>
              <a:lnSpc>
                <a:spcPct val="120000"/>
              </a:lnSpc>
            </a:pPr>
            <a:r>
              <a:rPr lang="en-US" sz="4000" dirty="0"/>
              <a:t>Despised by Jews</a:t>
            </a:r>
          </a:p>
          <a:p>
            <a:pPr>
              <a:lnSpc>
                <a:spcPct val="120000"/>
              </a:lnSpc>
            </a:pPr>
            <a:r>
              <a:rPr lang="en-US" sz="4000" dirty="0"/>
              <a:t>Samaria</a:t>
            </a:r>
          </a:p>
        </p:txBody>
      </p:sp>
    </p:spTree>
    <p:extLst>
      <p:ext uri="{BB962C8B-B14F-4D97-AF65-F5344CB8AC3E}">
        <p14:creationId xmlns:p14="http://schemas.microsoft.com/office/powerpoint/2010/main" val="898684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128ED1-781F-BA0A-429E-A7FAE01D21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4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20512-A13F-6048-B8B9-7E0A39AC7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6E0FA7-9DCE-5208-C509-0AD2FC76D7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1354914"/>
            <a:ext cx="8051603" cy="353876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600" dirty="0"/>
              <a:t>Best of society carried off to Babylon</a:t>
            </a:r>
          </a:p>
          <a:p>
            <a:pPr>
              <a:spcAft>
                <a:spcPts val="1200"/>
              </a:spcAft>
            </a:pPr>
            <a:r>
              <a:rPr lang="en-US" sz="3600" dirty="0"/>
              <a:t>Re-educated and trained to serve </a:t>
            </a:r>
            <a:br>
              <a:rPr lang="en-US" sz="3600" dirty="0"/>
            </a:br>
            <a:r>
              <a:rPr lang="en-US" sz="2800" dirty="0"/>
              <a:t>(i.e. Daniel)</a:t>
            </a:r>
          </a:p>
          <a:p>
            <a:pPr>
              <a:spcAft>
                <a:spcPts val="1200"/>
              </a:spcAft>
            </a:pPr>
            <a:r>
              <a:rPr lang="en-US" sz="3600" dirty="0"/>
              <a:t>Preserved their cultural </a:t>
            </a:r>
            <a:br>
              <a:rPr lang="en-US" sz="3600" dirty="0"/>
            </a:br>
            <a:r>
              <a:rPr lang="en-US" sz="3600" dirty="0"/>
              <a:t>and religious purity</a:t>
            </a:r>
          </a:p>
        </p:txBody>
      </p:sp>
    </p:spTree>
    <p:extLst>
      <p:ext uri="{BB962C8B-B14F-4D97-AF65-F5344CB8AC3E}">
        <p14:creationId xmlns:p14="http://schemas.microsoft.com/office/powerpoint/2010/main" val="364834354"/>
      </p:ext>
    </p:extLst>
  </p:cSld>
  <p:clrMapOvr>
    <a:masterClrMapping/>
  </p:clrMapOvr>
</p:sld>
</file>

<file path=ppt/theme/theme1.xml><?xml version="1.0" encoding="utf-8"?>
<a:theme xmlns:a="http://schemas.openxmlformats.org/drawingml/2006/main" name="With Title">
  <a:themeElements>
    <a:clrScheme name="All White">
      <a:dk1>
        <a:srgbClr val="FFFFFF"/>
      </a:dk1>
      <a:lt1>
        <a:srgbClr val="FFFFFF"/>
      </a:lt1>
      <a:dk2>
        <a:srgbClr val="FFFFFF"/>
      </a:dk2>
      <a:lt2>
        <a:srgbClr val="F8F8F8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76200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2677</TotalTime>
  <Words>630</Words>
  <Application>Microsoft Macintosh PowerPoint</Application>
  <PresentationFormat>On-screen Show (16:9)</PresentationFormat>
  <Paragraphs>90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D-DIN Condensed</vt:lpstr>
      <vt:lpstr>D-DIN Condensed</vt:lpstr>
      <vt:lpstr>Lato</vt:lpstr>
      <vt:lpstr>Lato Black</vt:lpstr>
      <vt:lpstr>Lato Regular</vt:lpstr>
      <vt:lpstr>Lato Semibold</vt:lpstr>
      <vt:lpstr>With Title</vt:lpstr>
      <vt:lpstr>PowerPoint Presentation</vt:lpstr>
      <vt:lpstr>MAJOR PROPHETS Average 46 chapters  MINOR PROPHETS Average 6 chapters</vt:lpstr>
      <vt:lpstr>PowerPoint Presentation</vt:lpstr>
      <vt:lpstr>PowerPoint Presentation</vt:lpstr>
      <vt:lpstr>PowerPoint Presentation</vt:lpstr>
      <vt:lpstr>PowerPoint Presentation</vt:lpstr>
      <vt:lpstr>10 Lost Tribes – Samaritans</vt:lpstr>
      <vt:lpstr>PowerPoint Presentation</vt:lpstr>
      <vt:lpstr>Exiles</vt:lpstr>
      <vt:lpstr>PowerPoint Presentation</vt:lpstr>
      <vt:lpstr>Exiles</vt:lpstr>
      <vt:lpstr>ORGANIZATION OF THE CANON (INSPIRED BOOKS) WIKIPEDIA – THE 12 MINOR PROPHETS</vt:lpstr>
      <vt:lpstr>ORGANIZATION OF THE CANON (INSPIRED BOOKS)</vt:lpstr>
      <vt:lpstr>ORGANIZATION OF THE CANON (INSPIRED BOOKS)</vt:lpstr>
      <vt:lpstr>ORGANIZATION OF THE CANON (INSPIRED BOOKS)</vt:lpstr>
      <vt:lpstr>Additional Books</vt:lpstr>
      <vt:lpstr>Minor Prophets – Timeline</vt:lpstr>
      <vt:lpstr>Minor Prophet Series</vt:lpstr>
      <vt:lpstr>Hosea and Joel</vt:lpstr>
    </vt:vector>
  </TitlesOfParts>
  <Manager/>
  <Company>BibleTalk.tv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Exodus for Beginners - #1</dc:title>
  <dc:subject/>
  <dc:creator>Mike Mazzalongo</dc:creator>
  <cp:keywords/>
  <dc:description/>
  <cp:lastModifiedBy>Hal Gatewood</cp:lastModifiedBy>
  <cp:revision>386</cp:revision>
  <dcterms:created xsi:type="dcterms:W3CDTF">2014-04-30T18:34:38Z</dcterms:created>
  <dcterms:modified xsi:type="dcterms:W3CDTF">2024-04-03T16:55:59Z</dcterms:modified>
  <cp:category/>
</cp:coreProperties>
</file>