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5" r:id="rId16"/>
    <p:sldId id="284"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5C40"/>
    <a:srgbClr val="AE4541"/>
    <a:srgbClr val="BB4A46"/>
    <a:srgbClr val="C1734F"/>
    <a:srgbClr val="E6CC3F"/>
    <a:srgbClr val="4B3448"/>
    <a:srgbClr val="904B25"/>
    <a:srgbClr val="C0652E"/>
    <a:srgbClr val="871C17"/>
    <a:srgbClr val="A524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3"/>
    <p:restoredTop sz="94082"/>
  </p:normalViewPr>
  <p:slideViewPr>
    <p:cSldViewPr snapToGrid="0" snapToObjects="1">
      <p:cViewPr varScale="1">
        <p:scale>
          <a:sx n="160" d="100"/>
          <a:sy n="160" d="100"/>
        </p:scale>
        <p:origin x="1000"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4/24/24</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1326730"/>
          </a:xfrm>
        </p:spPr>
        <p:txBody>
          <a:bodyPr anchor="b"/>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724297"/>
            <a:ext cx="7913687" cy="316938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358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8230" y="205979"/>
            <a:ext cx="7913430" cy="533760"/>
          </a:xfrm>
        </p:spPr>
        <p:txBody>
          <a:bodyPr>
            <a:normAutofit/>
          </a:bodyPr>
          <a:lstStyle>
            <a:lvl1pPr>
              <a:defRPr sz="2400"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924675"/>
            <a:ext cx="7913687" cy="3969006"/>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325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u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42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o Fea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EEB29-58B0-3C48-AEE1-EF78B3A4435C}"/>
              </a:ext>
            </a:extLst>
          </p:cNvPr>
          <p:cNvSpPr>
            <a:spLocks noGrp="1"/>
          </p:cNvSpPr>
          <p:nvPr>
            <p:ph sz="quarter" idx="10" hasCustomPrompt="1"/>
          </p:nvPr>
        </p:nvSpPr>
        <p:spPr>
          <a:xfrm>
            <a:off x="1033463" y="2059260"/>
            <a:ext cx="7262812" cy="2490516"/>
          </a:xfrm>
          <a:prstGeom prst="rect">
            <a:avLst/>
          </a:prstGeom>
        </p:spPr>
        <p:txBody>
          <a:bodyPr/>
          <a:lstStyle>
            <a:lvl1pPr marL="0" indent="0" algn="ctr">
              <a:buNone/>
              <a:defRPr b="1" i="0">
                <a:solidFill>
                  <a:schemeClr val="bg2">
                    <a:lumMod val="10000"/>
                  </a:schemeClr>
                </a:solidFill>
                <a:latin typeface="Lato Black" panose="020F0502020204030203" pitchFamily="34" charset="0"/>
                <a:ea typeface="Lato Black" panose="020F0502020204030203" pitchFamily="34" charset="0"/>
                <a:cs typeface="Lato Black" panose="020F0502020204030203" pitchFamily="34" charset="0"/>
              </a:defRPr>
            </a:lvl1pPr>
          </a:lstStyle>
          <a:p>
            <a:pPr lvl="0"/>
            <a:r>
              <a:rPr lang="en-US" dirty="0"/>
              <a:t>Different looking page to bring attention to something or to wake up the audience.</a:t>
            </a:r>
          </a:p>
        </p:txBody>
      </p:sp>
    </p:spTree>
    <p:extLst>
      <p:ext uri="{BB962C8B-B14F-4D97-AF65-F5344CB8AC3E}">
        <p14:creationId xmlns:p14="http://schemas.microsoft.com/office/powerpoint/2010/main" val="154418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1" r:id="rId4"/>
    <p:sldLayoutId id="2147483655" r:id="rId5"/>
    <p:sldLayoutId id="2147483667" r:id="rId6"/>
    <p:sldLayoutId id="2147483668" r:id="rId7"/>
    <p:sldLayoutId id="2147483672" r:id="rId8"/>
    <p:sldLayoutId id="2147483669" r:id="rId9"/>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3635" y="1420092"/>
            <a:ext cx="2089632" cy="3363913"/>
          </a:xfrm>
        </p:spPr>
        <p:txBody>
          <a:bodyPr/>
          <a:lstStyle/>
          <a:p>
            <a:r>
              <a:rPr lang="en-US" dirty="0"/>
              <a:t>4</a:t>
            </a:r>
          </a:p>
        </p:txBody>
      </p:sp>
      <p:sp>
        <p:nvSpPr>
          <p:cNvPr id="3" name="Subtitle 2"/>
          <p:cNvSpPr>
            <a:spLocks noGrp="1"/>
          </p:cNvSpPr>
          <p:nvPr>
            <p:ph type="subTitle" idx="1"/>
          </p:nvPr>
        </p:nvSpPr>
        <p:spPr>
          <a:xfrm>
            <a:off x="2893267" y="2571750"/>
            <a:ext cx="5633385" cy="1411165"/>
          </a:xfrm>
        </p:spPr>
        <p:txBody>
          <a:bodyPr/>
          <a:lstStyle/>
          <a:p>
            <a:r>
              <a:rPr lang="en-US" sz="6600" dirty="0"/>
              <a:t>Joel / Amos</a:t>
            </a:r>
            <a:endParaRPr lang="en-US" sz="6600" dirty="0">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10AE0-922C-B8EF-7360-594430F87401}"/>
              </a:ext>
            </a:extLst>
          </p:cNvPr>
          <p:cNvSpPr>
            <a:spLocks noGrp="1"/>
          </p:cNvSpPr>
          <p:nvPr>
            <p:ph type="body" sz="quarter" idx="10"/>
          </p:nvPr>
        </p:nvSpPr>
        <p:spPr>
          <a:xfrm>
            <a:off x="713222" y="429598"/>
            <a:ext cx="7301694" cy="3680039"/>
          </a:xfrm>
        </p:spPr>
        <p:txBody>
          <a:bodyPr/>
          <a:lstStyle/>
          <a:p>
            <a:r>
              <a:rPr lang="en-US" baseline="30000" dirty="0"/>
              <a:t>30</a:t>
            </a:r>
            <a:r>
              <a:rPr lang="en-US" dirty="0"/>
              <a:t> “I will display wonders in the sky and on the earth, </a:t>
            </a:r>
            <a:br>
              <a:rPr lang="en-US" dirty="0"/>
            </a:br>
            <a:r>
              <a:rPr lang="en-US" dirty="0"/>
              <a:t>Blood, fire and columns of smoke. </a:t>
            </a:r>
            <a:br>
              <a:rPr lang="en-US" dirty="0"/>
            </a:br>
            <a:r>
              <a:rPr lang="en-US" baseline="30000" dirty="0"/>
              <a:t>31</a:t>
            </a:r>
            <a:r>
              <a:rPr lang="en-US" dirty="0"/>
              <a:t> “The sun will be turned into darkness </a:t>
            </a:r>
            <a:br>
              <a:rPr lang="en-US" dirty="0"/>
            </a:br>
            <a:r>
              <a:rPr lang="en-US" dirty="0"/>
              <a:t>And the moon into blood</a:t>
            </a:r>
            <a:br>
              <a:rPr lang="en-US" dirty="0"/>
            </a:br>
            <a:r>
              <a:rPr lang="en-US" dirty="0"/>
              <a:t>Before the great and awesome day of the Lord comes.</a:t>
            </a:r>
          </a:p>
        </p:txBody>
      </p:sp>
      <p:sp>
        <p:nvSpPr>
          <p:cNvPr id="3" name="Text Placeholder 2">
            <a:extLst>
              <a:ext uri="{FF2B5EF4-FFF2-40B4-BE49-F238E27FC236}">
                <a16:creationId xmlns:a16="http://schemas.microsoft.com/office/drawing/2014/main" id="{9BD41799-B7A9-B830-5D98-2AFAACAC0CEC}"/>
              </a:ext>
            </a:extLst>
          </p:cNvPr>
          <p:cNvSpPr>
            <a:spLocks noGrp="1"/>
          </p:cNvSpPr>
          <p:nvPr>
            <p:ph type="body" sz="quarter" idx="11"/>
          </p:nvPr>
        </p:nvSpPr>
        <p:spPr/>
        <p:txBody>
          <a:bodyPr/>
          <a:lstStyle/>
          <a:p>
            <a:r>
              <a:rPr lang="en-US" dirty="0"/>
              <a:t>- Joel 2:30-31</a:t>
            </a:r>
          </a:p>
        </p:txBody>
      </p:sp>
    </p:spTree>
    <p:extLst>
      <p:ext uri="{BB962C8B-B14F-4D97-AF65-F5344CB8AC3E}">
        <p14:creationId xmlns:p14="http://schemas.microsoft.com/office/powerpoint/2010/main" val="27847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10AE0-922C-B8EF-7360-594430F87401}"/>
              </a:ext>
            </a:extLst>
          </p:cNvPr>
          <p:cNvSpPr>
            <a:spLocks noGrp="1"/>
          </p:cNvSpPr>
          <p:nvPr>
            <p:ph type="body" sz="quarter" idx="10"/>
          </p:nvPr>
        </p:nvSpPr>
        <p:spPr>
          <a:xfrm>
            <a:off x="713221" y="429598"/>
            <a:ext cx="7810577" cy="3680039"/>
          </a:xfrm>
        </p:spPr>
        <p:txBody>
          <a:bodyPr/>
          <a:lstStyle/>
          <a:p>
            <a:r>
              <a:rPr lang="en-US" dirty="0"/>
              <a:t>“And it will come about that whoever calls on the name of the Lord </a:t>
            </a:r>
            <a:br>
              <a:rPr lang="en-US" dirty="0"/>
            </a:br>
            <a:r>
              <a:rPr lang="en-US" dirty="0"/>
              <a:t>Will be delivered; </a:t>
            </a:r>
            <a:br>
              <a:rPr lang="en-US" dirty="0"/>
            </a:br>
            <a:r>
              <a:rPr lang="en-US" dirty="0"/>
              <a:t>For on Mount Zion and in Jerusalem</a:t>
            </a:r>
            <a:br>
              <a:rPr lang="en-US" dirty="0"/>
            </a:br>
            <a:r>
              <a:rPr lang="en-US" dirty="0"/>
              <a:t>There will be those who escape, </a:t>
            </a:r>
            <a:br>
              <a:rPr lang="en-US" dirty="0"/>
            </a:br>
            <a:r>
              <a:rPr lang="en-US" dirty="0"/>
              <a:t>As the Lord has said, </a:t>
            </a:r>
            <a:br>
              <a:rPr lang="en-US" dirty="0"/>
            </a:br>
            <a:r>
              <a:rPr lang="en-US" dirty="0"/>
              <a:t>Even among the survivors whom the Lord calls.</a:t>
            </a:r>
          </a:p>
        </p:txBody>
      </p:sp>
      <p:sp>
        <p:nvSpPr>
          <p:cNvPr id="3" name="Text Placeholder 2">
            <a:extLst>
              <a:ext uri="{FF2B5EF4-FFF2-40B4-BE49-F238E27FC236}">
                <a16:creationId xmlns:a16="http://schemas.microsoft.com/office/drawing/2014/main" id="{9BD41799-B7A9-B830-5D98-2AFAACAC0CEC}"/>
              </a:ext>
            </a:extLst>
          </p:cNvPr>
          <p:cNvSpPr>
            <a:spLocks noGrp="1"/>
          </p:cNvSpPr>
          <p:nvPr>
            <p:ph type="body" sz="quarter" idx="11"/>
          </p:nvPr>
        </p:nvSpPr>
        <p:spPr/>
        <p:txBody>
          <a:bodyPr/>
          <a:lstStyle/>
          <a:p>
            <a:r>
              <a:rPr lang="en-US" dirty="0"/>
              <a:t>- Joel 2:32</a:t>
            </a:r>
          </a:p>
        </p:txBody>
      </p:sp>
    </p:spTree>
    <p:extLst>
      <p:ext uri="{BB962C8B-B14F-4D97-AF65-F5344CB8AC3E}">
        <p14:creationId xmlns:p14="http://schemas.microsoft.com/office/powerpoint/2010/main" val="220105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12F77-2938-F80C-E50F-A2F25B7D31D8}"/>
              </a:ext>
            </a:extLst>
          </p:cNvPr>
          <p:cNvSpPr>
            <a:spLocks noGrp="1"/>
          </p:cNvSpPr>
          <p:nvPr>
            <p:ph type="title"/>
          </p:nvPr>
        </p:nvSpPr>
        <p:spPr/>
        <p:txBody>
          <a:bodyPr/>
          <a:lstStyle/>
          <a:p>
            <a:r>
              <a:rPr lang="en-US" dirty="0"/>
              <a:t>Joel – Outline</a:t>
            </a:r>
          </a:p>
        </p:txBody>
      </p:sp>
      <p:sp>
        <p:nvSpPr>
          <p:cNvPr id="3" name="Text Placeholder 2">
            <a:extLst>
              <a:ext uri="{FF2B5EF4-FFF2-40B4-BE49-F238E27FC236}">
                <a16:creationId xmlns:a16="http://schemas.microsoft.com/office/drawing/2014/main" id="{159A580E-E212-3BE7-F747-857A32D2B13C}"/>
              </a:ext>
            </a:extLst>
          </p:cNvPr>
          <p:cNvSpPr>
            <a:spLocks noGrp="1"/>
          </p:cNvSpPr>
          <p:nvPr>
            <p:ph type="body" sz="quarter" idx="10"/>
          </p:nvPr>
        </p:nvSpPr>
        <p:spPr>
          <a:xfrm>
            <a:off x="741613" y="1377825"/>
            <a:ext cx="5690994" cy="3642243"/>
          </a:xfrm>
        </p:spPr>
        <p:txBody>
          <a:bodyPr>
            <a:normAutofit fontScale="92500" lnSpcReduction="10000"/>
          </a:bodyPr>
          <a:lstStyle/>
          <a:p>
            <a:pPr marL="514350" indent="-514350">
              <a:spcAft>
                <a:spcPts val="600"/>
              </a:spcAft>
              <a:buFont typeface="+mj-lt"/>
              <a:buAutoNum type="arabicPeriod"/>
            </a:pPr>
            <a:r>
              <a:rPr lang="en-US" sz="2400" dirty="0"/>
              <a:t>Locust plague and call to repentance </a:t>
            </a:r>
          </a:p>
          <a:p>
            <a:pPr marL="514350" indent="-514350">
              <a:spcAft>
                <a:spcPts val="600"/>
              </a:spcAft>
              <a:buFont typeface="+mj-lt"/>
              <a:buAutoNum type="arabicPeriod"/>
            </a:pPr>
            <a:r>
              <a:rPr lang="en-US" sz="2400" dirty="0"/>
              <a:t>The Day of the Lord and </a:t>
            </a:r>
            <a:br>
              <a:rPr lang="en-US" sz="2400" dirty="0"/>
            </a:br>
            <a:r>
              <a:rPr lang="en-US" sz="2400" dirty="0"/>
              <a:t>Divine Judgment </a:t>
            </a:r>
          </a:p>
          <a:p>
            <a:pPr marL="514350" indent="-514350">
              <a:spcAft>
                <a:spcPts val="600"/>
              </a:spcAft>
              <a:buFont typeface="+mj-lt"/>
              <a:buAutoNum type="arabicPeriod"/>
            </a:pPr>
            <a:r>
              <a:rPr lang="en-US" sz="2400" dirty="0"/>
              <a:t>Promises of restoration and </a:t>
            </a:r>
            <a:br>
              <a:rPr lang="en-US" sz="2400" dirty="0"/>
            </a:br>
            <a:r>
              <a:rPr lang="en-US" sz="2400" dirty="0"/>
              <a:t>outpouring of the Holy Spirit </a:t>
            </a:r>
          </a:p>
          <a:p>
            <a:pPr marL="514350" indent="-514350">
              <a:spcAft>
                <a:spcPts val="600"/>
              </a:spcAft>
              <a:buFont typeface="+mj-lt"/>
              <a:buAutoNum type="arabicPeriod"/>
            </a:pPr>
            <a:r>
              <a:rPr lang="en-US" sz="2400" dirty="0"/>
              <a:t>Judgment on the Nations </a:t>
            </a:r>
            <a:br>
              <a:rPr lang="en-US" sz="2400" dirty="0"/>
            </a:br>
            <a:r>
              <a:rPr lang="en-US" sz="2400" dirty="0"/>
              <a:t>and Final Restoration </a:t>
            </a:r>
          </a:p>
          <a:p>
            <a:pPr marL="514350" indent="-514350">
              <a:spcAft>
                <a:spcPts val="600"/>
              </a:spcAft>
              <a:buFont typeface="+mj-lt"/>
              <a:buAutoNum type="arabicPeriod"/>
            </a:pPr>
            <a:r>
              <a:rPr lang="en-US" sz="2400" dirty="0"/>
              <a:t>Final deliverance and blessing </a:t>
            </a:r>
            <a:br>
              <a:rPr lang="en-US" sz="2400" dirty="0"/>
            </a:br>
            <a:r>
              <a:rPr lang="en-US" sz="2400" dirty="0"/>
              <a:t>for the faithful </a:t>
            </a:r>
          </a:p>
        </p:txBody>
      </p:sp>
      <p:sp>
        <p:nvSpPr>
          <p:cNvPr id="4" name="TextBox 3">
            <a:extLst>
              <a:ext uri="{FF2B5EF4-FFF2-40B4-BE49-F238E27FC236}">
                <a16:creationId xmlns:a16="http://schemas.microsoft.com/office/drawing/2014/main" id="{B8F46A06-7745-32CD-7DD9-7249713AD12C}"/>
              </a:ext>
            </a:extLst>
          </p:cNvPr>
          <p:cNvSpPr txBox="1"/>
          <p:nvPr/>
        </p:nvSpPr>
        <p:spPr>
          <a:xfrm>
            <a:off x="6432606" y="1353135"/>
            <a:ext cx="1526649" cy="461665"/>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1:1-20</a:t>
            </a:r>
          </a:p>
        </p:txBody>
      </p:sp>
      <p:sp>
        <p:nvSpPr>
          <p:cNvPr id="5" name="TextBox 4">
            <a:extLst>
              <a:ext uri="{FF2B5EF4-FFF2-40B4-BE49-F238E27FC236}">
                <a16:creationId xmlns:a16="http://schemas.microsoft.com/office/drawing/2014/main" id="{512BC4EA-C5C9-FEDF-B958-931876DF29E8}"/>
              </a:ext>
            </a:extLst>
          </p:cNvPr>
          <p:cNvSpPr txBox="1"/>
          <p:nvPr/>
        </p:nvSpPr>
        <p:spPr>
          <a:xfrm>
            <a:off x="6432606" y="1865123"/>
            <a:ext cx="1526649" cy="461665"/>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2:1-17</a:t>
            </a:r>
          </a:p>
        </p:txBody>
      </p:sp>
      <p:sp>
        <p:nvSpPr>
          <p:cNvPr id="6" name="TextBox 5">
            <a:extLst>
              <a:ext uri="{FF2B5EF4-FFF2-40B4-BE49-F238E27FC236}">
                <a16:creationId xmlns:a16="http://schemas.microsoft.com/office/drawing/2014/main" id="{27A5763C-59B9-4711-C6F5-D102F0A809E0}"/>
              </a:ext>
            </a:extLst>
          </p:cNvPr>
          <p:cNvSpPr txBox="1"/>
          <p:nvPr/>
        </p:nvSpPr>
        <p:spPr>
          <a:xfrm>
            <a:off x="6432606" y="2571750"/>
            <a:ext cx="1526649" cy="461665"/>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2:18-32</a:t>
            </a:r>
          </a:p>
        </p:txBody>
      </p:sp>
      <p:sp>
        <p:nvSpPr>
          <p:cNvPr id="7" name="TextBox 6">
            <a:extLst>
              <a:ext uri="{FF2B5EF4-FFF2-40B4-BE49-F238E27FC236}">
                <a16:creationId xmlns:a16="http://schemas.microsoft.com/office/drawing/2014/main" id="{8C7B9506-8116-B706-D4CF-E2497BD77CBF}"/>
              </a:ext>
            </a:extLst>
          </p:cNvPr>
          <p:cNvSpPr txBox="1"/>
          <p:nvPr/>
        </p:nvSpPr>
        <p:spPr>
          <a:xfrm>
            <a:off x="6432606" y="3317410"/>
            <a:ext cx="1526649" cy="461665"/>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3:1-17</a:t>
            </a:r>
          </a:p>
        </p:txBody>
      </p:sp>
      <p:sp>
        <p:nvSpPr>
          <p:cNvPr id="8" name="TextBox 7">
            <a:extLst>
              <a:ext uri="{FF2B5EF4-FFF2-40B4-BE49-F238E27FC236}">
                <a16:creationId xmlns:a16="http://schemas.microsoft.com/office/drawing/2014/main" id="{82AB86CD-1AD3-DF6A-CEB0-86210294B060}"/>
              </a:ext>
            </a:extLst>
          </p:cNvPr>
          <p:cNvSpPr txBox="1"/>
          <p:nvPr/>
        </p:nvSpPr>
        <p:spPr>
          <a:xfrm>
            <a:off x="6432606" y="4063070"/>
            <a:ext cx="1526649" cy="461665"/>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3:18-21</a:t>
            </a:r>
          </a:p>
        </p:txBody>
      </p:sp>
    </p:spTree>
    <p:extLst>
      <p:ext uri="{BB962C8B-B14F-4D97-AF65-F5344CB8AC3E}">
        <p14:creationId xmlns:p14="http://schemas.microsoft.com/office/powerpoint/2010/main" val="266080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05BE-5ACC-0B1F-4B24-5ADF14CEFCBB}"/>
              </a:ext>
            </a:extLst>
          </p:cNvPr>
          <p:cNvSpPr>
            <a:spLocks noGrp="1"/>
          </p:cNvSpPr>
          <p:nvPr>
            <p:ph type="title"/>
          </p:nvPr>
        </p:nvSpPr>
        <p:spPr/>
        <p:txBody>
          <a:bodyPr/>
          <a:lstStyle/>
          <a:p>
            <a:r>
              <a:rPr lang="en-US" dirty="0"/>
              <a:t>Joel – Modern Day Lessons</a:t>
            </a:r>
          </a:p>
        </p:txBody>
      </p:sp>
      <p:sp>
        <p:nvSpPr>
          <p:cNvPr id="3" name="Text Placeholder 2">
            <a:extLst>
              <a:ext uri="{FF2B5EF4-FFF2-40B4-BE49-F238E27FC236}">
                <a16:creationId xmlns:a16="http://schemas.microsoft.com/office/drawing/2014/main" id="{79041C44-76AA-953E-C521-8F2038BDBAFF}"/>
              </a:ext>
            </a:extLst>
          </p:cNvPr>
          <p:cNvSpPr>
            <a:spLocks noGrp="1"/>
          </p:cNvSpPr>
          <p:nvPr>
            <p:ph type="body" sz="quarter" idx="10"/>
          </p:nvPr>
        </p:nvSpPr>
        <p:spPr/>
        <p:txBody>
          <a:bodyPr>
            <a:normAutofit/>
          </a:bodyPr>
          <a:lstStyle/>
          <a:p>
            <a:pPr marL="697230" indent="-697230">
              <a:buFont typeface="+mj-lt"/>
              <a:buAutoNum type="arabicPeriod"/>
            </a:pPr>
            <a:r>
              <a:rPr lang="en-US" sz="5400" b="1" dirty="0"/>
              <a:t>Try repentance</a:t>
            </a:r>
          </a:p>
        </p:txBody>
      </p:sp>
    </p:spTree>
    <p:extLst>
      <p:ext uri="{BB962C8B-B14F-4D97-AF65-F5344CB8AC3E}">
        <p14:creationId xmlns:p14="http://schemas.microsoft.com/office/powerpoint/2010/main" val="1612403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05BE-5ACC-0B1F-4B24-5ADF14CEFCBB}"/>
              </a:ext>
            </a:extLst>
          </p:cNvPr>
          <p:cNvSpPr>
            <a:spLocks noGrp="1"/>
          </p:cNvSpPr>
          <p:nvPr>
            <p:ph type="title"/>
          </p:nvPr>
        </p:nvSpPr>
        <p:spPr/>
        <p:txBody>
          <a:bodyPr/>
          <a:lstStyle/>
          <a:p>
            <a:r>
              <a:rPr lang="en-US" dirty="0"/>
              <a:t>Joel – Modern Day Lessons</a:t>
            </a:r>
          </a:p>
        </p:txBody>
      </p:sp>
      <p:sp>
        <p:nvSpPr>
          <p:cNvPr id="3" name="Text Placeholder 2">
            <a:extLst>
              <a:ext uri="{FF2B5EF4-FFF2-40B4-BE49-F238E27FC236}">
                <a16:creationId xmlns:a16="http://schemas.microsoft.com/office/drawing/2014/main" id="{79041C44-76AA-953E-C521-8F2038BDBAFF}"/>
              </a:ext>
            </a:extLst>
          </p:cNvPr>
          <p:cNvSpPr>
            <a:spLocks noGrp="1"/>
          </p:cNvSpPr>
          <p:nvPr>
            <p:ph type="body" sz="quarter" idx="10"/>
          </p:nvPr>
        </p:nvSpPr>
        <p:spPr/>
        <p:txBody>
          <a:bodyPr>
            <a:normAutofit/>
          </a:bodyPr>
          <a:lstStyle/>
          <a:p>
            <a:pPr marL="697230" indent="-697230">
              <a:buFont typeface="+mj-lt"/>
              <a:buAutoNum type="arabicPeriod"/>
            </a:pPr>
            <a:r>
              <a:rPr lang="en-US" sz="2200" dirty="0"/>
              <a:t>Try repentance</a:t>
            </a:r>
          </a:p>
          <a:p>
            <a:pPr marL="880110" indent="-880110">
              <a:buFont typeface="+mj-lt"/>
              <a:buAutoNum type="arabicPeriod"/>
            </a:pPr>
            <a:r>
              <a:rPr lang="en-US" sz="5400" b="1" dirty="0"/>
              <a:t>Joel’s hope is </a:t>
            </a:r>
            <a:br>
              <a:rPr lang="en-US" sz="5400" b="1" dirty="0"/>
            </a:br>
            <a:r>
              <a:rPr lang="en-US" sz="5400" b="1" dirty="0"/>
              <a:t>our hope today</a:t>
            </a:r>
          </a:p>
        </p:txBody>
      </p:sp>
    </p:spTree>
    <p:extLst>
      <p:ext uri="{BB962C8B-B14F-4D97-AF65-F5344CB8AC3E}">
        <p14:creationId xmlns:p14="http://schemas.microsoft.com/office/powerpoint/2010/main" val="1872398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3D08F-2C27-519A-AA9F-B605B421CB43}"/>
              </a:ext>
            </a:extLst>
          </p:cNvPr>
          <p:cNvSpPr>
            <a:spLocks noGrp="1"/>
          </p:cNvSpPr>
          <p:nvPr>
            <p:ph type="body" sz="quarter" idx="10"/>
          </p:nvPr>
        </p:nvSpPr>
        <p:spPr/>
        <p:txBody>
          <a:bodyPr>
            <a:normAutofit/>
          </a:bodyPr>
          <a:lstStyle/>
          <a:p>
            <a:r>
              <a:rPr lang="en-US" baseline="30000" dirty="0"/>
              <a:t>37</a:t>
            </a:r>
            <a:r>
              <a:rPr lang="en-US" dirty="0"/>
              <a:t> Now when they heard this, they were pierced to the heart, and said to Peter and the rest of the apostles, “Brethren, what shall we do?” </a:t>
            </a:r>
            <a:r>
              <a:rPr lang="en-US" baseline="30000" dirty="0"/>
              <a:t>38</a:t>
            </a:r>
            <a:r>
              <a:rPr lang="en-US" dirty="0"/>
              <a:t> Peter said to them, “Repent, and each of you be baptized in the name of Jesus Christ for the forgiveness of your sins; and you will receive the gift of the Holy Spirit.</a:t>
            </a:r>
          </a:p>
        </p:txBody>
      </p:sp>
      <p:sp>
        <p:nvSpPr>
          <p:cNvPr id="3" name="Text Placeholder 2">
            <a:extLst>
              <a:ext uri="{FF2B5EF4-FFF2-40B4-BE49-F238E27FC236}">
                <a16:creationId xmlns:a16="http://schemas.microsoft.com/office/drawing/2014/main" id="{4312824E-A8EB-DFAC-D381-492F7008E10B}"/>
              </a:ext>
            </a:extLst>
          </p:cNvPr>
          <p:cNvSpPr>
            <a:spLocks noGrp="1"/>
          </p:cNvSpPr>
          <p:nvPr>
            <p:ph type="body" sz="quarter" idx="11"/>
          </p:nvPr>
        </p:nvSpPr>
        <p:spPr/>
        <p:txBody>
          <a:bodyPr/>
          <a:lstStyle/>
          <a:p>
            <a:r>
              <a:rPr lang="en-US" dirty="0"/>
              <a:t>- Acts 2:37-38</a:t>
            </a:r>
          </a:p>
        </p:txBody>
      </p:sp>
    </p:spTree>
    <p:extLst>
      <p:ext uri="{BB962C8B-B14F-4D97-AF65-F5344CB8AC3E}">
        <p14:creationId xmlns:p14="http://schemas.microsoft.com/office/powerpoint/2010/main" val="348255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3D08F-2C27-519A-AA9F-B605B421CB43}"/>
              </a:ext>
            </a:extLst>
          </p:cNvPr>
          <p:cNvSpPr>
            <a:spLocks noGrp="1"/>
          </p:cNvSpPr>
          <p:nvPr>
            <p:ph type="body" sz="quarter" idx="10"/>
          </p:nvPr>
        </p:nvSpPr>
        <p:spPr/>
        <p:txBody>
          <a:bodyPr>
            <a:normAutofit/>
          </a:bodyPr>
          <a:lstStyle/>
          <a:p>
            <a:r>
              <a:rPr lang="en-US" sz="3200" dirty="0"/>
              <a:t>But if the Spirit of Him who raised Jesus from the dead dwells in you, He who raised Christ Jesus from the dead will also give life to your mortal bodies through His Spirit who dwells in you.</a:t>
            </a:r>
          </a:p>
        </p:txBody>
      </p:sp>
      <p:sp>
        <p:nvSpPr>
          <p:cNvPr id="3" name="Text Placeholder 2">
            <a:extLst>
              <a:ext uri="{FF2B5EF4-FFF2-40B4-BE49-F238E27FC236}">
                <a16:creationId xmlns:a16="http://schemas.microsoft.com/office/drawing/2014/main" id="{4312824E-A8EB-DFAC-D381-492F7008E10B}"/>
              </a:ext>
            </a:extLst>
          </p:cNvPr>
          <p:cNvSpPr>
            <a:spLocks noGrp="1"/>
          </p:cNvSpPr>
          <p:nvPr>
            <p:ph type="body" sz="quarter" idx="11"/>
          </p:nvPr>
        </p:nvSpPr>
        <p:spPr/>
        <p:txBody>
          <a:bodyPr/>
          <a:lstStyle/>
          <a:p>
            <a:r>
              <a:rPr lang="en-US" dirty="0"/>
              <a:t>- Romans 8:11</a:t>
            </a:r>
          </a:p>
        </p:txBody>
      </p:sp>
    </p:spTree>
    <p:extLst>
      <p:ext uri="{BB962C8B-B14F-4D97-AF65-F5344CB8AC3E}">
        <p14:creationId xmlns:p14="http://schemas.microsoft.com/office/powerpoint/2010/main" val="2875302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05BE-5ACC-0B1F-4B24-5ADF14CEFCBB}"/>
              </a:ext>
            </a:extLst>
          </p:cNvPr>
          <p:cNvSpPr>
            <a:spLocks noGrp="1"/>
          </p:cNvSpPr>
          <p:nvPr>
            <p:ph type="title"/>
          </p:nvPr>
        </p:nvSpPr>
        <p:spPr/>
        <p:txBody>
          <a:bodyPr/>
          <a:lstStyle/>
          <a:p>
            <a:r>
              <a:rPr lang="en-US" dirty="0"/>
              <a:t>Joel – Modern Day Lessons</a:t>
            </a:r>
          </a:p>
        </p:txBody>
      </p:sp>
      <p:sp>
        <p:nvSpPr>
          <p:cNvPr id="3" name="Text Placeholder 2">
            <a:extLst>
              <a:ext uri="{FF2B5EF4-FFF2-40B4-BE49-F238E27FC236}">
                <a16:creationId xmlns:a16="http://schemas.microsoft.com/office/drawing/2014/main" id="{79041C44-76AA-953E-C521-8F2038BDBAFF}"/>
              </a:ext>
            </a:extLst>
          </p:cNvPr>
          <p:cNvSpPr>
            <a:spLocks noGrp="1"/>
          </p:cNvSpPr>
          <p:nvPr>
            <p:ph type="body" sz="quarter" idx="10"/>
          </p:nvPr>
        </p:nvSpPr>
        <p:spPr/>
        <p:txBody>
          <a:bodyPr>
            <a:normAutofit/>
          </a:bodyPr>
          <a:lstStyle/>
          <a:p>
            <a:pPr marL="697230" indent="-697230">
              <a:buFont typeface="+mj-lt"/>
              <a:buAutoNum type="arabicPeriod"/>
            </a:pPr>
            <a:r>
              <a:rPr lang="en-US" sz="2200" dirty="0"/>
              <a:t>Try repentance</a:t>
            </a:r>
          </a:p>
          <a:p>
            <a:pPr marL="697230" indent="-697230">
              <a:buFont typeface="+mj-lt"/>
              <a:buAutoNum type="arabicPeriod"/>
            </a:pPr>
            <a:r>
              <a:rPr lang="en-US" sz="2400" dirty="0"/>
              <a:t>Joel’s hope is our hope today</a:t>
            </a:r>
          </a:p>
          <a:p>
            <a:pPr marL="880110" indent="-880110">
              <a:buFont typeface="+mj-lt"/>
              <a:buAutoNum type="arabicPeriod"/>
            </a:pPr>
            <a:r>
              <a:rPr lang="en-US" sz="5400" b="1" dirty="0"/>
              <a:t>God will </a:t>
            </a:r>
            <a:br>
              <a:rPr lang="en-US" sz="5400" b="1" dirty="0"/>
            </a:br>
            <a:r>
              <a:rPr lang="en-US" sz="5400" b="1" dirty="0"/>
              <a:t>make things right</a:t>
            </a:r>
          </a:p>
        </p:txBody>
      </p:sp>
    </p:spTree>
    <p:extLst>
      <p:ext uri="{BB962C8B-B14F-4D97-AF65-F5344CB8AC3E}">
        <p14:creationId xmlns:p14="http://schemas.microsoft.com/office/powerpoint/2010/main" val="4042120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14AF8-EF0C-DD34-8EA3-CF9157540CD9}"/>
              </a:ext>
            </a:extLst>
          </p:cNvPr>
          <p:cNvSpPr>
            <a:spLocks noGrp="1"/>
          </p:cNvSpPr>
          <p:nvPr>
            <p:ph type="body" sz="quarter" idx="10"/>
          </p:nvPr>
        </p:nvSpPr>
        <p:spPr/>
        <p:txBody>
          <a:bodyPr/>
          <a:lstStyle/>
          <a:p>
            <a:r>
              <a:rPr lang="en-US" baseline="30000" dirty="0"/>
              <a:t>10</a:t>
            </a:r>
            <a:r>
              <a:rPr lang="en-US" dirty="0"/>
              <a:t> For we must all appear before the judgment seat of Christ, so that each one may be recompensed for his deeds in the body, according to what he has done, whether good or bad. </a:t>
            </a:r>
            <a:r>
              <a:rPr lang="en-US" baseline="30000" dirty="0"/>
              <a:t>11</a:t>
            </a:r>
            <a:r>
              <a:rPr lang="en-US" dirty="0"/>
              <a:t> Therefore, knowing the fear of the Lord, we persuade men, but we are made manifest to God; and I hope that we are made manifest also in your consciences.</a:t>
            </a:r>
          </a:p>
        </p:txBody>
      </p:sp>
      <p:sp>
        <p:nvSpPr>
          <p:cNvPr id="3" name="Text Placeholder 2">
            <a:extLst>
              <a:ext uri="{FF2B5EF4-FFF2-40B4-BE49-F238E27FC236}">
                <a16:creationId xmlns:a16="http://schemas.microsoft.com/office/drawing/2014/main" id="{F5C16010-4B09-41E8-6B46-F4134E7EB077}"/>
              </a:ext>
            </a:extLst>
          </p:cNvPr>
          <p:cNvSpPr>
            <a:spLocks noGrp="1"/>
          </p:cNvSpPr>
          <p:nvPr>
            <p:ph type="body" sz="quarter" idx="11"/>
          </p:nvPr>
        </p:nvSpPr>
        <p:spPr/>
        <p:txBody>
          <a:bodyPr/>
          <a:lstStyle/>
          <a:p>
            <a:r>
              <a:rPr lang="en-US" dirty="0"/>
              <a:t>- II Corinthians 5:10-11</a:t>
            </a:r>
          </a:p>
        </p:txBody>
      </p:sp>
    </p:spTree>
    <p:extLst>
      <p:ext uri="{BB962C8B-B14F-4D97-AF65-F5344CB8AC3E}">
        <p14:creationId xmlns:p14="http://schemas.microsoft.com/office/powerpoint/2010/main" val="162997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92D8-BE57-CECA-EF29-D376057D2DD2}"/>
              </a:ext>
            </a:extLst>
          </p:cNvPr>
          <p:cNvSpPr>
            <a:spLocks noGrp="1"/>
          </p:cNvSpPr>
          <p:nvPr>
            <p:ph type="title"/>
          </p:nvPr>
        </p:nvSpPr>
        <p:spPr/>
        <p:txBody>
          <a:bodyPr/>
          <a:lstStyle/>
          <a:p>
            <a:r>
              <a:rPr lang="en-US" dirty="0"/>
              <a:t>Amos – The Prophet</a:t>
            </a:r>
          </a:p>
        </p:txBody>
      </p:sp>
      <p:sp>
        <p:nvSpPr>
          <p:cNvPr id="3" name="Text Placeholder 2">
            <a:extLst>
              <a:ext uri="{FF2B5EF4-FFF2-40B4-BE49-F238E27FC236}">
                <a16:creationId xmlns:a16="http://schemas.microsoft.com/office/drawing/2014/main" id="{FF5A1378-DEA5-9AA1-6B0A-E5507F5B6E43}"/>
              </a:ext>
            </a:extLst>
          </p:cNvPr>
          <p:cNvSpPr>
            <a:spLocks noGrp="1"/>
          </p:cNvSpPr>
          <p:nvPr>
            <p:ph type="body" sz="quarter" idx="10"/>
          </p:nvPr>
        </p:nvSpPr>
        <p:spPr>
          <a:xfrm>
            <a:off x="598488" y="1383527"/>
            <a:ext cx="7913687" cy="3510153"/>
          </a:xfrm>
        </p:spPr>
        <p:txBody>
          <a:bodyPr>
            <a:normAutofit fontScale="85000" lnSpcReduction="10000"/>
          </a:bodyPr>
          <a:lstStyle/>
          <a:p>
            <a:pPr>
              <a:spcAft>
                <a:spcPts val="1200"/>
              </a:spcAft>
            </a:pPr>
            <a:r>
              <a:rPr lang="en-US" dirty="0"/>
              <a:t>Amos = Carry a load or burden</a:t>
            </a:r>
          </a:p>
          <a:p>
            <a:pPr>
              <a:spcAft>
                <a:spcPts val="1200"/>
              </a:spcAft>
            </a:pPr>
            <a:r>
              <a:rPr lang="en-US" dirty="0"/>
              <a:t>Shepherd and farmer from Southern Kingdom</a:t>
            </a:r>
          </a:p>
          <a:p>
            <a:pPr>
              <a:spcAft>
                <a:spcPts val="1200"/>
              </a:spcAft>
            </a:pPr>
            <a:r>
              <a:rPr lang="en-US" dirty="0"/>
              <a:t>Contemporary (786-746 BC) of: </a:t>
            </a:r>
            <a:br>
              <a:rPr lang="en-US" dirty="0"/>
            </a:br>
            <a:r>
              <a:rPr lang="en-US" sz="2800" dirty="0"/>
              <a:t>Hosea (N.K.) Isaiah, Micah (S.K.), Jonah (Nineveh)</a:t>
            </a:r>
          </a:p>
          <a:p>
            <a:pPr>
              <a:spcAft>
                <a:spcPts val="1200"/>
              </a:spcAft>
            </a:pPr>
            <a:r>
              <a:rPr lang="en-US" dirty="0"/>
              <a:t>Prophesied – Jeroboam II (N.K.) / Uzziah (S.K.)</a:t>
            </a:r>
          </a:p>
          <a:p>
            <a:pPr>
              <a:spcAft>
                <a:spcPts val="1200"/>
              </a:spcAft>
            </a:pPr>
            <a:r>
              <a:rPr lang="en-US" dirty="0"/>
              <a:t>Not trained or from a family of prophets</a:t>
            </a:r>
          </a:p>
        </p:txBody>
      </p:sp>
    </p:spTree>
    <p:extLst>
      <p:ext uri="{BB962C8B-B14F-4D97-AF65-F5344CB8AC3E}">
        <p14:creationId xmlns:p14="http://schemas.microsoft.com/office/powerpoint/2010/main" val="249282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AE5A-A8BE-29E2-D1D3-EEB29A4EEE3E}"/>
              </a:ext>
            </a:extLst>
          </p:cNvPr>
          <p:cNvSpPr>
            <a:spLocks noGrp="1"/>
          </p:cNvSpPr>
          <p:nvPr>
            <p:ph type="title"/>
          </p:nvPr>
        </p:nvSpPr>
        <p:spPr/>
        <p:txBody>
          <a:bodyPr/>
          <a:lstStyle/>
          <a:p>
            <a:r>
              <a:rPr lang="en-US" dirty="0"/>
              <a:t>Minor Prophets – 3 Periods</a:t>
            </a:r>
          </a:p>
        </p:txBody>
      </p:sp>
      <p:sp>
        <p:nvSpPr>
          <p:cNvPr id="3" name="Text Placeholder 2">
            <a:extLst>
              <a:ext uri="{FF2B5EF4-FFF2-40B4-BE49-F238E27FC236}">
                <a16:creationId xmlns:a16="http://schemas.microsoft.com/office/drawing/2014/main" id="{DCA7D0F5-F169-BF86-F8EE-0CBE409914AD}"/>
              </a:ext>
            </a:extLst>
          </p:cNvPr>
          <p:cNvSpPr>
            <a:spLocks noGrp="1"/>
          </p:cNvSpPr>
          <p:nvPr>
            <p:ph type="body" sz="quarter" idx="10"/>
          </p:nvPr>
        </p:nvSpPr>
        <p:spPr>
          <a:xfrm>
            <a:off x="598488" y="1343770"/>
            <a:ext cx="8116142" cy="3549910"/>
          </a:xfrm>
        </p:spPr>
        <p:txBody>
          <a:bodyPr>
            <a:normAutofit/>
          </a:bodyPr>
          <a:lstStyle/>
          <a:p>
            <a:pPr marL="514350" indent="-514350">
              <a:buFont typeface="+mj-lt"/>
              <a:buAutoNum type="alphaUcPeriod"/>
            </a:pPr>
            <a:r>
              <a:rPr lang="en-US" dirty="0"/>
              <a:t>Before the fall of the Northern Kingdom </a:t>
            </a:r>
          </a:p>
          <a:p>
            <a:pPr marL="914400" lvl="1" indent="-514350"/>
            <a:r>
              <a:rPr lang="en-US" dirty="0"/>
              <a:t>721 BC</a:t>
            </a:r>
          </a:p>
          <a:p>
            <a:pPr marL="514350" indent="-514350">
              <a:spcBef>
                <a:spcPts val="1800"/>
              </a:spcBef>
              <a:buFont typeface="+mj-lt"/>
              <a:buAutoNum type="alphaUcPeriod"/>
            </a:pPr>
            <a:r>
              <a:rPr lang="en-US" dirty="0"/>
              <a:t>Before the fall of the Southern Kingdom </a:t>
            </a:r>
          </a:p>
          <a:p>
            <a:pPr marL="914400" lvl="1" indent="-514350"/>
            <a:r>
              <a:rPr lang="en-US" dirty="0"/>
              <a:t>587 BC</a:t>
            </a:r>
          </a:p>
          <a:p>
            <a:pPr marL="514350" indent="-514350">
              <a:spcBef>
                <a:spcPts val="1800"/>
              </a:spcBef>
              <a:buFont typeface="+mj-lt"/>
              <a:buAutoNum type="alphaUcPeriod"/>
            </a:pPr>
            <a:r>
              <a:rPr lang="en-US" dirty="0"/>
              <a:t>During the return from exile </a:t>
            </a:r>
          </a:p>
          <a:p>
            <a:pPr marL="914400" lvl="1" indent="-514350"/>
            <a:r>
              <a:rPr lang="en-US" dirty="0"/>
              <a:t>450 BC</a:t>
            </a:r>
          </a:p>
        </p:txBody>
      </p:sp>
    </p:spTree>
    <p:extLst>
      <p:ext uri="{BB962C8B-B14F-4D97-AF65-F5344CB8AC3E}">
        <p14:creationId xmlns:p14="http://schemas.microsoft.com/office/powerpoint/2010/main" val="2205133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1C87A-C575-6133-0CFC-D021301EA3EA}"/>
              </a:ext>
            </a:extLst>
          </p:cNvPr>
          <p:cNvSpPr>
            <a:spLocks noGrp="1"/>
          </p:cNvSpPr>
          <p:nvPr>
            <p:ph type="body" sz="quarter" idx="10"/>
          </p:nvPr>
        </p:nvSpPr>
        <p:spPr/>
        <p:txBody>
          <a:bodyPr/>
          <a:lstStyle/>
          <a:p>
            <a:r>
              <a:rPr lang="en-US" dirty="0"/>
              <a:t>The words of Amos, who was among the sheepherders from Tekoa, which he envisioned in visions concerning Israel in the days of Uzziah king of Judah, and in the days of Jeroboam son of </a:t>
            </a:r>
            <a:r>
              <a:rPr lang="en-US" dirty="0" err="1"/>
              <a:t>Joash</a:t>
            </a:r>
            <a:r>
              <a:rPr lang="en-US" dirty="0"/>
              <a:t>, king of Israel, two years before the earthquake.</a:t>
            </a:r>
          </a:p>
        </p:txBody>
      </p:sp>
      <p:sp>
        <p:nvSpPr>
          <p:cNvPr id="3" name="Text Placeholder 2">
            <a:extLst>
              <a:ext uri="{FF2B5EF4-FFF2-40B4-BE49-F238E27FC236}">
                <a16:creationId xmlns:a16="http://schemas.microsoft.com/office/drawing/2014/main" id="{D53FCF80-39B8-482A-0885-FAC1F74D81DC}"/>
              </a:ext>
            </a:extLst>
          </p:cNvPr>
          <p:cNvSpPr>
            <a:spLocks noGrp="1"/>
          </p:cNvSpPr>
          <p:nvPr>
            <p:ph type="body" sz="quarter" idx="11"/>
          </p:nvPr>
        </p:nvSpPr>
        <p:spPr/>
        <p:txBody>
          <a:bodyPr/>
          <a:lstStyle/>
          <a:p>
            <a:r>
              <a:rPr lang="en-US" dirty="0"/>
              <a:t>- Amos 1:1</a:t>
            </a:r>
          </a:p>
        </p:txBody>
      </p:sp>
    </p:spTree>
    <p:extLst>
      <p:ext uri="{BB962C8B-B14F-4D97-AF65-F5344CB8AC3E}">
        <p14:creationId xmlns:p14="http://schemas.microsoft.com/office/powerpoint/2010/main" val="4229319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1C87A-C575-6133-0CFC-D021301EA3EA}"/>
              </a:ext>
            </a:extLst>
          </p:cNvPr>
          <p:cNvSpPr>
            <a:spLocks noGrp="1"/>
          </p:cNvSpPr>
          <p:nvPr>
            <p:ph type="body" sz="quarter" idx="10"/>
          </p:nvPr>
        </p:nvSpPr>
        <p:spPr/>
        <p:txBody>
          <a:bodyPr/>
          <a:lstStyle/>
          <a:p>
            <a:r>
              <a:rPr lang="en-US" baseline="30000" dirty="0"/>
              <a:t>14</a:t>
            </a:r>
            <a:r>
              <a:rPr lang="en-US" dirty="0"/>
              <a:t> Then Amos replied to Amaziah, “I am not a prophet, nor am I the son of a prophet; for I am a herdsman and a grower of sycamore figs. </a:t>
            </a:r>
            <a:br>
              <a:rPr lang="en-US" dirty="0"/>
            </a:br>
            <a:r>
              <a:rPr lang="en-US" baseline="30000" dirty="0"/>
              <a:t>15</a:t>
            </a:r>
            <a:r>
              <a:rPr lang="en-US" dirty="0"/>
              <a:t> But the Lord took me from following the flock and the Lord said to me, ‘Go prophesy to My people Israel.’</a:t>
            </a:r>
          </a:p>
        </p:txBody>
      </p:sp>
      <p:sp>
        <p:nvSpPr>
          <p:cNvPr id="3" name="Text Placeholder 2">
            <a:extLst>
              <a:ext uri="{FF2B5EF4-FFF2-40B4-BE49-F238E27FC236}">
                <a16:creationId xmlns:a16="http://schemas.microsoft.com/office/drawing/2014/main" id="{D53FCF80-39B8-482A-0885-FAC1F74D81DC}"/>
              </a:ext>
            </a:extLst>
          </p:cNvPr>
          <p:cNvSpPr>
            <a:spLocks noGrp="1"/>
          </p:cNvSpPr>
          <p:nvPr>
            <p:ph type="body" sz="quarter" idx="11"/>
          </p:nvPr>
        </p:nvSpPr>
        <p:spPr/>
        <p:txBody>
          <a:bodyPr/>
          <a:lstStyle/>
          <a:p>
            <a:r>
              <a:rPr lang="en-US" dirty="0"/>
              <a:t>- Amos 7:14-15</a:t>
            </a:r>
          </a:p>
        </p:txBody>
      </p:sp>
    </p:spTree>
    <p:extLst>
      <p:ext uri="{BB962C8B-B14F-4D97-AF65-F5344CB8AC3E}">
        <p14:creationId xmlns:p14="http://schemas.microsoft.com/office/powerpoint/2010/main" val="1264908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0010-EE44-DF35-8BFE-3C162B028906}"/>
              </a:ext>
            </a:extLst>
          </p:cNvPr>
          <p:cNvSpPr>
            <a:spLocks noGrp="1"/>
          </p:cNvSpPr>
          <p:nvPr>
            <p:ph type="title"/>
          </p:nvPr>
        </p:nvSpPr>
        <p:spPr/>
        <p:txBody>
          <a:bodyPr/>
          <a:lstStyle/>
          <a:p>
            <a:r>
              <a:rPr lang="en-US" dirty="0"/>
              <a:t>Amos – Time</a:t>
            </a:r>
          </a:p>
        </p:txBody>
      </p:sp>
      <p:sp>
        <p:nvSpPr>
          <p:cNvPr id="3" name="Text Placeholder 2">
            <a:extLst>
              <a:ext uri="{FF2B5EF4-FFF2-40B4-BE49-F238E27FC236}">
                <a16:creationId xmlns:a16="http://schemas.microsoft.com/office/drawing/2014/main" id="{1056D77E-209D-26F0-3C02-CF78D5C9A900}"/>
              </a:ext>
            </a:extLst>
          </p:cNvPr>
          <p:cNvSpPr>
            <a:spLocks noGrp="1"/>
          </p:cNvSpPr>
          <p:nvPr>
            <p:ph type="body" sz="quarter" idx="10"/>
          </p:nvPr>
        </p:nvSpPr>
        <p:spPr>
          <a:xfrm>
            <a:off x="598488" y="1251437"/>
            <a:ext cx="7913687" cy="1014685"/>
          </a:xfrm>
        </p:spPr>
        <p:txBody>
          <a:bodyPr>
            <a:normAutofit/>
          </a:bodyPr>
          <a:lstStyle/>
          <a:p>
            <a:r>
              <a:rPr lang="en-US" sz="2400" dirty="0"/>
              <a:t>Economic and military success</a:t>
            </a:r>
          </a:p>
          <a:p>
            <a:r>
              <a:rPr lang="en-US" sz="2400" dirty="0"/>
              <a:t>Nation was guilty of:</a:t>
            </a:r>
          </a:p>
        </p:txBody>
      </p:sp>
      <p:sp>
        <p:nvSpPr>
          <p:cNvPr id="4" name="TextBox 3">
            <a:extLst>
              <a:ext uri="{FF2B5EF4-FFF2-40B4-BE49-F238E27FC236}">
                <a16:creationId xmlns:a16="http://schemas.microsoft.com/office/drawing/2014/main" id="{2D1C9A6F-03FD-CCD7-5944-0AFA84BECE8C}"/>
              </a:ext>
            </a:extLst>
          </p:cNvPr>
          <p:cNvSpPr txBox="1"/>
          <p:nvPr/>
        </p:nvSpPr>
        <p:spPr>
          <a:xfrm>
            <a:off x="811033" y="2402619"/>
            <a:ext cx="4134679" cy="2031325"/>
          </a:xfrm>
          <a:prstGeom prst="rect">
            <a:avLst/>
          </a:prstGeom>
          <a:noFill/>
        </p:spPr>
        <p:txBody>
          <a:bodyPr wrap="square" rtlCol="0">
            <a:spAutoFit/>
          </a:bodyPr>
          <a:lstStyle/>
          <a:p>
            <a:pPr marL="57150" lvl="1" indent="-342900">
              <a:spcAft>
                <a:spcPts val="1200"/>
              </a:spcAft>
              <a:buFont typeface="Courier New" panose="02070309020205020404" pitchFamily="49" charset="0"/>
              <a:buChar char="o"/>
            </a:pPr>
            <a:r>
              <a:rPr lang="en-US" sz="2400" b="1" dirty="0">
                <a:latin typeface="Lato" panose="020F0502020204030203" pitchFamily="34" charset="0"/>
                <a:ea typeface="Lato" panose="020F0502020204030203" pitchFamily="34" charset="0"/>
                <a:cs typeface="Lato" panose="020F0502020204030203" pitchFamily="34" charset="0"/>
              </a:rPr>
              <a:t>Social injustice</a:t>
            </a:r>
          </a:p>
          <a:p>
            <a:pPr marL="57150" lvl="1" indent="-342900">
              <a:spcAft>
                <a:spcPts val="1200"/>
              </a:spcAft>
              <a:buFont typeface="Courier New" panose="02070309020205020404" pitchFamily="49" charset="0"/>
              <a:buChar char="o"/>
            </a:pPr>
            <a:r>
              <a:rPr lang="en-US" sz="2400" b="1" dirty="0">
                <a:latin typeface="Lato" panose="020F0502020204030203" pitchFamily="34" charset="0"/>
                <a:ea typeface="Lato" panose="020F0502020204030203" pitchFamily="34" charset="0"/>
                <a:cs typeface="Lato" panose="020F0502020204030203" pitchFamily="34" charset="0"/>
              </a:rPr>
              <a:t>Idolatry / False worship</a:t>
            </a:r>
          </a:p>
          <a:p>
            <a:pPr marL="57150" lvl="1" indent="-342900">
              <a:spcAft>
                <a:spcPts val="1200"/>
              </a:spcAft>
              <a:buFont typeface="Courier New" panose="02070309020205020404" pitchFamily="49" charset="0"/>
              <a:buChar char="o"/>
            </a:pPr>
            <a:r>
              <a:rPr lang="en-US" sz="2400" b="1" dirty="0">
                <a:latin typeface="Lato" panose="020F0502020204030203" pitchFamily="34" charset="0"/>
                <a:ea typeface="Lato" panose="020F0502020204030203" pitchFamily="34" charset="0"/>
                <a:cs typeface="Lato" panose="020F0502020204030203" pitchFamily="34" charset="0"/>
              </a:rPr>
              <a:t>Luxurious lifestyle</a:t>
            </a:r>
          </a:p>
          <a:p>
            <a:pPr marL="57150" lvl="1" indent="-342900">
              <a:spcAft>
                <a:spcPts val="1200"/>
              </a:spcAft>
              <a:buFont typeface="Courier New" panose="02070309020205020404" pitchFamily="49" charset="0"/>
              <a:buChar char="o"/>
            </a:pPr>
            <a:r>
              <a:rPr lang="en-US" sz="2400" b="1" dirty="0">
                <a:latin typeface="Lato" panose="020F0502020204030203" pitchFamily="34" charset="0"/>
                <a:ea typeface="Lato" panose="020F0502020204030203" pitchFamily="34" charset="0"/>
                <a:cs typeface="Lato" panose="020F0502020204030203" pitchFamily="34" charset="0"/>
              </a:rPr>
              <a:t>Corruption / Bribery </a:t>
            </a:r>
          </a:p>
        </p:txBody>
      </p:sp>
      <p:sp>
        <p:nvSpPr>
          <p:cNvPr id="5" name="TextBox 4">
            <a:extLst>
              <a:ext uri="{FF2B5EF4-FFF2-40B4-BE49-F238E27FC236}">
                <a16:creationId xmlns:a16="http://schemas.microsoft.com/office/drawing/2014/main" id="{18C110C0-1953-DF89-34A2-E68B0FDE7336}"/>
              </a:ext>
            </a:extLst>
          </p:cNvPr>
          <p:cNvSpPr txBox="1"/>
          <p:nvPr/>
        </p:nvSpPr>
        <p:spPr>
          <a:xfrm>
            <a:off x="4723075" y="2402619"/>
            <a:ext cx="3355451" cy="2246769"/>
          </a:xfrm>
          <a:prstGeom prst="rect">
            <a:avLst/>
          </a:prstGeom>
          <a:noFill/>
        </p:spPr>
        <p:txBody>
          <a:bodyPr wrap="square" rtlCol="0">
            <a:spAutoFit/>
          </a:bodyPr>
          <a:lstStyle/>
          <a:p>
            <a:pPr marL="742950" lvl="1" indent="-285750">
              <a:spcAft>
                <a:spcPts val="1200"/>
              </a:spcAft>
              <a:buFont typeface="Courier New" panose="02070309020205020404" pitchFamily="49" charset="0"/>
              <a:buChar char="o"/>
            </a:pPr>
            <a:r>
              <a:rPr lang="en-US" sz="2400" b="1" dirty="0">
                <a:latin typeface="Lato" panose="020F0502020204030203" pitchFamily="34" charset="0"/>
                <a:ea typeface="Lato" panose="020F0502020204030203" pitchFamily="34" charset="0"/>
                <a:cs typeface="Lato" panose="020F0502020204030203" pitchFamily="34" charset="0"/>
              </a:rPr>
              <a:t>Military success / Complacency</a:t>
            </a:r>
          </a:p>
          <a:p>
            <a:pPr marL="742950" lvl="1" indent="-285750">
              <a:spcAft>
                <a:spcPts val="1200"/>
              </a:spcAft>
              <a:buFont typeface="Courier New" panose="02070309020205020404" pitchFamily="49" charset="0"/>
              <a:buChar char="o"/>
            </a:pPr>
            <a:r>
              <a:rPr lang="en-US" sz="2400" b="1" dirty="0">
                <a:latin typeface="Lato" panose="020F0502020204030203" pitchFamily="34" charset="0"/>
                <a:ea typeface="Lato" panose="020F0502020204030203" pitchFamily="34" charset="0"/>
                <a:cs typeface="Lato" panose="020F0502020204030203" pitchFamily="34" charset="0"/>
              </a:rPr>
              <a:t>Dishonest business practice</a:t>
            </a:r>
          </a:p>
          <a:p>
            <a:pPr marL="742950" lvl="1" indent="-285750">
              <a:spcAft>
                <a:spcPts val="1200"/>
              </a:spcAft>
              <a:buFont typeface="Courier New" panose="02070309020205020404" pitchFamily="49" charset="0"/>
              <a:buChar char="o"/>
            </a:pPr>
            <a:r>
              <a:rPr lang="en-US" sz="2400" b="1" dirty="0">
                <a:latin typeface="Lato" panose="020F0502020204030203" pitchFamily="34" charset="0"/>
                <a:ea typeface="Lato" panose="020F0502020204030203" pitchFamily="34" charset="0"/>
                <a:cs typeface="Lato" panose="020F0502020204030203" pitchFamily="34" charset="0"/>
              </a:rPr>
              <a:t>Refusal to repent</a:t>
            </a:r>
          </a:p>
        </p:txBody>
      </p:sp>
    </p:spTree>
    <p:extLst>
      <p:ext uri="{BB962C8B-B14F-4D97-AF65-F5344CB8AC3E}">
        <p14:creationId xmlns:p14="http://schemas.microsoft.com/office/powerpoint/2010/main" val="2998001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8F2F-2E1E-3965-6CDD-F2390B585AEC}"/>
              </a:ext>
            </a:extLst>
          </p:cNvPr>
          <p:cNvSpPr>
            <a:spLocks noGrp="1"/>
          </p:cNvSpPr>
          <p:nvPr>
            <p:ph type="title"/>
          </p:nvPr>
        </p:nvSpPr>
        <p:spPr/>
        <p:txBody>
          <a:bodyPr/>
          <a:lstStyle/>
          <a:p>
            <a:r>
              <a:rPr lang="en-US" dirty="0"/>
              <a:t>Amos – Message</a:t>
            </a:r>
          </a:p>
        </p:txBody>
      </p:sp>
      <p:sp>
        <p:nvSpPr>
          <p:cNvPr id="3" name="Text Placeholder 2">
            <a:extLst>
              <a:ext uri="{FF2B5EF4-FFF2-40B4-BE49-F238E27FC236}">
                <a16:creationId xmlns:a16="http://schemas.microsoft.com/office/drawing/2014/main" id="{DAAA1818-3A96-A5FE-18D6-BD072D6F81A1}"/>
              </a:ext>
            </a:extLst>
          </p:cNvPr>
          <p:cNvSpPr>
            <a:spLocks noGrp="1"/>
          </p:cNvSpPr>
          <p:nvPr>
            <p:ph type="body" sz="quarter" idx="10"/>
          </p:nvPr>
        </p:nvSpPr>
        <p:spPr>
          <a:xfrm>
            <a:off x="598488" y="1550504"/>
            <a:ext cx="8060482" cy="3343176"/>
          </a:xfrm>
        </p:spPr>
        <p:txBody>
          <a:bodyPr>
            <a:normAutofit/>
          </a:bodyPr>
          <a:lstStyle/>
          <a:p>
            <a:pPr>
              <a:spcAft>
                <a:spcPts val="1800"/>
              </a:spcAft>
            </a:pPr>
            <a:r>
              <a:rPr lang="en-US" sz="3600" dirty="0"/>
              <a:t>God’s judgment due to sin</a:t>
            </a:r>
          </a:p>
          <a:p>
            <a:pPr>
              <a:spcAft>
                <a:spcPts val="1800"/>
              </a:spcAft>
            </a:pPr>
            <a:r>
              <a:rPr lang="en-US" sz="3600" dirty="0"/>
              <a:t>Need to repent</a:t>
            </a:r>
          </a:p>
          <a:p>
            <a:pPr>
              <a:spcAft>
                <a:spcPts val="1800"/>
              </a:spcAft>
            </a:pPr>
            <a:r>
              <a:rPr lang="en-US" sz="3600" dirty="0"/>
              <a:t>Promise of restoration and blessings</a:t>
            </a:r>
          </a:p>
        </p:txBody>
      </p:sp>
    </p:spTree>
    <p:extLst>
      <p:ext uri="{BB962C8B-B14F-4D97-AF65-F5344CB8AC3E}">
        <p14:creationId xmlns:p14="http://schemas.microsoft.com/office/powerpoint/2010/main" val="4081093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67C5-57B1-2BE8-7A78-880CCD4A664B}"/>
              </a:ext>
            </a:extLst>
          </p:cNvPr>
          <p:cNvSpPr>
            <a:spLocks noGrp="1"/>
          </p:cNvSpPr>
          <p:nvPr>
            <p:ph type="title"/>
          </p:nvPr>
        </p:nvSpPr>
        <p:spPr/>
        <p:txBody>
          <a:bodyPr/>
          <a:lstStyle/>
          <a:p>
            <a:r>
              <a:rPr lang="en-US" dirty="0"/>
              <a:t>Amos – Outline</a:t>
            </a:r>
          </a:p>
        </p:txBody>
      </p:sp>
      <p:sp>
        <p:nvSpPr>
          <p:cNvPr id="3" name="Text Placeholder 2">
            <a:extLst>
              <a:ext uri="{FF2B5EF4-FFF2-40B4-BE49-F238E27FC236}">
                <a16:creationId xmlns:a16="http://schemas.microsoft.com/office/drawing/2014/main" id="{C983D1C1-23F6-2C41-4196-977453524DD6}"/>
              </a:ext>
            </a:extLst>
          </p:cNvPr>
          <p:cNvSpPr>
            <a:spLocks noGrp="1"/>
          </p:cNvSpPr>
          <p:nvPr>
            <p:ph type="body" sz="quarter" idx="10"/>
          </p:nvPr>
        </p:nvSpPr>
        <p:spPr>
          <a:xfrm>
            <a:off x="598489" y="1251437"/>
            <a:ext cx="5349088" cy="3642243"/>
          </a:xfrm>
        </p:spPr>
        <p:txBody>
          <a:bodyPr>
            <a:normAutofit fontScale="92500" lnSpcReduction="10000"/>
          </a:bodyPr>
          <a:lstStyle/>
          <a:p>
            <a:pPr marL="514350" indent="-514350">
              <a:spcAft>
                <a:spcPts val="1200"/>
              </a:spcAft>
              <a:buFont typeface="+mj-lt"/>
              <a:buAutoNum type="arabicPeriod"/>
            </a:pPr>
            <a:r>
              <a:rPr lang="en-US" sz="2800" dirty="0"/>
              <a:t>Introduction </a:t>
            </a:r>
          </a:p>
          <a:p>
            <a:pPr marL="514350" indent="-514350">
              <a:spcAft>
                <a:spcPts val="1200"/>
              </a:spcAft>
              <a:buFont typeface="+mj-lt"/>
              <a:buAutoNum type="arabicPeriod"/>
            </a:pPr>
            <a:r>
              <a:rPr lang="en-US" sz="2800" dirty="0"/>
              <a:t>Oracles (judgment) </a:t>
            </a:r>
            <a:br>
              <a:rPr lang="en-US" sz="2800" dirty="0"/>
            </a:br>
            <a:r>
              <a:rPr lang="en-US" sz="2800" dirty="0"/>
              <a:t>against the nations</a:t>
            </a:r>
          </a:p>
          <a:p>
            <a:pPr marL="514350" indent="-514350">
              <a:spcAft>
                <a:spcPts val="1200"/>
              </a:spcAft>
              <a:buFont typeface="+mj-lt"/>
              <a:buAutoNum type="arabicPeriod"/>
            </a:pPr>
            <a:r>
              <a:rPr lang="en-US" sz="2800" dirty="0"/>
              <a:t>Oracles (judgment) </a:t>
            </a:r>
            <a:br>
              <a:rPr lang="en-US" sz="2800" dirty="0"/>
            </a:br>
            <a:r>
              <a:rPr lang="en-US" sz="2800" dirty="0"/>
              <a:t>against Israel</a:t>
            </a:r>
          </a:p>
          <a:p>
            <a:pPr marL="514350" indent="-514350">
              <a:spcAft>
                <a:spcPts val="1200"/>
              </a:spcAft>
              <a:buFont typeface="+mj-lt"/>
              <a:buAutoNum type="arabicPeriod"/>
            </a:pPr>
            <a:r>
              <a:rPr lang="en-US" sz="2800" dirty="0"/>
              <a:t>Visions of Judgment</a:t>
            </a:r>
          </a:p>
          <a:p>
            <a:pPr marL="514350" indent="-514350">
              <a:spcAft>
                <a:spcPts val="1200"/>
              </a:spcAft>
              <a:buFont typeface="+mj-lt"/>
              <a:buAutoNum type="arabicPeriod"/>
            </a:pPr>
            <a:r>
              <a:rPr lang="en-US" sz="2800" dirty="0"/>
              <a:t>Future restoration</a:t>
            </a:r>
          </a:p>
        </p:txBody>
      </p:sp>
      <p:sp>
        <p:nvSpPr>
          <p:cNvPr id="4" name="TextBox 3">
            <a:extLst>
              <a:ext uri="{FF2B5EF4-FFF2-40B4-BE49-F238E27FC236}">
                <a16:creationId xmlns:a16="http://schemas.microsoft.com/office/drawing/2014/main" id="{B081EECA-7D86-A57B-E417-4E30AFFFA512}"/>
              </a:ext>
            </a:extLst>
          </p:cNvPr>
          <p:cNvSpPr txBox="1"/>
          <p:nvPr/>
        </p:nvSpPr>
        <p:spPr>
          <a:xfrm>
            <a:off x="5359180" y="1277363"/>
            <a:ext cx="1526649" cy="461665"/>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1:1-2</a:t>
            </a:r>
          </a:p>
        </p:txBody>
      </p:sp>
      <p:sp>
        <p:nvSpPr>
          <p:cNvPr id="5" name="TextBox 4">
            <a:extLst>
              <a:ext uri="{FF2B5EF4-FFF2-40B4-BE49-F238E27FC236}">
                <a16:creationId xmlns:a16="http://schemas.microsoft.com/office/drawing/2014/main" id="{1D70DDA3-3FD9-BE3E-9BFC-F9499C585F73}"/>
              </a:ext>
            </a:extLst>
          </p:cNvPr>
          <p:cNvSpPr txBox="1"/>
          <p:nvPr/>
        </p:nvSpPr>
        <p:spPr>
          <a:xfrm>
            <a:off x="5359180" y="1841993"/>
            <a:ext cx="1526649" cy="461665"/>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1:3-2:16</a:t>
            </a:r>
          </a:p>
        </p:txBody>
      </p:sp>
      <p:sp>
        <p:nvSpPr>
          <p:cNvPr id="6" name="TextBox 5">
            <a:extLst>
              <a:ext uri="{FF2B5EF4-FFF2-40B4-BE49-F238E27FC236}">
                <a16:creationId xmlns:a16="http://schemas.microsoft.com/office/drawing/2014/main" id="{F8ED0311-6299-2E1A-99A1-448BD067D515}"/>
              </a:ext>
            </a:extLst>
          </p:cNvPr>
          <p:cNvSpPr txBox="1"/>
          <p:nvPr/>
        </p:nvSpPr>
        <p:spPr>
          <a:xfrm>
            <a:off x="5359179" y="2729650"/>
            <a:ext cx="1526649" cy="461665"/>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3:1-6:14</a:t>
            </a:r>
          </a:p>
        </p:txBody>
      </p:sp>
      <p:sp>
        <p:nvSpPr>
          <p:cNvPr id="7" name="TextBox 6">
            <a:extLst>
              <a:ext uri="{FF2B5EF4-FFF2-40B4-BE49-F238E27FC236}">
                <a16:creationId xmlns:a16="http://schemas.microsoft.com/office/drawing/2014/main" id="{71744FAA-7D83-A390-14A1-5EEF97EEA7DD}"/>
              </a:ext>
            </a:extLst>
          </p:cNvPr>
          <p:cNvSpPr txBox="1"/>
          <p:nvPr/>
        </p:nvSpPr>
        <p:spPr>
          <a:xfrm>
            <a:off x="5359178" y="3720272"/>
            <a:ext cx="1526649" cy="461665"/>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7:1-9:10</a:t>
            </a:r>
          </a:p>
        </p:txBody>
      </p:sp>
      <p:sp>
        <p:nvSpPr>
          <p:cNvPr id="8" name="TextBox 7">
            <a:extLst>
              <a:ext uri="{FF2B5EF4-FFF2-40B4-BE49-F238E27FC236}">
                <a16:creationId xmlns:a16="http://schemas.microsoft.com/office/drawing/2014/main" id="{FFE13598-D589-62D1-0FFB-66E62B39D0F1}"/>
              </a:ext>
            </a:extLst>
          </p:cNvPr>
          <p:cNvSpPr txBox="1"/>
          <p:nvPr/>
        </p:nvSpPr>
        <p:spPr>
          <a:xfrm>
            <a:off x="5359178" y="4252665"/>
            <a:ext cx="1526649" cy="461665"/>
          </a:xfrm>
          <a:prstGeom prst="rect">
            <a:avLst/>
          </a:prstGeom>
          <a:noFill/>
        </p:spPr>
        <p:txBody>
          <a:bodyPr wrap="square" rtlCol="0">
            <a:spAutoFit/>
          </a:bodyPr>
          <a:lstStyle/>
          <a:p>
            <a:r>
              <a:rPr lang="en-US" sz="2400" b="1" dirty="0">
                <a:latin typeface="Lato Black" panose="020F0502020204030203" pitchFamily="34" charset="0"/>
                <a:ea typeface="Lato Black" panose="020F0502020204030203" pitchFamily="34" charset="0"/>
                <a:cs typeface="Lato Black" panose="020F0502020204030203" pitchFamily="34" charset="0"/>
              </a:rPr>
              <a:t>9:11-15</a:t>
            </a:r>
          </a:p>
        </p:txBody>
      </p:sp>
    </p:spTree>
    <p:extLst>
      <p:ext uri="{BB962C8B-B14F-4D97-AF65-F5344CB8AC3E}">
        <p14:creationId xmlns:p14="http://schemas.microsoft.com/office/powerpoint/2010/main" val="1853492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F3D5-F67E-BBC1-2B86-A1C35053FEF2}"/>
              </a:ext>
            </a:extLst>
          </p:cNvPr>
          <p:cNvSpPr>
            <a:spLocks noGrp="1"/>
          </p:cNvSpPr>
          <p:nvPr>
            <p:ph type="title"/>
          </p:nvPr>
        </p:nvSpPr>
        <p:spPr/>
        <p:txBody>
          <a:bodyPr/>
          <a:lstStyle/>
          <a:p>
            <a:r>
              <a:rPr lang="en-US" dirty="0"/>
              <a:t>Amos – Special Features</a:t>
            </a:r>
          </a:p>
        </p:txBody>
      </p:sp>
      <p:sp>
        <p:nvSpPr>
          <p:cNvPr id="3" name="Text Placeholder 2">
            <a:extLst>
              <a:ext uri="{FF2B5EF4-FFF2-40B4-BE49-F238E27FC236}">
                <a16:creationId xmlns:a16="http://schemas.microsoft.com/office/drawing/2014/main" id="{410CDDCC-EC8F-D2CC-B1DE-5773BD0B0627}"/>
              </a:ext>
            </a:extLst>
          </p:cNvPr>
          <p:cNvSpPr>
            <a:spLocks noGrp="1"/>
          </p:cNvSpPr>
          <p:nvPr>
            <p:ph type="body" sz="quarter" idx="10"/>
          </p:nvPr>
        </p:nvSpPr>
        <p:spPr>
          <a:xfrm>
            <a:off x="598488" y="1251437"/>
            <a:ext cx="8139995" cy="3642243"/>
          </a:xfrm>
        </p:spPr>
        <p:txBody>
          <a:bodyPr/>
          <a:lstStyle/>
          <a:p>
            <a:pPr marL="514350" indent="-514350">
              <a:spcAft>
                <a:spcPts val="1200"/>
              </a:spcAft>
              <a:buFont typeface="+mj-lt"/>
              <a:buAutoNum type="alphaUcPeriod"/>
            </a:pPr>
            <a:r>
              <a:rPr lang="en-US" dirty="0"/>
              <a:t>Emphasis on social justice</a:t>
            </a:r>
          </a:p>
          <a:p>
            <a:pPr marL="514350" indent="-514350">
              <a:spcAft>
                <a:spcPts val="1200"/>
              </a:spcAft>
              <a:buFont typeface="+mj-lt"/>
              <a:buAutoNum type="alphaUcPeriod"/>
            </a:pPr>
            <a:r>
              <a:rPr lang="en-US" dirty="0"/>
              <a:t>Universal accountability</a:t>
            </a:r>
          </a:p>
          <a:p>
            <a:pPr marL="514350" indent="-514350">
              <a:spcAft>
                <a:spcPts val="1200"/>
              </a:spcAft>
              <a:buFont typeface="+mj-lt"/>
              <a:buAutoNum type="alphaUcPeriod"/>
            </a:pPr>
            <a:r>
              <a:rPr lang="en-US" dirty="0"/>
              <a:t>Confrontation with religious institutions</a:t>
            </a:r>
          </a:p>
          <a:p>
            <a:pPr marL="514350" indent="-514350">
              <a:spcAft>
                <a:spcPts val="1200"/>
              </a:spcAft>
              <a:buFont typeface="+mj-lt"/>
              <a:buAutoNum type="alphaUcPeriod"/>
            </a:pPr>
            <a:r>
              <a:rPr lang="en-US" dirty="0"/>
              <a:t>Amos’ background</a:t>
            </a:r>
          </a:p>
          <a:p>
            <a:pPr marL="514350" indent="-514350">
              <a:spcAft>
                <a:spcPts val="1200"/>
              </a:spcAft>
              <a:buFont typeface="+mj-lt"/>
              <a:buAutoNum type="alphaUcPeriod"/>
            </a:pPr>
            <a:r>
              <a:rPr lang="en-US" dirty="0"/>
              <a:t>Dialogue with Amaziah</a:t>
            </a:r>
          </a:p>
        </p:txBody>
      </p:sp>
    </p:spTree>
    <p:extLst>
      <p:ext uri="{BB962C8B-B14F-4D97-AF65-F5344CB8AC3E}">
        <p14:creationId xmlns:p14="http://schemas.microsoft.com/office/powerpoint/2010/main" val="2240555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5E35-8E5D-BBDE-2F85-6CDDB66A9F11}"/>
              </a:ext>
            </a:extLst>
          </p:cNvPr>
          <p:cNvSpPr>
            <a:spLocks noGrp="1"/>
          </p:cNvSpPr>
          <p:nvPr>
            <p:ph type="title"/>
          </p:nvPr>
        </p:nvSpPr>
        <p:spPr/>
        <p:txBody>
          <a:bodyPr/>
          <a:lstStyle/>
          <a:p>
            <a:r>
              <a:rPr lang="en-US" dirty="0"/>
              <a:t>Amos – Modern Day Lessons</a:t>
            </a:r>
          </a:p>
        </p:txBody>
      </p:sp>
      <p:sp>
        <p:nvSpPr>
          <p:cNvPr id="3" name="Text Placeholder 2">
            <a:extLst>
              <a:ext uri="{FF2B5EF4-FFF2-40B4-BE49-F238E27FC236}">
                <a16:creationId xmlns:a16="http://schemas.microsoft.com/office/drawing/2014/main" id="{5CB292DC-4EC6-3E6F-1D20-172C1F5F0174}"/>
              </a:ext>
            </a:extLst>
          </p:cNvPr>
          <p:cNvSpPr>
            <a:spLocks noGrp="1"/>
          </p:cNvSpPr>
          <p:nvPr>
            <p:ph type="body" sz="quarter" idx="10"/>
          </p:nvPr>
        </p:nvSpPr>
        <p:spPr/>
        <p:txBody>
          <a:bodyPr>
            <a:normAutofit/>
          </a:bodyPr>
          <a:lstStyle/>
          <a:p>
            <a:pPr marL="697230" indent="-697230">
              <a:buFont typeface="+mj-lt"/>
              <a:buAutoNum type="arabicPeriod"/>
            </a:pPr>
            <a:r>
              <a:rPr lang="en-US" sz="4400" b="1" dirty="0"/>
              <a:t>The commitment to social justice is not only for the politically minded.</a:t>
            </a:r>
          </a:p>
        </p:txBody>
      </p:sp>
    </p:spTree>
    <p:extLst>
      <p:ext uri="{BB962C8B-B14F-4D97-AF65-F5344CB8AC3E}">
        <p14:creationId xmlns:p14="http://schemas.microsoft.com/office/powerpoint/2010/main" val="2963471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5E35-8E5D-BBDE-2F85-6CDDB66A9F11}"/>
              </a:ext>
            </a:extLst>
          </p:cNvPr>
          <p:cNvSpPr>
            <a:spLocks noGrp="1"/>
          </p:cNvSpPr>
          <p:nvPr>
            <p:ph type="title"/>
          </p:nvPr>
        </p:nvSpPr>
        <p:spPr/>
        <p:txBody>
          <a:bodyPr/>
          <a:lstStyle/>
          <a:p>
            <a:r>
              <a:rPr lang="en-US" dirty="0"/>
              <a:t>Amos – Modern Day Lessons</a:t>
            </a:r>
          </a:p>
        </p:txBody>
      </p:sp>
      <p:sp>
        <p:nvSpPr>
          <p:cNvPr id="3" name="Text Placeholder 2">
            <a:extLst>
              <a:ext uri="{FF2B5EF4-FFF2-40B4-BE49-F238E27FC236}">
                <a16:creationId xmlns:a16="http://schemas.microsoft.com/office/drawing/2014/main" id="{5CB292DC-4EC6-3E6F-1D20-172C1F5F0174}"/>
              </a:ext>
            </a:extLst>
          </p:cNvPr>
          <p:cNvSpPr>
            <a:spLocks noGrp="1"/>
          </p:cNvSpPr>
          <p:nvPr>
            <p:ph type="body" sz="quarter" idx="10"/>
          </p:nvPr>
        </p:nvSpPr>
        <p:spPr/>
        <p:txBody>
          <a:bodyPr>
            <a:normAutofit/>
          </a:bodyPr>
          <a:lstStyle/>
          <a:p>
            <a:pPr marL="697230" indent="-697230">
              <a:buFont typeface="+mj-lt"/>
              <a:buAutoNum type="arabicPeriod"/>
            </a:pPr>
            <a:r>
              <a:rPr lang="en-US" sz="1800" dirty="0"/>
              <a:t>The commitment to social justice is not only for the politically minded.</a:t>
            </a:r>
          </a:p>
          <a:p>
            <a:pPr marL="697230" indent="-697230">
              <a:buFont typeface="+mj-lt"/>
              <a:buAutoNum type="arabicPeriod"/>
            </a:pPr>
            <a:r>
              <a:rPr lang="en-US" sz="4400" b="1" dirty="0"/>
              <a:t>Authentic worship is confirmed by actual righteousness.</a:t>
            </a:r>
          </a:p>
        </p:txBody>
      </p:sp>
    </p:spTree>
    <p:extLst>
      <p:ext uri="{BB962C8B-B14F-4D97-AF65-F5344CB8AC3E}">
        <p14:creationId xmlns:p14="http://schemas.microsoft.com/office/powerpoint/2010/main" val="1697051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5E35-8E5D-BBDE-2F85-6CDDB66A9F11}"/>
              </a:ext>
            </a:extLst>
          </p:cNvPr>
          <p:cNvSpPr>
            <a:spLocks noGrp="1"/>
          </p:cNvSpPr>
          <p:nvPr>
            <p:ph type="title"/>
          </p:nvPr>
        </p:nvSpPr>
        <p:spPr/>
        <p:txBody>
          <a:bodyPr/>
          <a:lstStyle/>
          <a:p>
            <a:r>
              <a:rPr lang="en-US" dirty="0"/>
              <a:t>Amos – Modern Day Lessons</a:t>
            </a:r>
          </a:p>
        </p:txBody>
      </p:sp>
      <p:sp>
        <p:nvSpPr>
          <p:cNvPr id="3" name="Text Placeholder 2">
            <a:extLst>
              <a:ext uri="{FF2B5EF4-FFF2-40B4-BE49-F238E27FC236}">
                <a16:creationId xmlns:a16="http://schemas.microsoft.com/office/drawing/2014/main" id="{5CB292DC-4EC6-3E6F-1D20-172C1F5F0174}"/>
              </a:ext>
            </a:extLst>
          </p:cNvPr>
          <p:cNvSpPr>
            <a:spLocks noGrp="1"/>
          </p:cNvSpPr>
          <p:nvPr>
            <p:ph type="body" sz="quarter" idx="10"/>
          </p:nvPr>
        </p:nvSpPr>
        <p:spPr/>
        <p:txBody>
          <a:bodyPr>
            <a:normAutofit/>
          </a:bodyPr>
          <a:lstStyle/>
          <a:p>
            <a:pPr marL="697230" indent="-697230">
              <a:buFont typeface="+mj-lt"/>
              <a:buAutoNum type="arabicPeriod"/>
            </a:pPr>
            <a:r>
              <a:rPr lang="en-US" sz="1800" dirty="0"/>
              <a:t>The commitment to social justice is not only for the politically minded.</a:t>
            </a:r>
          </a:p>
          <a:p>
            <a:pPr marL="697230" indent="-697230">
              <a:buFont typeface="+mj-lt"/>
              <a:buAutoNum type="arabicPeriod"/>
            </a:pPr>
            <a:r>
              <a:rPr lang="en-US" sz="2000" dirty="0"/>
              <a:t>Authentic worship is confirmed by actual righteousness.</a:t>
            </a:r>
          </a:p>
          <a:p>
            <a:pPr marL="697230" indent="-697230">
              <a:buFont typeface="+mj-lt"/>
              <a:buAutoNum type="arabicPeriod"/>
            </a:pPr>
            <a:r>
              <a:rPr lang="en-US" sz="4800" b="1" dirty="0"/>
              <a:t>We are responsible </a:t>
            </a:r>
            <a:br>
              <a:rPr lang="en-US" sz="4800" b="1" dirty="0"/>
            </a:br>
            <a:r>
              <a:rPr lang="en-US" sz="4800" b="1" dirty="0"/>
              <a:t>for the vulnerable. </a:t>
            </a:r>
            <a:br>
              <a:rPr lang="en-US" sz="4800" b="1" dirty="0"/>
            </a:br>
            <a:r>
              <a:rPr lang="en-US" sz="3600" dirty="0"/>
              <a:t>(Matthew 25:31-46)</a:t>
            </a:r>
            <a:endParaRPr lang="en-US" sz="4800" dirty="0"/>
          </a:p>
        </p:txBody>
      </p:sp>
    </p:spTree>
    <p:extLst>
      <p:ext uri="{BB962C8B-B14F-4D97-AF65-F5344CB8AC3E}">
        <p14:creationId xmlns:p14="http://schemas.microsoft.com/office/powerpoint/2010/main" val="820585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46E7-501B-EF82-31E3-4B81BB772AD9}"/>
              </a:ext>
            </a:extLst>
          </p:cNvPr>
          <p:cNvSpPr>
            <a:spLocks noGrp="1"/>
          </p:cNvSpPr>
          <p:nvPr>
            <p:ph type="title"/>
          </p:nvPr>
        </p:nvSpPr>
        <p:spPr>
          <a:xfrm>
            <a:off x="-55659" y="2860789"/>
            <a:ext cx="9199659" cy="1353015"/>
          </a:xfrm>
        </p:spPr>
        <p:txBody>
          <a:bodyPr>
            <a:normAutofit fontScale="90000"/>
          </a:bodyPr>
          <a:lstStyle/>
          <a:p>
            <a:r>
              <a:rPr lang="en-US" sz="4800" dirty="0"/>
              <a:t>Re-read:  </a:t>
            </a:r>
            <a:r>
              <a:rPr lang="en-US" sz="4800" b="0" dirty="0"/>
              <a:t>Joel / Amos</a:t>
            </a:r>
            <a:br>
              <a:rPr lang="en-US" sz="4800" b="0" dirty="0"/>
            </a:br>
            <a:r>
              <a:rPr lang="en-US" sz="4800" dirty="0"/>
              <a:t>Read:  </a:t>
            </a:r>
            <a:r>
              <a:rPr lang="en-US" sz="4800" b="0" dirty="0"/>
              <a:t>Obadiah / Jonah / Micah</a:t>
            </a:r>
          </a:p>
        </p:txBody>
      </p:sp>
      <p:pic>
        <p:nvPicPr>
          <p:cNvPr id="4" name="Picture 3">
            <a:extLst>
              <a:ext uri="{FF2B5EF4-FFF2-40B4-BE49-F238E27FC236}">
                <a16:creationId xmlns:a16="http://schemas.microsoft.com/office/drawing/2014/main" id="{B28EA6FA-471F-AB83-1857-290C7CFF57A7}"/>
              </a:ext>
            </a:extLst>
          </p:cNvPr>
          <p:cNvPicPr>
            <a:picLocks noChangeAspect="1"/>
          </p:cNvPicPr>
          <p:nvPr/>
        </p:nvPicPr>
        <p:blipFill rotWithShape="1">
          <a:blip r:embed="rId2"/>
          <a:srcRect t="17594" b="21014"/>
          <a:stretch/>
        </p:blipFill>
        <p:spPr>
          <a:xfrm>
            <a:off x="1572322" y="500246"/>
            <a:ext cx="5999356" cy="2071504"/>
          </a:xfrm>
          <a:prstGeom prst="rect">
            <a:avLst/>
          </a:prstGeom>
        </p:spPr>
      </p:pic>
    </p:spTree>
    <p:extLst>
      <p:ext uri="{BB962C8B-B14F-4D97-AF65-F5344CB8AC3E}">
        <p14:creationId xmlns:p14="http://schemas.microsoft.com/office/powerpoint/2010/main" val="401076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10FD5-9934-A2D9-2B96-77B9BE3B7B9E}"/>
              </a:ext>
            </a:extLst>
          </p:cNvPr>
          <p:cNvSpPr>
            <a:spLocks noGrp="1"/>
          </p:cNvSpPr>
          <p:nvPr>
            <p:ph type="title"/>
          </p:nvPr>
        </p:nvSpPr>
        <p:spPr>
          <a:xfrm>
            <a:off x="615285" y="736217"/>
            <a:ext cx="4766424" cy="1005552"/>
          </a:xfrm>
        </p:spPr>
        <p:txBody>
          <a:bodyPr>
            <a:normAutofit/>
          </a:bodyPr>
          <a:lstStyle/>
          <a:p>
            <a:r>
              <a:rPr lang="en-US" sz="4400" dirty="0">
                <a:latin typeface="D-DIN Condensed" panose="020B0504030202030204" pitchFamily="34" charset="77"/>
              </a:rPr>
              <a:t>HEBREW BIBLE</a:t>
            </a:r>
          </a:p>
        </p:txBody>
      </p:sp>
      <p:sp>
        <p:nvSpPr>
          <p:cNvPr id="3" name="Title 1">
            <a:extLst>
              <a:ext uri="{FF2B5EF4-FFF2-40B4-BE49-F238E27FC236}">
                <a16:creationId xmlns:a16="http://schemas.microsoft.com/office/drawing/2014/main" id="{CD063A9F-8920-5E5D-7366-83C897601D45}"/>
              </a:ext>
            </a:extLst>
          </p:cNvPr>
          <p:cNvSpPr txBox="1">
            <a:spLocks/>
          </p:cNvSpPr>
          <p:nvPr/>
        </p:nvSpPr>
        <p:spPr>
          <a:xfrm>
            <a:off x="686847" y="1794633"/>
            <a:ext cx="4766424" cy="2085604"/>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b="0" spc="0" dirty="0">
                <a:latin typeface="D-DIN Condensed" panose="020B0504030202030204" pitchFamily="34" charset="77"/>
              </a:rPr>
              <a:t>HOSEA, JOEL, AMOS, OBADIAH, JONAH, MICAH, NAHUM, HABAKKUK, ZEPHANIAH, HAGGAI, ZECHARIAH, MALACHI</a:t>
            </a:r>
          </a:p>
        </p:txBody>
      </p:sp>
      <p:sp>
        <p:nvSpPr>
          <p:cNvPr id="4" name="Title 1">
            <a:extLst>
              <a:ext uri="{FF2B5EF4-FFF2-40B4-BE49-F238E27FC236}">
                <a16:creationId xmlns:a16="http://schemas.microsoft.com/office/drawing/2014/main" id="{17C0B6DA-15D6-3FFC-221C-E70246B44778}"/>
              </a:ext>
            </a:extLst>
          </p:cNvPr>
          <p:cNvSpPr txBox="1">
            <a:spLocks/>
          </p:cNvSpPr>
          <p:nvPr/>
        </p:nvSpPr>
        <p:spPr>
          <a:xfrm>
            <a:off x="5453271" y="1688905"/>
            <a:ext cx="3530380" cy="208560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pc="0" dirty="0">
                <a:latin typeface="D-DIN Condensed" panose="020B0504030202030204" pitchFamily="34" charset="77"/>
              </a:rPr>
              <a:t>1 BOOK</a:t>
            </a:r>
          </a:p>
        </p:txBody>
      </p:sp>
      <p:sp>
        <p:nvSpPr>
          <p:cNvPr id="5" name="Title 1">
            <a:extLst>
              <a:ext uri="{FF2B5EF4-FFF2-40B4-BE49-F238E27FC236}">
                <a16:creationId xmlns:a16="http://schemas.microsoft.com/office/drawing/2014/main" id="{1F1F4CF4-562E-B3A6-B4D8-B5CD5F512E18}"/>
              </a:ext>
            </a:extLst>
          </p:cNvPr>
          <p:cNvSpPr txBox="1">
            <a:spLocks/>
          </p:cNvSpPr>
          <p:nvPr/>
        </p:nvSpPr>
        <p:spPr>
          <a:xfrm>
            <a:off x="5534107" y="1766056"/>
            <a:ext cx="985965" cy="2085604"/>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r>
              <a:rPr lang="en-US" sz="13800" b="0" spc="0" dirty="0">
                <a:latin typeface="Lato Light" panose="020F0502020204030203" pitchFamily="34" charset="0"/>
                <a:ea typeface="Lato Light" panose="020F0502020204030203" pitchFamily="34" charset="0"/>
                <a:cs typeface="Lato Light" panose="020F0502020204030203" pitchFamily="34" charset="0"/>
              </a:rPr>
              <a:t>}</a:t>
            </a:r>
          </a:p>
        </p:txBody>
      </p:sp>
    </p:spTree>
    <p:extLst>
      <p:ext uri="{BB962C8B-B14F-4D97-AF65-F5344CB8AC3E}">
        <p14:creationId xmlns:p14="http://schemas.microsoft.com/office/powerpoint/2010/main" val="281306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7250-7887-6B7A-3BDB-749FE8CEBC1A}"/>
              </a:ext>
            </a:extLst>
          </p:cNvPr>
          <p:cNvSpPr>
            <a:spLocks noGrp="1"/>
          </p:cNvSpPr>
          <p:nvPr>
            <p:ph type="title"/>
          </p:nvPr>
        </p:nvSpPr>
        <p:spPr/>
        <p:txBody>
          <a:bodyPr/>
          <a:lstStyle/>
          <a:p>
            <a:r>
              <a:rPr lang="en-US" dirty="0"/>
              <a:t>Joel</a:t>
            </a:r>
          </a:p>
        </p:txBody>
      </p:sp>
      <p:sp>
        <p:nvSpPr>
          <p:cNvPr id="3" name="Text Placeholder 2">
            <a:extLst>
              <a:ext uri="{FF2B5EF4-FFF2-40B4-BE49-F238E27FC236}">
                <a16:creationId xmlns:a16="http://schemas.microsoft.com/office/drawing/2014/main" id="{241D415C-9385-3C4A-7F5E-F32FC0E52D5F}"/>
              </a:ext>
            </a:extLst>
          </p:cNvPr>
          <p:cNvSpPr>
            <a:spLocks noGrp="1"/>
          </p:cNvSpPr>
          <p:nvPr>
            <p:ph type="body" sz="quarter" idx="10"/>
          </p:nvPr>
        </p:nvSpPr>
        <p:spPr>
          <a:xfrm>
            <a:off x="598488" y="1367624"/>
            <a:ext cx="7913687" cy="3526056"/>
          </a:xfrm>
        </p:spPr>
        <p:txBody>
          <a:bodyPr/>
          <a:lstStyle/>
          <a:p>
            <a:pPr>
              <a:spcAft>
                <a:spcPts val="1800"/>
              </a:spcAft>
            </a:pPr>
            <a:r>
              <a:rPr lang="en-US" dirty="0"/>
              <a:t>Name = YAHWEH is God / </a:t>
            </a:r>
            <a:br>
              <a:rPr lang="en-US" dirty="0"/>
            </a:br>
            <a:r>
              <a:rPr lang="en-US" dirty="0"/>
              <a:t>The Lord is God</a:t>
            </a:r>
          </a:p>
          <a:p>
            <a:pPr>
              <a:spcAft>
                <a:spcPts val="1800"/>
              </a:spcAft>
            </a:pPr>
            <a:r>
              <a:rPr lang="en-US" dirty="0"/>
              <a:t>Lived before 721 BC</a:t>
            </a:r>
          </a:p>
          <a:p>
            <a:pPr>
              <a:spcAft>
                <a:spcPts val="1800"/>
              </a:spcAft>
            </a:pPr>
            <a:r>
              <a:rPr lang="en-US" dirty="0"/>
              <a:t>Lived and prophesied in the </a:t>
            </a:r>
            <a:br>
              <a:rPr lang="en-US" dirty="0"/>
            </a:br>
            <a:r>
              <a:rPr lang="en-US" dirty="0"/>
              <a:t>Southern Kingdom</a:t>
            </a:r>
          </a:p>
        </p:txBody>
      </p:sp>
    </p:spTree>
    <p:extLst>
      <p:ext uri="{BB962C8B-B14F-4D97-AF65-F5344CB8AC3E}">
        <p14:creationId xmlns:p14="http://schemas.microsoft.com/office/powerpoint/2010/main" val="32107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7AAF8-2FC8-8008-3964-D54FDA83E4E8}"/>
              </a:ext>
            </a:extLst>
          </p:cNvPr>
          <p:cNvSpPr>
            <a:spLocks noGrp="1"/>
          </p:cNvSpPr>
          <p:nvPr>
            <p:ph type="title"/>
          </p:nvPr>
        </p:nvSpPr>
        <p:spPr/>
        <p:txBody>
          <a:bodyPr/>
          <a:lstStyle/>
          <a:p>
            <a:r>
              <a:rPr lang="en-US" dirty="0"/>
              <a:t>Prophet’s Time</a:t>
            </a:r>
          </a:p>
        </p:txBody>
      </p:sp>
      <p:sp>
        <p:nvSpPr>
          <p:cNvPr id="3" name="Text Placeholder 2">
            <a:extLst>
              <a:ext uri="{FF2B5EF4-FFF2-40B4-BE49-F238E27FC236}">
                <a16:creationId xmlns:a16="http://schemas.microsoft.com/office/drawing/2014/main" id="{ED8C9577-D387-DFFB-EFCF-858B43FA3FCE}"/>
              </a:ext>
            </a:extLst>
          </p:cNvPr>
          <p:cNvSpPr>
            <a:spLocks noGrp="1"/>
          </p:cNvSpPr>
          <p:nvPr>
            <p:ph type="body" sz="quarter" idx="10"/>
          </p:nvPr>
        </p:nvSpPr>
        <p:spPr>
          <a:xfrm>
            <a:off x="598488" y="1566407"/>
            <a:ext cx="7913687" cy="3327273"/>
          </a:xfrm>
        </p:spPr>
        <p:txBody>
          <a:bodyPr>
            <a:normAutofit/>
          </a:bodyPr>
          <a:lstStyle/>
          <a:p>
            <a:pPr>
              <a:spcBef>
                <a:spcPts val="1968"/>
              </a:spcBef>
            </a:pPr>
            <a:r>
              <a:rPr lang="en-US" sz="4000" dirty="0"/>
              <a:t>King </a:t>
            </a:r>
            <a:r>
              <a:rPr lang="en-US" sz="4000" dirty="0" err="1"/>
              <a:t>Joash</a:t>
            </a:r>
            <a:r>
              <a:rPr lang="en-US" sz="4000" dirty="0"/>
              <a:t> – 835-796 BC</a:t>
            </a:r>
          </a:p>
          <a:p>
            <a:pPr>
              <a:spcBef>
                <a:spcPts val="1968"/>
              </a:spcBef>
            </a:pPr>
            <a:r>
              <a:rPr lang="en-US" sz="4000" dirty="0"/>
              <a:t>Mentions no king </a:t>
            </a:r>
            <a:br>
              <a:rPr lang="en-US" sz="4000" dirty="0"/>
            </a:br>
            <a:r>
              <a:rPr lang="en-US" sz="4000" dirty="0"/>
              <a:t>(Time of Queen Athaliah)</a:t>
            </a:r>
          </a:p>
        </p:txBody>
      </p:sp>
    </p:spTree>
    <p:extLst>
      <p:ext uri="{BB962C8B-B14F-4D97-AF65-F5344CB8AC3E}">
        <p14:creationId xmlns:p14="http://schemas.microsoft.com/office/powerpoint/2010/main" val="405142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55FF-F4C3-E702-DEF1-38C6A00513DD}"/>
              </a:ext>
            </a:extLst>
          </p:cNvPr>
          <p:cNvSpPr>
            <a:spLocks noGrp="1"/>
          </p:cNvSpPr>
          <p:nvPr>
            <p:ph type="title"/>
          </p:nvPr>
        </p:nvSpPr>
        <p:spPr/>
        <p:txBody>
          <a:bodyPr/>
          <a:lstStyle/>
          <a:p>
            <a:r>
              <a:rPr lang="en-US" dirty="0"/>
              <a:t>Prophet’s Message I</a:t>
            </a:r>
          </a:p>
        </p:txBody>
      </p:sp>
      <p:sp>
        <p:nvSpPr>
          <p:cNvPr id="3" name="Text Placeholder 2">
            <a:extLst>
              <a:ext uri="{FF2B5EF4-FFF2-40B4-BE49-F238E27FC236}">
                <a16:creationId xmlns:a16="http://schemas.microsoft.com/office/drawing/2014/main" id="{56A246EF-14C4-7BC6-9E79-3232DE673424}"/>
              </a:ext>
            </a:extLst>
          </p:cNvPr>
          <p:cNvSpPr>
            <a:spLocks noGrp="1"/>
          </p:cNvSpPr>
          <p:nvPr>
            <p:ph type="body" sz="quarter" idx="10"/>
          </p:nvPr>
        </p:nvSpPr>
        <p:spPr>
          <a:xfrm>
            <a:off x="598230" y="1251437"/>
            <a:ext cx="7913945" cy="3642243"/>
          </a:xfrm>
        </p:spPr>
        <p:txBody>
          <a:bodyPr/>
          <a:lstStyle/>
          <a:p>
            <a:pPr marL="0" indent="0">
              <a:buNone/>
            </a:pPr>
            <a:r>
              <a:rPr lang="en-US" b="1" dirty="0">
                <a:latin typeface="Lato Black" panose="020F0502020204030203" pitchFamily="34" charset="0"/>
                <a:ea typeface="Lato Black" panose="020F0502020204030203" pitchFamily="34" charset="0"/>
                <a:cs typeface="Lato Black" panose="020F0502020204030203" pitchFamily="34" charset="0"/>
              </a:rPr>
              <a:t>“Zion”</a:t>
            </a:r>
          </a:p>
          <a:p>
            <a:pPr marL="925830" lvl="1" indent="-468630"/>
            <a:r>
              <a:rPr lang="en-US" dirty="0"/>
              <a:t>Castle / Jerusalem</a:t>
            </a:r>
          </a:p>
          <a:p>
            <a:pPr marL="925830" lvl="1" indent="-468630"/>
            <a:r>
              <a:rPr lang="en-US" dirty="0"/>
              <a:t>City of holiness</a:t>
            </a:r>
          </a:p>
          <a:p>
            <a:pPr marL="925830" lvl="1" indent="-468630"/>
            <a:r>
              <a:rPr lang="en-US" dirty="0"/>
              <a:t>City of refuge</a:t>
            </a:r>
          </a:p>
          <a:p>
            <a:pPr marL="0" indent="0">
              <a:buNone/>
            </a:pPr>
            <a:r>
              <a:rPr lang="en-US" b="1" dirty="0">
                <a:latin typeface="Lato Black" panose="020F0502020204030203" pitchFamily="34" charset="0"/>
                <a:ea typeface="Lato Black" panose="020F0502020204030203" pitchFamily="34" charset="0"/>
                <a:cs typeface="Lato Black" panose="020F0502020204030203" pitchFamily="34" charset="0"/>
              </a:rPr>
              <a:t>“Zionist”</a:t>
            </a:r>
          </a:p>
          <a:p>
            <a:pPr marL="925830" lvl="1" indent="-468630"/>
            <a:r>
              <a:rPr lang="en-US" dirty="0"/>
              <a:t>Effort to reestablish modern state </a:t>
            </a:r>
            <a:br>
              <a:rPr lang="en-US" dirty="0"/>
            </a:br>
            <a:r>
              <a:rPr lang="en-US" dirty="0"/>
              <a:t>of Israel on ancient land</a:t>
            </a:r>
          </a:p>
        </p:txBody>
      </p:sp>
    </p:spTree>
    <p:extLst>
      <p:ext uri="{BB962C8B-B14F-4D97-AF65-F5344CB8AC3E}">
        <p14:creationId xmlns:p14="http://schemas.microsoft.com/office/powerpoint/2010/main" val="3996613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D9BA-2AAF-48FE-EC93-8058652840DF}"/>
              </a:ext>
            </a:extLst>
          </p:cNvPr>
          <p:cNvSpPr>
            <a:spLocks noGrp="1"/>
          </p:cNvSpPr>
          <p:nvPr>
            <p:ph type="title"/>
          </p:nvPr>
        </p:nvSpPr>
        <p:spPr/>
        <p:txBody>
          <a:bodyPr/>
          <a:lstStyle/>
          <a:p>
            <a:r>
              <a:rPr lang="en-US" dirty="0"/>
              <a:t>Prophet’s Message II – 3 Main Themes</a:t>
            </a:r>
          </a:p>
        </p:txBody>
      </p:sp>
      <p:sp>
        <p:nvSpPr>
          <p:cNvPr id="3" name="Text Placeholder 2">
            <a:extLst>
              <a:ext uri="{FF2B5EF4-FFF2-40B4-BE49-F238E27FC236}">
                <a16:creationId xmlns:a16="http://schemas.microsoft.com/office/drawing/2014/main" id="{7CFE3941-9486-3B44-0C00-71AAA1933FA8}"/>
              </a:ext>
            </a:extLst>
          </p:cNvPr>
          <p:cNvSpPr>
            <a:spLocks noGrp="1"/>
          </p:cNvSpPr>
          <p:nvPr>
            <p:ph type="body" sz="quarter" idx="10"/>
          </p:nvPr>
        </p:nvSpPr>
        <p:spPr>
          <a:xfrm>
            <a:off x="598488" y="1280160"/>
            <a:ext cx="7913687" cy="3613520"/>
          </a:xfrm>
        </p:spPr>
        <p:txBody>
          <a:bodyPr>
            <a:normAutofit lnSpcReduction="10000"/>
          </a:bodyPr>
          <a:lstStyle/>
          <a:p>
            <a:pPr marL="514350" indent="-514350">
              <a:spcAft>
                <a:spcPts val="1800"/>
              </a:spcAft>
              <a:buFont typeface="+mj-lt"/>
              <a:buAutoNum type="arabicPeriod"/>
            </a:pPr>
            <a:r>
              <a:rPr lang="en-US" sz="4000" dirty="0"/>
              <a:t>God’s judgment due to </a:t>
            </a:r>
            <a:br>
              <a:rPr lang="en-US" sz="4000" dirty="0"/>
            </a:br>
            <a:r>
              <a:rPr lang="en-US" sz="4000" dirty="0"/>
              <a:t>sin and unfaithfulness</a:t>
            </a:r>
          </a:p>
          <a:p>
            <a:pPr marL="514350" indent="-514350">
              <a:spcAft>
                <a:spcPts val="1800"/>
              </a:spcAft>
              <a:buFont typeface="+mj-lt"/>
              <a:buAutoNum type="arabicPeriod"/>
            </a:pPr>
            <a:r>
              <a:rPr lang="en-US" sz="4000" dirty="0"/>
              <a:t>The need to repent</a:t>
            </a:r>
          </a:p>
          <a:p>
            <a:pPr marL="514350" indent="-514350">
              <a:spcAft>
                <a:spcPts val="1800"/>
              </a:spcAft>
              <a:buFont typeface="+mj-lt"/>
              <a:buAutoNum type="arabicPeriod"/>
            </a:pPr>
            <a:r>
              <a:rPr lang="en-US" sz="4000" dirty="0"/>
              <a:t>Promise of blessings </a:t>
            </a:r>
            <a:br>
              <a:rPr lang="en-US" sz="4000" dirty="0"/>
            </a:br>
            <a:r>
              <a:rPr lang="en-US" sz="4000" dirty="0"/>
              <a:t>and restoration</a:t>
            </a:r>
          </a:p>
        </p:txBody>
      </p:sp>
    </p:spTree>
    <p:extLst>
      <p:ext uri="{BB962C8B-B14F-4D97-AF65-F5344CB8AC3E}">
        <p14:creationId xmlns:p14="http://schemas.microsoft.com/office/powerpoint/2010/main" val="3541741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BAD10-C8CD-0778-68B0-3119DCCE1A8C}"/>
              </a:ext>
            </a:extLst>
          </p:cNvPr>
          <p:cNvSpPr>
            <a:spLocks noGrp="1"/>
          </p:cNvSpPr>
          <p:nvPr>
            <p:ph type="title"/>
          </p:nvPr>
        </p:nvSpPr>
        <p:spPr/>
        <p:txBody>
          <a:bodyPr/>
          <a:lstStyle/>
          <a:p>
            <a:r>
              <a:rPr lang="en-US" dirty="0"/>
              <a:t>Joel – Content of Book</a:t>
            </a:r>
          </a:p>
        </p:txBody>
      </p:sp>
      <p:sp>
        <p:nvSpPr>
          <p:cNvPr id="3" name="Text Placeholder 2">
            <a:extLst>
              <a:ext uri="{FF2B5EF4-FFF2-40B4-BE49-F238E27FC236}">
                <a16:creationId xmlns:a16="http://schemas.microsoft.com/office/drawing/2014/main" id="{EF0844FF-5A47-F83D-79EC-62055ADEAA03}"/>
              </a:ext>
            </a:extLst>
          </p:cNvPr>
          <p:cNvSpPr>
            <a:spLocks noGrp="1"/>
          </p:cNvSpPr>
          <p:nvPr>
            <p:ph type="body" sz="quarter" idx="10"/>
          </p:nvPr>
        </p:nvSpPr>
        <p:spPr/>
        <p:txBody>
          <a:bodyPr>
            <a:normAutofit/>
          </a:bodyPr>
          <a:lstStyle/>
          <a:p>
            <a:pPr marL="605790" indent="-605790">
              <a:spcAft>
                <a:spcPts val="600"/>
              </a:spcAft>
              <a:buFont typeface="+mj-lt"/>
              <a:buAutoNum type="alphaUcPeriod"/>
            </a:pPr>
            <a:r>
              <a:rPr lang="en-US" sz="3600" dirty="0"/>
              <a:t>Locust plague and famine</a:t>
            </a:r>
          </a:p>
          <a:p>
            <a:pPr marL="605790" indent="-605790">
              <a:spcAft>
                <a:spcPts val="600"/>
              </a:spcAft>
              <a:buFont typeface="+mj-lt"/>
              <a:buAutoNum type="alphaUcPeriod"/>
            </a:pPr>
            <a:r>
              <a:rPr lang="en-US" sz="3600" dirty="0"/>
              <a:t>Call to repentance</a:t>
            </a:r>
          </a:p>
          <a:p>
            <a:pPr marL="605790" indent="-605790">
              <a:spcAft>
                <a:spcPts val="600"/>
              </a:spcAft>
              <a:buFont typeface="+mj-lt"/>
              <a:buAutoNum type="alphaUcPeriod"/>
            </a:pPr>
            <a:r>
              <a:rPr lang="en-US" sz="3600" dirty="0"/>
              <a:t>Day of the Lord</a:t>
            </a:r>
          </a:p>
          <a:p>
            <a:pPr marL="605790" indent="-605790">
              <a:spcAft>
                <a:spcPts val="600"/>
              </a:spcAft>
              <a:buFont typeface="+mj-lt"/>
              <a:buAutoNum type="alphaUcPeriod"/>
            </a:pPr>
            <a:r>
              <a:rPr lang="en-US" sz="3600" dirty="0"/>
              <a:t>Promise of restoration</a:t>
            </a:r>
          </a:p>
          <a:p>
            <a:pPr marL="605790" indent="-605790">
              <a:spcAft>
                <a:spcPts val="600"/>
              </a:spcAft>
              <a:buFont typeface="+mj-lt"/>
              <a:buAutoNum type="alphaUcPeriod"/>
            </a:pPr>
            <a:r>
              <a:rPr lang="en-US" sz="3600" dirty="0"/>
              <a:t>Outpouring of the Spirit</a:t>
            </a:r>
          </a:p>
        </p:txBody>
      </p:sp>
    </p:spTree>
    <p:extLst>
      <p:ext uri="{BB962C8B-B14F-4D97-AF65-F5344CB8AC3E}">
        <p14:creationId xmlns:p14="http://schemas.microsoft.com/office/powerpoint/2010/main" val="649635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210AE0-922C-B8EF-7360-594430F87401}"/>
              </a:ext>
            </a:extLst>
          </p:cNvPr>
          <p:cNvSpPr>
            <a:spLocks noGrp="1"/>
          </p:cNvSpPr>
          <p:nvPr>
            <p:ph type="body" sz="quarter" idx="10"/>
          </p:nvPr>
        </p:nvSpPr>
        <p:spPr>
          <a:xfrm>
            <a:off x="713221" y="429598"/>
            <a:ext cx="7717558" cy="3680039"/>
          </a:xfrm>
        </p:spPr>
        <p:txBody>
          <a:bodyPr/>
          <a:lstStyle/>
          <a:p>
            <a:r>
              <a:rPr lang="en-US" baseline="30000" dirty="0"/>
              <a:t>28</a:t>
            </a:r>
            <a:r>
              <a:rPr lang="en-US" dirty="0"/>
              <a:t> “It will come about after this</a:t>
            </a:r>
            <a:br>
              <a:rPr lang="en-US" dirty="0"/>
            </a:br>
            <a:r>
              <a:rPr lang="en-US" dirty="0"/>
              <a:t>That I will pour out My Spirit on all mankind; </a:t>
            </a:r>
            <a:br>
              <a:rPr lang="en-US" dirty="0"/>
            </a:br>
            <a:r>
              <a:rPr lang="en-US" dirty="0"/>
              <a:t>And your sons and daughters will prophesy, </a:t>
            </a:r>
            <a:br>
              <a:rPr lang="en-US" dirty="0"/>
            </a:br>
            <a:r>
              <a:rPr lang="en-US" dirty="0"/>
              <a:t>Your old men will dream dreams, </a:t>
            </a:r>
            <a:br>
              <a:rPr lang="en-US" dirty="0"/>
            </a:br>
            <a:r>
              <a:rPr lang="en-US" dirty="0"/>
              <a:t>Your young men will see visions. </a:t>
            </a:r>
            <a:br>
              <a:rPr lang="en-US" dirty="0"/>
            </a:br>
            <a:r>
              <a:rPr lang="en-US" baseline="30000" dirty="0"/>
              <a:t>29</a:t>
            </a:r>
            <a:r>
              <a:rPr lang="en-US" dirty="0"/>
              <a:t> “Even on the male and female servants </a:t>
            </a:r>
            <a:br>
              <a:rPr lang="en-US" dirty="0"/>
            </a:br>
            <a:r>
              <a:rPr lang="en-US" dirty="0"/>
              <a:t>I will pour out My Spirit in those days.</a:t>
            </a:r>
          </a:p>
        </p:txBody>
      </p:sp>
      <p:sp>
        <p:nvSpPr>
          <p:cNvPr id="3" name="Text Placeholder 2">
            <a:extLst>
              <a:ext uri="{FF2B5EF4-FFF2-40B4-BE49-F238E27FC236}">
                <a16:creationId xmlns:a16="http://schemas.microsoft.com/office/drawing/2014/main" id="{9BD41799-B7A9-B830-5D98-2AFAACAC0CEC}"/>
              </a:ext>
            </a:extLst>
          </p:cNvPr>
          <p:cNvSpPr>
            <a:spLocks noGrp="1"/>
          </p:cNvSpPr>
          <p:nvPr>
            <p:ph type="body" sz="quarter" idx="11"/>
          </p:nvPr>
        </p:nvSpPr>
        <p:spPr/>
        <p:txBody>
          <a:bodyPr/>
          <a:lstStyle/>
          <a:p>
            <a:r>
              <a:rPr lang="en-US" dirty="0"/>
              <a:t>- Joel 2:28-29</a:t>
            </a:r>
          </a:p>
        </p:txBody>
      </p:sp>
    </p:spTree>
    <p:extLst>
      <p:ext uri="{BB962C8B-B14F-4D97-AF65-F5344CB8AC3E}">
        <p14:creationId xmlns:p14="http://schemas.microsoft.com/office/powerpoint/2010/main" val="3841199217"/>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2805</TotalTime>
  <Words>1021</Words>
  <Application>Microsoft Macintosh PowerPoint</Application>
  <PresentationFormat>On-screen Show (16:9)</PresentationFormat>
  <Paragraphs>120</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Courier New</vt:lpstr>
      <vt:lpstr>D-DIN Condensed</vt:lpstr>
      <vt:lpstr>Lato</vt:lpstr>
      <vt:lpstr>Lato Black</vt:lpstr>
      <vt:lpstr>Lato Light</vt:lpstr>
      <vt:lpstr>Lato Regular</vt:lpstr>
      <vt:lpstr>Lato Semibold</vt:lpstr>
      <vt:lpstr>With Title</vt:lpstr>
      <vt:lpstr>PowerPoint Presentation</vt:lpstr>
      <vt:lpstr>Minor Prophets – 3 Periods</vt:lpstr>
      <vt:lpstr>HEBREW BIBLE</vt:lpstr>
      <vt:lpstr>Joel</vt:lpstr>
      <vt:lpstr>Prophet’s Time</vt:lpstr>
      <vt:lpstr>Prophet’s Message I</vt:lpstr>
      <vt:lpstr>Prophet’s Message II – 3 Main Themes</vt:lpstr>
      <vt:lpstr>Joel – Content of Book</vt:lpstr>
      <vt:lpstr>PowerPoint Presentation</vt:lpstr>
      <vt:lpstr>PowerPoint Presentation</vt:lpstr>
      <vt:lpstr>PowerPoint Presentation</vt:lpstr>
      <vt:lpstr>Joel – Outline</vt:lpstr>
      <vt:lpstr>Joel – Modern Day Lessons</vt:lpstr>
      <vt:lpstr>Joel – Modern Day Lessons</vt:lpstr>
      <vt:lpstr>PowerPoint Presentation</vt:lpstr>
      <vt:lpstr>PowerPoint Presentation</vt:lpstr>
      <vt:lpstr>Joel – Modern Day Lessons</vt:lpstr>
      <vt:lpstr>PowerPoint Presentation</vt:lpstr>
      <vt:lpstr>Amos – The Prophet</vt:lpstr>
      <vt:lpstr>PowerPoint Presentation</vt:lpstr>
      <vt:lpstr>PowerPoint Presentation</vt:lpstr>
      <vt:lpstr>Amos – Time</vt:lpstr>
      <vt:lpstr>Amos – Message</vt:lpstr>
      <vt:lpstr>Amos – Outline</vt:lpstr>
      <vt:lpstr>Amos – Special Features</vt:lpstr>
      <vt:lpstr>Amos – Modern Day Lessons</vt:lpstr>
      <vt:lpstr>Amos – Modern Day Lessons</vt:lpstr>
      <vt:lpstr>Amos – Modern Day Lessons</vt:lpstr>
      <vt:lpstr>Re-read:  Joel / Amos Read:  Obadiah / Jonah / Micah</vt:lpstr>
    </vt:vector>
  </TitlesOfParts>
  <Manager/>
  <Company>BibleTalk.tv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for Beginners - #1</dc:title>
  <dc:subject/>
  <dc:creator>Mike Mazzalongo</dc:creator>
  <cp:keywords/>
  <dc:description/>
  <cp:lastModifiedBy>Hal Gatewood</cp:lastModifiedBy>
  <cp:revision>499</cp:revision>
  <dcterms:created xsi:type="dcterms:W3CDTF">2014-04-30T18:34:38Z</dcterms:created>
  <dcterms:modified xsi:type="dcterms:W3CDTF">2024-04-24T17:28:10Z</dcterms:modified>
  <cp:category/>
</cp:coreProperties>
</file>