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96" r:id="rId16"/>
    <p:sldId id="297" r:id="rId17"/>
    <p:sldId id="300" r:id="rId18"/>
    <p:sldId id="299"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70A8"/>
    <a:srgbClr val="0E5B9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23"/>
    <p:restoredTop sz="94708"/>
  </p:normalViewPr>
  <p:slideViewPr>
    <p:cSldViewPr snapToGrid="0" snapToObjects="1">
      <p:cViewPr varScale="1">
        <p:scale>
          <a:sx n="162" d="100"/>
          <a:sy n="162" d="100"/>
        </p:scale>
        <p:origin x="1024" y="18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07380" y="1644562"/>
            <a:ext cx="7387683" cy="2604769"/>
          </a:xfrm>
          <a:prstGeom prst="rect">
            <a:avLst/>
          </a:prstGeom>
        </p:spPr>
        <p:txBody>
          <a:bodyPr anchor="b">
            <a:noAutofit/>
          </a:bodyPr>
          <a:lstStyle>
            <a:lvl1pPr>
              <a:lnSpc>
                <a:spcPct val="80000"/>
              </a:lnSpc>
              <a:defRPr sz="9000" b="1" i="0">
                <a:latin typeface="Lato Black" panose="020F0502020204030203" pitchFamily="34" charset="0"/>
                <a:ea typeface="Lato Black" panose="020F0502020204030203" pitchFamily="34" charset="0"/>
                <a:cs typeface="Lato Black" panose="020F0502020204030203" pitchFamily="34" charset="0"/>
              </a:defRPr>
            </a:lvl1pPr>
          </a:lstStyle>
          <a:p>
            <a:r>
              <a:rPr lang="en-US" dirty="0"/>
              <a:t>Title of Lesson</a:t>
            </a:r>
          </a:p>
        </p:txBody>
      </p:sp>
      <p:sp>
        <p:nvSpPr>
          <p:cNvPr id="3" name="Content Placeholder 2">
            <a:extLst>
              <a:ext uri="{FF2B5EF4-FFF2-40B4-BE49-F238E27FC236}">
                <a16:creationId xmlns:a16="http://schemas.microsoft.com/office/drawing/2014/main" id="{CA37A64D-2B70-1C42-B8B7-7DF9E761F5AB}"/>
              </a:ext>
            </a:extLst>
          </p:cNvPr>
          <p:cNvSpPr>
            <a:spLocks noGrp="1"/>
          </p:cNvSpPr>
          <p:nvPr>
            <p:ph sz="quarter" idx="10" hasCustomPrompt="1"/>
          </p:nvPr>
        </p:nvSpPr>
        <p:spPr>
          <a:xfrm>
            <a:off x="507380" y="4323673"/>
            <a:ext cx="7387683" cy="492125"/>
          </a:xfrm>
          <a:prstGeom prst="rect">
            <a:avLst/>
          </a:prstGeom>
        </p:spPr>
        <p:txBody>
          <a:bodyPr wrap="none">
            <a:normAutofit/>
          </a:bodyPr>
          <a:lstStyle>
            <a:lvl1pPr marL="0" indent="0">
              <a:buNone/>
              <a:defRPr sz="2000" b="1" i="0">
                <a:latin typeface="Lato" panose="020F0502020204030203" pitchFamily="34" charset="0"/>
                <a:ea typeface="Lato" panose="020F0502020204030203" pitchFamily="34" charset="0"/>
                <a:cs typeface="Lato" panose="020F0502020204030203" pitchFamily="34" charset="0"/>
              </a:defRPr>
            </a:lvl1pPr>
          </a:lstStyle>
          <a:p>
            <a:pPr lvl="0"/>
            <a:r>
              <a:rPr lang="en-US" dirty="0"/>
              <a:t>AUTHOR NAME</a:t>
            </a:r>
          </a:p>
        </p:txBody>
      </p:sp>
    </p:spTree>
    <p:extLst>
      <p:ext uri="{BB962C8B-B14F-4D97-AF65-F5344CB8AC3E}">
        <p14:creationId xmlns:p14="http://schemas.microsoft.com/office/powerpoint/2010/main" val="3479770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85800" y="347619"/>
            <a:ext cx="7772400" cy="3693156"/>
          </a:xfrm>
          <a:prstGeom prst="rect">
            <a:avLst/>
          </a:prstGeom>
        </p:spPr>
        <p:txBody>
          <a:bodyPr anchor="ctr">
            <a:normAutofit/>
          </a:bodyPr>
          <a:lstStyle>
            <a:lvl1pPr marL="0" indent="0">
              <a:buNone/>
              <a:defRPr sz="3600" b="0" i="0">
                <a:solidFill>
                  <a:srgbClr val="FFFFFF"/>
                </a:solidFill>
                <a:latin typeface="Lato" panose="020F0502020204030203" pitchFamily="34" charset="0"/>
                <a:ea typeface="Lato" panose="020F0502020204030203" pitchFamily="34" charset="0"/>
                <a:cs typeface="Lato" panose="020F050202020403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Content Placeholder 4"/>
          <p:cNvSpPr>
            <a:spLocks noGrp="1"/>
          </p:cNvSpPr>
          <p:nvPr>
            <p:ph sz="quarter" idx="10" hasCustomPrompt="1"/>
          </p:nvPr>
        </p:nvSpPr>
        <p:spPr>
          <a:xfrm>
            <a:off x="685800" y="4287308"/>
            <a:ext cx="7772400" cy="460375"/>
          </a:xfrm>
          <a:prstGeom prst="rect">
            <a:avLst/>
          </a:prstGeom>
        </p:spPr>
        <p:txBody>
          <a:bodyPr anchor="ctr">
            <a:noAutofit/>
          </a:bodyPr>
          <a:lstStyle>
            <a:lvl1pPr marL="0" indent="0">
              <a:buNone/>
              <a:defRPr sz="2800" b="1" i="0" baseline="0">
                <a:latin typeface="Lato" panose="020F0502020204030203" pitchFamily="34" charset="0"/>
                <a:ea typeface="Lato" panose="020F0502020204030203" pitchFamily="34" charset="0"/>
                <a:cs typeface="Lato" panose="020F0502020204030203" pitchFamily="34" charset="0"/>
              </a:defRPr>
            </a:lvl1pPr>
            <a:lvl2pPr>
              <a:defRPr sz="1600"/>
            </a:lvl2pPr>
            <a:lvl3pPr>
              <a:defRPr sz="1400"/>
            </a:lvl3pPr>
            <a:lvl4pPr>
              <a:defRPr sz="1200"/>
            </a:lvl4pPr>
            <a:lvl5pPr>
              <a:defRPr sz="1200"/>
            </a:lvl5pPr>
          </a:lstStyle>
          <a:p>
            <a:pPr lvl="0"/>
            <a:r>
              <a:rPr lang="en-US" dirty="0"/>
              <a:t>- Bible Verse 3:15</a:t>
            </a:r>
          </a:p>
        </p:txBody>
      </p:sp>
    </p:spTree>
    <p:extLst>
      <p:ext uri="{BB962C8B-B14F-4D97-AF65-F5344CB8AC3E}">
        <p14:creationId xmlns:p14="http://schemas.microsoft.com/office/powerpoint/2010/main" val="271852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9888"/>
            <a:ext cx="8229600" cy="3440032"/>
          </a:xfrm>
          <a:prstGeom prst="rect">
            <a:avLst/>
          </a:prstGeo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a:xfrm>
            <a:off x="457200" y="274638"/>
            <a:ext cx="8229600" cy="783695"/>
          </a:xfrm>
          <a:prstGeom prst="rect">
            <a:avLst/>
          </a:prstGeom>
        </p:spPr>
        <p:txBody>
          <a:bodyPr anchor="b"/>
          <a:lstStyle>
            <a:lvl1pPr>
              <a:defRPr b="1" i="0">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551878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Lin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60494"/>
            <a:ext cx="8229600" cy="2669426"/>
          </a:xfrm>
          <a:prstGeom prst="rect">
            <a:avLst/>
          </a:prstGeo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a:xfrm>
            <a:off x="457200" y="313580"/>
            <a:ext cx="8229600" cy="1339009"/>
          </a:xfrm>
          <a:prstGeom prst="rect">
            <a:avLst/>
          </a:prstGeom>
        </p:spPr>
        <p:txBody>
          <a:bodyPr anchor="b"/>
          <a:lstStyle>
            <a:lvl1pPr>
              <a:defRPr b="1" i="0">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1824204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tem and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389888"/>
            <a:ext cx="8229600" cy="891839"/>
          </a:xfrm>
          <a:prstGeom prst="rect">
            <a:avLst/>
          </a:prstGeom>
        </p:spPr>
        <p:txBody>
          <a:bodyPr/>
          <a:lstStyle>
            <a:lvl1pPr marL="514350" indent="-514350">
              <a:buFont typeface="+mj-lt"/>
              <a:buAutoNum type="arabicPeriod"/>
              <a:defRPr sz="3600" b="1" i="0">
                <a:latin typeface="Lato" panose="020F0502020204030203" pitchFamily="34" charset="0"/>
                <a:ea typeface="Lato" panose="020F0502020204030203" pitchFamily="34" charset="0"/>
                <a:cs typeface="Lato" panose="020F0502020204030203" pitchFamily="34" charset="0"/>
              </a:defRPr>
            </a:lvl1pPr>
            <a:lvl2pPr marL="971550" indent="-51435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2pPr>
            <a:lvl3pPr marL="1371600" indent="-45720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3pPr>
            <a:lvl4pPr marL="1828800" indent="-45720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4pPr>
            <a:lvl5pPr marL="2286000" indent="-45720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5pPr>
          </a:lstStyle>
          <a:p>
            <a:pPr lvl="0"/>
            <a:r>
              <a:rPr lang="en-US" dirty="0"/>
              <a:t>Item Title</a:t>
            </a:r>
          </a:p>
        </p:txBody>
      </p:sp>
      <p:sp>
        <p:nvSpPr>
          <p:cNvPr id="6" name="Title 5"/>
          <p:cNvSpPr>
            <a:spLocks noGrp="1"/>
          </p:cNvSpPr>
          <p:nvPr>
            <p:ph type="title"/>
          </p:nvPr>
        </p:nvSpPr>
        <p:spPr>
          <a:xfrm>
            <a:off x="457200" y="274638"/>
            <a:ext cx="8229600" cy="783695"/>
          </a:xfrm>
          <a:prstGeom prst="rect">
            <a:avLst/>
          </a:prstGeom>
        </p:spPr>
        <p:txBody>
          <a:bodyPr anchor="b"/>
          <a:lstStyle>
            <a:lvl1pPr>
              <a:defRPr b="1" i="0">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cxnSp>
        <p:nvCxnSpPr>
          <p:cNvPr id="4" name="Straight Connector 3">
            <a:extLst>
              <a:ext uri="{FF2B5EF4-FFF2-40B4-BE49-F238E27FC236}">
                <a16:creationId xmlns:a16="http://schemas.microsoft.com/office/drawing/2014/main" id="{B054B5E4-ADCD-E14E-BDDF-E98F1B085647}"/>
              </a:ext>
            </a:extLst>
          </p:cNvPr>
          <p:cNvCxnSpPr/>
          <p:nvPr userDrawn="1"/>
        </p:nvCxnSpPr>
        <p:spPr>
          <a:xfrm>
            <a:off x="717847" y="2307364"/>
            <a:ext cx="0" cy="2435552"/>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7" name="Content Placeholder 2">
            <a:extLst>
              <a:ext uri="{FF2B5EF4-FFF2-40B4-BE49-F238E27FC236}">
                <a16:creationId xmlns:a16="http://schemas.microsoft.com/office/drawing/2014/main" id="{6D42CF86-65DB-CD4F-AE44-F88D20EE0347}"/>
              </a:ext>
            </a:extLst>
          </p:cNvPr>
          <p:cNvSpPr>
            <a:spLocks noGrp="1"/>
          </p:cNvSpPr>
          <p:nvPr>
            <p:ph idx="10"/>
          </p:nvPr>
        </p:nvSpPr>
        <p:spPr>
          <a:xfrm>
            <a:off x="1128044" y="2307364"/>
            <a:ext cx="7558751" cy="2435552"/>
          </a:xfrm>
          <a:prstGeom prst="rect">
            <a:avLst/>
          </a:prstGeom>
        </p:spPr>
        <p:txBody>
          <a:bodyPr/>
          <a:lstStyle>
            <a:lvl1pPr marL="0" indent="0">
              <a:buFont typeface="+mj-lt"/>
              <a:buNone/>
              <a:defRPr sz="2400" b="0" i="0">
                <a:latin typeface="Lato" panose="020F0502020204030203" pitchFamily="34" charset="0"/>
                <a:ea typeface="Lato" panose="020F0502020204030203" pitchFamily="34" charset="0"/>
                <a:cs typeface="Lato" panose="020F0502020204030203" pitchFamily="34" charset="0"/>
              </a:defRPr>
            </a:lvl1pPr>
            <a:lvl2pPr marL="971550" indent="-51435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2pPr>
            <a:lvl3pPr marL="1371600" indent="-45720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3pPr>
            <a:lvl4pPr marL="1828800" indent="-45720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4pPr>
            <a:lvl5pPr marL="2286000" indent="-45720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5pPr>
          </a:lstStyle>
          <a:p>
            <a:pPr lvl="0"/>
            <a:endParaRPr lang="en-US" dirty="0"/>
          </a:p>
        </p:txBody>
      </p:sp>
    </p:spTree>
    <p:extLst>
      <p:ext uri="{BB962C8B-B14F-4D97-AF65-F5344CB8AC3E}">
        <p14:creationId xmlns:p14="http://schemas.microsoft.com/office/powerpoint/2010/main" val="157384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enter Single 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80160" y="0"/>
            <a:ext cx="7205472" cy="5143500"/>
          </a:xfrm>
          <a:prstGeom prst="rect">
            <a:avLst/>
          </a:prstGeom>
        </p:spPr>
        <p:txBody>
          <a:bodyPr anchor="ctr">
            <a:normAutofit/>
          </a:bodyPr>
          <a:lstStyle>
            <a:lvl1pPr algn="l">
              <a:defRPr sz="5400" b="1" i="0">
                <a:latin typeface="Lato" panose="020F0502020204030203" pitchFamily="34" charset="0"/>
                <a:ea typeface="Lato" panose="020F0502020204030203" pitchFamily="34" charset="0"/>
                <a:cs typeface="Lato" panose="020F0502020204030203" pitchFamily="34" charset="0"/>
              </a:defRPr>
            </a:lvl1pPr>
          </a:lstStyle>
          <a:p>
            <a:r>
              <a:rPr lang="en-US" dirty="0"/>
              <a:t>This is a single statement slide</a:t>
            </a:r>
          </a:p>
        </p:txBody>
      </p:sp>
    </p:spTree>
    <p:extLst>
      <p:ext uri="{BB962C8B-B14F-4D97-AF65-F5344CB8AC3E}">
        <p14:creationId xmlns:p14="http://schemas.microsoft.com/office/powerpoint/2010/main" val="3378329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p:bg>
      <p:bgPr>
        <a:solidFill>
          <a:schemeClr val="bg2">
            <a:lumMod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2658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o Fea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BEEB29-58B0-3C48-AEE1-EF78B3A4435C}"/>
              </a:ext>
            </a:extLst>
          </p:cNvPr>
          <p:cNvSpPr>
            <a:spLocks noGrp="1"/>
          </p:cNvSpPr>
          <p:nvPr>
            <p:ph sz="quarter" idx="10" hasCustomPrompt="1"/>
          </p:nvPr>
        </p:nvSpPr>
        <p:spPr>
          <a:xfrm>
            <a:off x="1033463" y="2059260"/>
            <a:ext cx="7262812" cy="2490516"/>
          </a:xfrm>
          <a:prstGeom prst="rect">
            <a:avLst/>
          </a:prstGeom>
        </p:spPr>
        <p:txBody>
          <a:bodyPr/>
          <a:lstStyle>
            <a:lvl1pPr marL="0" indent="0" algn="ctr">
              <a:buNone/>
              <a:defRPr b="1" i="0">
                <a:solidFill>
                  <a:schemeClr val="bg2">
                    <a:lumMod val="10000"/>
                  </a:schemeClr>
                </a:solid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Different looking page to bring attention to something or to wake up the audience.</a:t>
            </a:r>
          </a:p>
        </p:txBody>
      </p:sp>
    </p:spTree>
    <p:extLst>
      <p:ext uri="{BB962C8B-B14F-4D97-AF65-F5344CB8AC3E}">
        <p14:creationId xmlns:p14="http://schemas.microsoft.com/office/powerpoint/2010/main" val="704499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381231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7" r:id="rId4"/>
    <p:sldLayoutId id="2147483656" r:id="rId5"/>
    <p:sldLayoutId id="2147483654" r:id="rId6"/>
    <p:sldLayoutId id="2147483655" r:id="rId7"/>
    <p:sldLayoutId id="2147483658" r:id="rId8"/>
  </p:sldLayoutIdLst>
  <p:txStyles>
    <p:titleStyle>
      <a:lvl1pPr algn="l" defTabSz="457200" rtl="0" eaLnBrk="1" latinLnBrk="0" hangingPunct="1">
        <a:spcBef>
          <a:spcPct val="0"/>
        </a:spcBef>
        <a:buNone/>
        <a:defRPr sz="3600" kern="1200">
          <a:solidFill>
            <a:schemeClr val="bg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Lato Regular"/>
          <a:ea typeface="+mn-ea"/>
          <a:cs typeface="Lato Regular"/>
        </a:defRPr>
      </a:lvl1pPr>
      <a:lvl2pPr marL="742950" indent="-285750" algn="l" defTabSz="457200" rtl="0" eaLnBrk="1" latinLnBrk="0" hangingPunct="1">
        <a:spcBef>
          <a:spcPct val="20000"/>
        </a:spcBef>
        <a:buFont typeface="Arial"/>
        <a:buChar char="–"/>
        <a:defRPr sz="2800" kern="1200">
          <a:solidFill>
            <a:srgbClr val="FFFFFF"/>
          </a:solidFill>
          <a:latin typeface="Lato Regular"/>
          <a:ea typeface="+mn-ea"/>
          <a:cs typeface="Lato Regular"/>
        </a:defRPr>
      </a:lvl2pPr>
      <a:lvl3pPr marL="1143000" indent="-228600" algn="l" defTabSz="457200" rtl="0" eaLnBrk="1" latinLnBrk="0" hangingPunct="1">
        <a:spcBef>
          <a:spcPct val="20000"/>
        </a:spcBef>
        <a:buFont typeface="Arial"/>
        <a:buChar char="•"/>
        <a:defRPr sz="2400" kern="1200">
          <a:solidFill>
            <a:srgbClr val="FFFFFF"/>
          </a:solidFill>
          <a:latin typeface="Lato Regular"/>
          <a:ea typeface="+mn-ea"/>
          <a:cs typeface="Lato Regular"/>
        </a:defRPr>
      </a:lvl3pPr>
      <a:lvl4pPr marL="1600200" indent="-228600" algn="l" defTabSz="457200" rtl="0" eaLnBrk="1" latinLnBrk="0" hangingPunct="1">
        <a:spcBef>
          <a:spcPct val="20000"/>
        </a:spcBef>
        <a:buFont typeface="Arial"/>
        <a:buChar char="–"/>
        <a:defRPr sz="2000" kern="1200">
          <a:solidFill>
            <a:srgbClr val="FFFFFF"/>
          </a:solidFill>
          <a:latin typeface="Lato Regular"/>
          <a:ea typeface="+mn-ea"/>
          <a:cs typeface="Lato Regular"/>
        </a:defRPr>
      </a:lvl4pPr>
      <a:lvl5pPr marL="2057400" indent="-228600" algn="l" defTabSz="457200" rtl="0" eaLnBrk="1" latinLnBrk="0" hangingPunct="1">
        <a:spcBef>
          <a:spcPct val="20000"/>
        </a:spcBef>
        <a:buFont typeface="Arial"/>
        <a:buChar char="»"/>
        <a:defRPr sz="2000" kern="1200">
          <a:solidFill>
            <a:srgbClr val="FFFFFF"/>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D691D4F-2FE7-FF13-2E45-D2D569F090D5}"/>
              </a:ext>
            </a:extLst>
          </p:cNvPr>
          <p:cNvSpPr txBox="1"/>
          <p:nvPr/>
        </p:nvSpPr>
        <p:spPr>
          <a:xfrm>
            <a:off x="491477" y="4205244"/>
            <a:ext cx="3068469" cy="584775"/>
          </a:xfrm>
          <a:prstGeom prst="rect">
            <a:avLst/>
          </a:prstGeom>
          <a:noFill/>
        </p:spPr>
        <p:txBody>
          <a:bodyPr wrap="none" rtlCol="0">
            <a:spAutoFit/>
          </a:bodyPr>
          <a:lstStyle/>
          <a:p>
            <a:r>
              <a:rPr lang="en-US" sz="3200" dirty="0">
                <a:latin typeface="DIN Condensed" pitchFamily="2" charset="0"/>
              </a:rPr>
              <a:t>MIKE MAZZALONGO     /</a:t>
            </a:r>
            <a:endParaRPr lang="en-US" sz="3200" dirty="0"/>
          </a:p>
        </p:txBody>
      </p:sp>
      <p:sp>
        <p:nvSpPr>
          <p:cNvPr id="12" name="TextBox 11">
            <a:extLst>
              <a:ext uri="{FF2B5EF4-FFF2-40B4-BE49-F238E27FC236}">
                <a16:creationId xmlns:a16="http://schemas.microsoft.com/office/drawing/2014/main" id="{6EC9FAA5-EEB0-47EF-5B92-DCBB56F5911B}"/>
              </a:ext>
            </a:extLst>
          </p:cNvPr>
          <p:cNvSpPr txBox="1"/>
          <p:nvPr/>
        </p:nvSpPr>
        <p:spPr>
          <a:xfrm>
            <a:off x="3723198" y="4205246"/>
            <a:ext cx="4647536" cy="584775"/>
          </a:xfrm>
          <a:prstGeom prst="rect">
            <a:avLst/>
          </a:prstGeom>
          <a:noFill/>
        </p:spPr>
        <p:txBody>
          <a:bodyPr wrap="square">
            <a:spAutoFit/>
          </a:bodyPr>
          <a:lstStyle/>
          <a:p>
            <a:r>
              <a:rPr lang="en-US" sz="3200" dirty="0">
                <a:latin typeface="DIN Condensed" pitchFamily="2" charset="0"/>
              </a:rPr>
              <a:t>GENESIS 1:27-28; 2:24-25</a:t>
            </a:r>
          </a:p>
        </p:txBody>
      </p:sp>
      <p:sp>
        <p:nvSpPr>
          <p:cNvPr id="13" name="Title 1">
            <a:extLst>
              <a:ext uri="{FF2B5EF4-FFF2-40B4-BE49-F238E27FC236}">
                <a16:creationId xmlns:a16="http://schemas.microsoft.com/office/drawing/2014/main" id="{ADC4AB0B-6031-307D-AC8D-5B32DE2FFD6B}"/>
              </a:ext>
            </a:extLst>
          </p:cNvPr>
          <p:cNvSpPr>
            <a:spLocks noGrp="1"/>
          </p:cNvSpPr>
          <p:nvPr>
            <p:ph type="ctrTitle"/>
          </p:nvPr>
        </p:nvSpPr>
        <p:spPr>
          <a:xfrm>
            <a:off x="491477" y="1600475"/>
            <a:ext cx="7387683" cy="2604769"/>
          </a:xfrm>
        </p:spPr>
        <p:txBody>
          <a:bodyPr/>
          <a:lstStyle/>
          <a:p>
            <a:r>
              <a:rPr lang="en-US" sz="9600" spc="-150" dirty="0"/>
              <a:t>The Act </a:t>
            </a:r>
            <a:br>
              <a:rPr lang="en-US" sz="9600" spc="-150" dirty="0"/>
            </a:br>
            <a:r>
              <a:rPr lang="en-US" sz="9600" spc="-150" dirty="0"/>
              <a:t>of Marriage</a:t>
            </a:r>
            <a:endParaRPr lang="en-US" sz="3600" i="1" dirty="0">
              <a:latin typeface="DIN Condensed" pitchFamily="2" charset="0"/>
              <a:ea typeface="Lato Semibold" panose="020F0502020204030203" pitchFamily="34" charset="0"/>
              <a:cs typeface="Lato Semibold" panose="020F0502020204030203" pitchFamily="34" charset="0"/>
            </a:endParaRPr>
          </a:p>
        </p:txBody>
      </p:sp>
    </p:spTree>
    <p:extLst>
      <p:ext uri="{BB962C8B-B14F-4D97-AF65-F5344CB8AC3E}">
        <p14:creationId xmlns:p14="http://schemas.microsoft.com/office/powerpoint/2010/main" val="605673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1BFA1-C1E6-6620-1D15-EAED46B0909E}"/>
              </a:ext>
            </a:extLst>
          </p:cNvPr>
          <p:cNvSpPr>
            <a:spLocks noGrp="1"/>
          </p:cNvSpPr>
          <p:nvPr>
            <p:ph type="title"/>
          </p:nvPr>
        </p:nvSpPr>
        <p:spPr>
          <a:xfrm>
            <a:off x="1777524" y="0"/>
            <a:ext cx="6708107" cy="5143500"/>
          </a:xfrm>
        </p:spPr>
        <p:txBody>
          <a:bodyPr>
            <a:normAutofit/>
          </a:bodyPr>
          <a:lstStyle/>
          <a:p>
            <a:r>
              <a:rPr lang="en-US" sz="4400" b="0" dirty="0"/>
              <a:t>Break from traditional biblical marriage led to demise of society within </a:t>
            </a:r>
            <a:br>
              <a:rPr lang="en-US" sz="4400" dirty="0"/>
            </a:br>
            <a:r>
              <a:rPr lang="en-US" sz="4400" u="sng" dirty="0">
                <a:latin typeface="Lato Black" panose="020F0502020204030203" pitchFamily="34" charset="0"/>
                <a:ea typeface="Lato Black" panose="020F0502020204030203" pitchFamily="34" charset="0"/>
                <a:cs typeface="Lato Black" panose="020F0502020204030203" pitchFamily="34" charset="0"/>
              </a:rPr>
              <a:t>three generations.</a:t>
            </a:r>
            <a:br>
              <a:rPr lang="en-US" sz="4400" u="sng" dirty="0">
                <a:latin typeface="Lato Black" panose="020F0502020204030203" pitchFamily="34" charset="0"/>
                <a:ea typeface="Lato Black" panose="020F0502020204030203" pitchFamily="34" charset="0"/>
                <a:cs typeface="Lato Black" panose="020F0502020204030203" pitchFamily="34" charset="0"/>
              </a:rPr>
            </a:br>
            <a:br>
              <a:rPr lang="en-US" sz="2400" u="sng" dirty="0">
                <a:latin typeface="Lato Black" panose="020F0502020204030203" pitchFamily="34" charset="0"/>
                <a:ea typeface="Lato Black" panose="020F0502020204030203" pitchFamily="34" charset="0"/>
                <a:cs typeface="Lato Black" panose="020F0502020204030203" pitchFamily="34" charset="0"/>
              </a:rPr>
            </a:br>
            <a:r>
              <a:rPr lang="en-US" sz="3200" b="0" dirty="0"/>
              <a:t>- Sex and Culture</a:t>
            </a:r>
            <a:endParaRPr lang="en-US" sz="4400" b="0" dirty="0"/>
          </a:p>
        </p:txBody>
      </p:sp>
    </p:spTree>
    <p:extLst>
      <p:ext uri="{BB962C8B-B14F-4D97-AF65-F5344CB8AC3E}">
        <p14:creationId xmlns:p14="http://schemas.microsoft.com/office/powerpoint/2010/main" val="3694998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F80E3C-AE8F-FA0D-CF8D-87967184EB29}"/>
              </a:ext>
            </a:extLst>
          </p:cNvPr>
          <p:cNvSpPr>
            <a:spLocks noGrp="1"/>
          </p:cNvSpPr>
          <p:nvPr>
            <p:ph idx="1"/>
          </p:nvPr>
        </p:nvSpPr>
        <p:spPr/>
        <p:txBody>
          <a:bodyPr/>
          <a:lstStyle/>
          <a:p>
            <a:pPr marL="697230" indent="-697230">
              <a:buFont typeface="+mj-lt"/>
              <a:buAutoNum type="arabicPeriod"/>
            </a:pPr>
            <a:r>
              <a:rPr lang="en-US" sz="2400" dirty="0"/>
              <a:t>Biblical marriage is a symbol of the highest commitment of love expressed in law.</a:t>
            </a:r>
          </a:p>
          <a:p>
            <a:pPr marL="697230" indent="-697230">
              <a:buFont typeface="+mj-lt"/>
              <a:buAutoNum type="arabicPeriod"/>
            </a:pPr>
            <a:r>
              <a:rPr lang="en-US" sz="4000" b="1" dirty="0"/>
              <a:t>Creates a union that most resembles the nature of God.</a:t>
            </a:r>
          </a:p>
        </p:txBody>
      </p:sp>
      <p:sp>
        <p:nvSpPr>
          <p:cNvPr id="3" name="Title 2">
            <a:extLst>
              <a:ext uri="{FF2B5EF4-FFF2-40B4-BE49-F238E27FC236}">
                <a16:creationId xmlns:a16="http://schemas.microsoft.com/office/drawing/2014/main" id="{3CEC2E31-ACF0-E086-146B-F2C447B0F117}"/>
              </a:ext>
            </a:extLst>
          </p:cNvPr>
          <p:cNvSpPr>
            <a:spLocks noGrp="1"/>
          </p:cNvSpPr>
          <p:nvPr>
            <p:ph type="title"/>
          </p:nvPr>
        </p:nvSpPr>
        <p:spPr/>
        <p:txBody>
          <a:bodyPr/>
          <a:lstStyle/>
          <a:p>
            <a:r>
              <a:rPr lang="en-US" dirty="0"/>
              <a:t>The Act of Marriage </a:t>
            </a:r>
            <a:br>
              <a:rPr lang="en-US" dirty="0"/>
            </a:br>
            <a:r>
              <a:rPr lang="en-US" sz="3200" dirty="0"/>
              <a:t>(Between a Man + Woman)</a:t>
            </a:r>
            <a:endParaRPr lang="en-US" dirty="0"/>
          </a:p>
        </p:txBody>
      </p:sp>
    </p:spTree>
    <p:extLst>
      <p:ext uri="{BB962C8B-B14F-4D97-AF65-F5344CB8AC3E}">
        <p14:creationId xmlns:p14="http://schemas.microsoft.com/office/powerpoint/2010/main" val="2817512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980A97-ACEE-364E-6748-B10614D164BF}"/>
              </a:ext>
            </a:extLst>
          </p:cNvPr>
          <p:cNvSpPr>
            <a:spLocks noGrp="1"/>
          </p:cNvSpPr>
          <p:nvPr>
            <p:ph idx="1"/>
          </p:nvPr>
        </p:nvSpPr>
        <p:spPr/>
        <p:txBody>
          <a:bodyPr/>
          <a:lstStyle/>
          <a:p>
            <a:pPr marL="697230" indent="-697230">
              <a:spcAft>
                <a:spcPts val="1200"/>
              </a:spcAft>
              <a:buFont typeface="+mj-lt"/>
              <a:buAutoNum type="alphaUcPeriod"/>
            </a:pPr>
            <a:r>
              <a:rPr lang="en-US" sz="4400" b="1" dirty="0"/>
              <a:t>Both have a dynamic nature</a:t>
            </a:r>
          </a:p>
          <a:p>
            <a:pPr marL="1097280" lvl="1" indent="-514350">
              <a:lnSpc>
                <a:spcPct val="150000"/>
              </a:lnSpc>
              <a:buFont typeface="+mj-lt"/>
              <a:buAutoNum type="arabicPeriod"/>
            </a:pPr>
            <a:r>
              <a:rPr lang="en-US" sz="3600" dirty="0"/>
              <a:t>God – Triune </a:t>
            </a:r>
          </a:p>
          <a:p>
            <a:pPr marL="1097280" lvl="1" indent="-514350">
              <a:lnSpc>
                <a:spcPct val="150000"/>
              </a:lnSpc>
              <a:buFont typeface="+mj-lt"/>
              <a:buAutoNum type="arabicPeriod"/>
            </a:pPr>
            <a:r>
              <a:rPr lang="en-US" sz="3600" dirty="0"/>
              <a:t>Marriage – Two become one</a:t>
            </a:r>
          </a:p>
        </p:txBody>
      </p:sp>
      <p:sp>
        <p:nvSpPr>
          <p:cNvPr id="3" name="Title 2">
            <a:extLst>
              <a:ext uri="{FF2B5EF4-FFF2-40B4-BE49-F238E27FC236}">
                <a16:creationId xmlns:a16="http://schemas.microsoft.com/office/drawing/2014/main" id="{2508A163-41AA-D37B-CE34-92F8A067B34B}"/>
              </a:ext>
            </a:extLst>
          </p:cNvPr>
          <p:cNvSpPr>
            <a:spLocks noGrp="1"/>
          </p:cNvSpPr>
          <p:nvPr>
            <p:ph type="title"/>
          </p:nvPr>
        </p:nvSpPr>
        <p:spPr/>
        <p:txBody>
          <a:bodyPr/>
          <a:lstStyle/>
          <a:p>
            <a:r>
              <a:rPr lang="en-US" dirty="0"/>
              <a:t>God and Male/Female Marriages</a:t>
            </a:r>
          </a:p>
        </p:txBody>
      </p:sp>
    </p:spTree>
    <p:extLst>
      <p:ext uri="{BB962C8B-B14F-4D97-AF65-F5344CB8AC3E}">
        <p14:creationId xmlns:p14="http://schemas.microsoft.com/office/powerpoint/2010/main" val="2763368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980A97-ACEE-364E-6748-B10614D164BF}"/>
              </a:ext>
            </a:extLst>
          </p:cNvPr>
          <p:cNvSpPr>
            <a:spLocks noGrp="1"/>
          </p:cNvSpPr>
          <p:nvPr>
            <p:ph idx="1"/>
          </p:nvPr>
        </p:nvSpPr>
        <p:spPr/>
        <p:txBody>
          <a:bodyPr/>
          <a:lstStyle/>
          <a:p>
            <a:pPr marL="697230" indent="-697230">
              <a:buFont typeface="+mj-lt"/>
              <a:buAutoNum type="alphaUcPeriod"/>
            </a:pPr>
            <a:r>
              <a:rPr lang="en-US" sz="2000" dirty="0"/>
              <a:t>Both have a dynamic nature</a:t>
            </a:r>
          </a:p>
          <a:p>
            <a:pPr marL="697230" indent="-697230">
              <a:spcAft>
                <a:spcPts val="1200"/>
              </a:spcAft>
              <a:buFont typeface="+mj-lt"/>
              <a:buAutoNum type="alphaUcPeriod"/>
            </a:pPr>
            <a:r>
              <a:rPr lang="en-US" sz="4400" b="1" dirty="0"/>
              <a:t>Both have “creative ability”</a:t>
            </a:r>
          </a:p>
          <a:p>
            <a:pPr marL="1097280" lvl="1" indent="-514350">
              <a:spcAft>
                <a:spcPts val="1200"/>
              </a:spcAft>
              <a:buFont typeface="+mj-lt"/>
              <a:buAutoNum type="arabicPeriod"/>
            </a:pPr>
            <a:r>
              <a:rPr lang="en-US" sz="3200" dirty="0"/>
              <a:t>God – What is seen from the unseen </a:t>
            </a:r>
            <a:r>
              <a:rPr lang="en-US" sz="2400" dirty="0"/>
              <a:t>(Hebrews 11:3)</a:t>
            </a:r>
          </a:p>
          <a:p>
            <a:pPr marL="1097280" lvl="1" indent="-514350">
              <a:spcAft>
                <a:spcPts val="1200"/>
              </a:spcAft>
              <a:buFont typeface="+mj-lt"/>
              <a:buAutoNum type="arabicPeriod"/>
            </a:pPr>
            <a:r>
              <a:rPr lang="en-US" sz="3200" dirty="0"/>
              <a:t>Marriage – Procreation </a:t>
            </a:r>
            <a:r>
              <a:rPr lang="en-US" sz="2400" dirty="0"/>
              <a:t>(Genesis 1:28)</a:t>
            </a:r>
            <a:endParaRPr lang="en-US" sz="3200" dirty="0"/>
          </a:p>
        </p:txBody>
      </p:sp>
      <p:sp>
        <p:nvSpPr>
          <p:cNvPr id="3" name="Title 2">
            <a:extLst>
              <a:ext uri="{FF2B5EF4-FFF2-40B4-BE49-F238E27FC236}">
                <a16:creationId xmlns:a16="http://schemas.microsoft.com/office/drawing/2014/main" id="{2508A163-41AA-D37B-CE34-92F8A067B34B}"/>
              </a:ext>
            </a:extLst>
          </p:cNvPr>
          <p:cNvSpPr>
            <a:spLocks noGrp="1"/>
          </p:cNvSpPr>
          <p:nvPr>
            <p:ph type="title"/>
          </p:nvPr>
        </p:nvSpPr>
        <p:spPr/>
        <p:txBody>
          <a:bodyPr/>
          <a:lstStyle/>
          <a:p>
            <a:r>
              <a:rPr lang="en-US" dirty="0"/>
              <a:t>God and Male/Female Marriages</a:t>
            </a:r>
          </a:p>
        </p:txBody>
      </p:sp>
    </p:spTree>
    <p:extLst>
      <p:ext uri="{BB962C8B-B14F-4D97-AF65-F5344CB8AC3E}">
        <p14:creationId xmlns:p14="http://schemas.microsoft.com/office/powerpoint/2010/main" val="1485653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980A97-ACEE-364E-6748-B10614D164BF}"/>
              </a:ext>
            </a:extLst>
          </p:cNvPr>
          <p:cNvSpPr>
            <a:spLocks noGrp="1"/>
          </p:cNvSpPr>
          <p:nvPr>
            <p:ph idx="1"/>
          </p:nvPr>
        </p:nvSpPr>
        <p:spPr/>
        <p:txBody>
          <a:bodyPr/>
          <a:lstStyle/>
          <a:p>
            <a:pPr marL="697230" indent="-697230">
              <a:buFont typeface="+mj-lt"/>
              <a:buAutoNum type="alphaUcPeriod"/>
            </a:pPr>
            <a:r>
              <a:rPr lang="en-US" sz="2000" dirty="0"/>
              <a:t>Both have a dynamic nature</a:t>
            </a:r>
          </a:p>
          <a:p>
            <a:pPr marL="697230" indent="-697230">
              <a:buFont typeface="+mj-lt"/>
              <a:buAutoNum type="alphaUcPeriod"/>
            </a:pPr>
            <a:r>
              <a:rPr lang="en-US" sz="2000" dirty="0"/>
              <a:t>Both have “creative ability”</a:t>
            </a:r>
          </a:p>
          <a:p>
            <a:pPr marL="697230" indent="-697230">
              <a:spcAft>
                <a:spcPts val="1200"/>
              </a:spcAft>
              <a:buFont typeface="+mj-lt"/>
              <a:buAutoNum type="alphaUcPeriod"/>
            </a:pPr>
            <a:r>
              <a:rPr lang="en-US" sz="4400" b="1" dirty="0"/>
              <a:t>Both are holy</a:t>
            </a:r>
          </a:p>
          <a:p>
            <a:pPr marL="1097280" lvl="1" indent="-514350">
              <a:spcAft>
                <a:spcPts val="1200"/>
              </a:spcAft>
              <a:buFont typeface="+mj-lt"/>
              <a:buAutoNum type="arabicPeriod"/>
            </a:pPr>
            <a:r>
              <a:rPr lang="en-US" sz="3200" dirty="0"/>
              <a:t>God by nature</a:t>
            </a:r>
            <a:endParaRPr lang="en-US" sz="2400" dirty="0"/>
          </a:p>
          <a:p>
            <a:pPr marL="1097280" lvl="1" indent="-514350">
              <a:spcAft>
                <a:spcPts val="1200"/>
              </a:spcAft>
              <a:buFont typeface="+mj-lt"/>
              <a:buAutoNum type="arabicPeriod"/>
            </a:pPr>
            <a:r>
              <a:rPr lang="en-US" sz="3200" dirty="0"/>
              <a:t>Marriage by obedience</a:t>
            </a:r>
          </a:p>
        </p:txBody>
      </p:sp>
      <p:sp>
        <p:nvSpPr>
          <p:cNvPr id="3" name="Title 2">
            <a:extLst>
              <a:ext uri="{FF2B5EF4-FFF2-40B4-BE49-F238E27FC236}">
                <a16:creationId xmlns:a16="http://schemas.microsoft.com/office/drawing/2014/main" id="{2508A163-41AA-D37B-CE34-92F8A067B34B}"/>
              </a:ext>
            </a:extLst>
          </p:cNvPr>
          <p:cNvSpPr>
            <a:spLocks noGrp="1"/>
          </p:cNvSpPr>
          <p:nvPr>
            <p:ph type="title"/>
          </p:nvPr>
        </p:nvSpPr>
        <p:spPr/>
        <p:txBody>
          <a:bodyPr/>
          <a:lstStyle/>
          <a:p>
            <a:r>
              <a:rPr lang="en-US" dirty="0"/>
              <a:t>God and Male/Female Marriages</a:t>
            </a:r>
          </a:p>
        </p:txBody>
      </p:sp>
    </p:spTree>
    <p:extLst>
      <p:ext uri="{BB962C8B-B14F-4D97-AF65-F5344CB8AC3E}">
        <p14:creationId xmlns:p14="http://schemas.microsoft.com/office/powerpoint/2010/main" val="3806549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F7405C-930C-52F8-FF3A-B77A08AB34D2}"/>
              </a:ext>
            </a:extLst>
          </p:cNvPr>
          <p:cNvSpPr>
            <a:spLocks noGrp="1"/>
          </p:cNvSpPr>
          <p:nvPr>
            <p:ph idx="1"/>
          </p:nvPr>
        </p:nvSpPr>
        <p:spPr>
          <a:xfrm>
            <a:off x="457200" y="1428830"/>
            <a:ext cx="8229600" cy="3440032"/>
          </a:xfrm>
        </p:spPr>
        <p:txBody>
          <a:bodyPr>
            <a:normAutofit fontScale="85000" lnSpcReduction="20000"/>
          </a:bodyPr>
          <a:lstStyle/>
          <a:p>
            <a:pPr>
              <a:spcAft>
                <a:spcPts val="1200"/>
              </a:spcAft>
            </a:pPr>
            <a:r>
              <a:rPr lang="en-US" sz="4000" dirty="0"/>
              <a:t>Intimacy is sinful.</a:t>
            </a:r>
          </a:p>
          <a:p>
            <a:pPr>
              <a:spcAft>
                <a:spcPts val="1200"/>
              </a:spcAft>
            </a:pPr>
            <a:r>
              <a:rPr lang="en-US" sz="4000" dirty="0"/>
              <a:t>Fidelity has no cost.</a:t>
            </a:r>
          </a:p>
          <a:p>
            <a:pPr>
              <a:spcAft>
                <a:spcPts val="1200"/>
              </a:spcAft>
            </a:pPr>
            <a:r>
              <a:rPr lang="en-US" sz="4000" dirty="0"/>
              <a:t>Self-sacrifice is to please partner, </a:t>
            </a:r>
            <a:br>
              <a:rPr lang="en-US" sz="4000" dirty="0"/>
            </a:br>
            <a:r>
              <a:rPr lang="en-US" sz="4000" dirty="0"/>
              <a:t>not God.</a:t>
            </a:r>
          </a:p>
          <a:p>
            <a:pPr>
              <a:spcAft>
                <a:spcPts val="1200"/>
              </a:spcAft>
            </a:pPr>
            <a:r>
              <a:rPr lang="en-US" sz="4000" dirty="0"/>
              <a:t>Roles are without context </a:t>
            </a:r>
            <a:br>
              <a:rPr lang="en-US" sz="4000" dirty="0"/>
            </a:br>
            <a:r>
              <a:rPr lang="en-US" sz="4000" dirty="0"/>
              <a:t>if you are not married.</a:t>
            </a:r>
          </a:p>
        </p:txBody>
      </p:sp>
      <p:sp>
        <p:nvSpPr>
          <p:cNvPr id="3" name="Title 2">
            <a:extLst>
              <a:ext uri="{FF2B5EF4-FFF2-40B4-BE49-F238E27FC236}">
                <a16:creationId xmlns:a16="http://schemas.microsoft.com/office/drawing/2014/main" id="{E9267287-BD9C-234B-C640-F804AC29655C}"/>
              </a:ext>
            </a:extLst>
          </p:cNvPr>
          <p:cNvSpPr>
            <a:spLocks noGrp="1"/>
          </p:cNvSpPr>
          <p:nvPr>
            <p:ph type="title"/>
          </p:nvPr>
        </p:nvSpPr>
        <p:spPr/>
        <p:txBody>
          <a:bodyPr/>
          <a:lstStyle/>
          <a:p>
            <a:r>
              <a:rPr lang="en-US" dirty="0"/>
              <a:t>For cohabitating couples:</a:t>
            </a:r>
          </a:p>
        </p:txBody>
      </p:sp>
    </p:spTree>
    <p:extLst>
      <p:ext uri="{BB962C8B-B14F-4D97-AF65-F5344CB8AC3E}">
        <p14:creationId xmlns:p14="http://schemas.microsoft.com/office/powerpoint/2010/main" val="2911672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F7405C-930C-52F8-FF3A-B77A08AB34D2}"/>
              </a:ext>
            </a:extLst>
          </p:cNvPr>
          <p:cNvSpPr>
            <a:spLocks noGrp="1"/>
          </p:cNvSpPr>
          <p:nvPr>
            <p:ph idx="1"/>
          </p:nvPr>
        </p:nvSpPr>
        <p:spPr>
          <a:xfrm>
            <a:off x="457200" y="1428830"/>
            <a:ext cx="8229600" cy="3440032"/>
          </a:xfrm>
        </p:spPr>
        <p:txBody>
          <a:bodyPr>
            <a:normAutofit/>
          </a:bodyPr>
          <a:lstStyle/>
          <a:p>
            <a:pPr>
              <a:spcAft>
                <a:spcPts val="1200"/>
              </a:spcAft>
            </a:pPr>
            <a:r>
              <a:rPr lang="en-US" dirty="0"/>
              <a:t>Intimacy is sinful (Leviticus 18:22) </a:t>
            </a:r>
          </a:p>
          <a:p>
            <a:pPr>
              <a:spcAft>
                <a:spcPts val="1200"/>
              </a:spcAft>
            </a:pPr>
            <a:r>
              <a:rPr lang="en-US" dirty="0"/>
              <a:t>Fidelity and self-sacrifice to please partner. </a:t>
            </a:r>
          </a:p>
          <a:p>
            <a:pPr>
              <a:spcAft>
                <a:spcPts val="1200"/>
              </a:spcAft>
            </a:pPr>
            <a:r>
              <a:rPr lang="en-US" dirty="0"/>
              <a:t>Roles are illegitimate (Genesis 2:18-25) – Men cannot be wives and women cannot be husbands.</a:t>
            </a:r>
          </a:p>
        </p:txBody>
      </p:sp>
      <p:sp>
        <p:nvSpPr>
          <p:cNvPr id="3" name="Title 2">
            <a:extLst>
              <a:ext uri="{FF2B5EF4-FFF2-40B4-BE49-F238E27FC236}">
                <a16:creationId xmlns:a16="http://schemas.microsoft.com/office/drawing/2014/main" id="{E9267287-BD9C-234B-C640-F804AC29655C}"/>
              </a:ext>
            </a:extLst>
          </p:cNvPr>
          <p:cNvSpPr>
            <a:spLocks noGrp="1"/>
          </p:cNvSpPr>
          <p:nvPr>
            <p:ph type="title"/>
          </p:nvPr>
        </p:nvSpPr>
        <p:spPr/>
        <p:txBody>
          <a:bodyPr/>
          <a:lstStyle/>
          <a:p>
            <a:r>
              <a:rPr lang="en-US" sz="3600" dirty="0"/>
              <a:t>For same-sex couples</a:t>
            </a:r>
            <a:r>
              <a:rPr lang="en-US" dirty="0"/>
              <a:t>:</a:t>
            </a:r>
          </a:p>
        </p:txBody>
      </p:sp>
    </p:spTree>
    <p:extLst>
      <p:ext uri="{BB962C8B-B14F-4D97-AF65-F5344CB8AC3E}">
        <p14:creationId xmlns:p14="http://schemas.microsoft.com/office/powerpoint/2010/main" val="2193270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6A38DB-9138-3CEC-AD9D-0424F45A98C0}"/>
              </a:ext>
            </a:extLst>
          </p:cNvPr>
          <p:cNvSpPr>
            <a:spLocks noGrp="1"/>
          </p:cNvSpPr>
          <p:nvPr>
            <p:ph type="body" idx="1"/>
          </p:nvPr>
        </p:nvSpPr>
        <p:spPr/>
        <p:txBody>
          <a:bodyPr>
            <a:normAutofit/>
          </a:bodyPr>
          <a:lstStyle/>
          <a:p>
            <a:r>
              <a:rPr lang="en-US" sz="4400" dirty="0"/>
              <a:t>You shall not lie with a male </a:t>
            </a:r>
            <a:br>
              <a:rPr lang="en-US" sz="4400" dirty="0"/>
            </a:br>
            <a:r>
              <a:rPr lang="en-US" sz="4400" dirty="0"/>
              <a:t>as one lies with a female; </a:t>
            </a:r>
            <a:br>
              <a:rPr lang="en-US" sz="4400" dirty="0"/>
            </a:br>
            <a:r>
              <a:rPr lang="en-US" sz="4400" dirty="0"/>
              <a:t>it is an abomination.</a:t>
            </a:r>
          </a:p>
        </p:txBody>
      </p:sp>
      <p:sp>
        <p:nvSpPr>
          <p:cNvPr id="3" name="Content Placeholder 2">
            <a:extLst>
              <a:ext uri="{FF2B5EF4-FFF2-40B4-BE49-F238E27FC236}">
                <a16:creationId xmlns:a16="http://schemas.microsoft.com/office/drawing/2014/main" id="{1E7AB243-05CE-6B78-6D51-2709F3A57133}"/>
              </a:ext>
            </a:extLst>
          </p:cNvPr>
          <p:cNvSpPr>
            <a:spLocks noGrp="1"/>
          </p:cNvSpPr>
          <p:nvPr>
            <p:ph sz="quarter" idx="10"/>
          </p:nvPr>
        </p:nvSpPr>
        <p:spPr/>
        <p:txBody>
          <a:bodyPr/>
          <a:lstStyle/>
          <a:p>
            <a:r>
              <a:rPr lang="en-US" sz="2800" b="1" dirty="0"/>
              <a:t>- Leviticus 18:22</a:t>
            </a:r>
            <a:endParaRPr lang="en-US" dirty="0"/>
          </a:p>
        </p:txBody>
      </p:sp>
    </p:spTree>
    <p:extLst>
      <p:ext uri="{BB962C8B-B14F-4D97-AF65-F5344CB8AC3E}">
        <p14:creationId xmlns:p14="http://schemas.microsoft.com/office/powerpoint/2010/main" val="1240602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9734D9-AD07-5FC8-06C2-E830F325AA12}"/>
              </a:ext>
            </a:extLst>
          </p:cNvPr>
          <p:cNvSpPr>
            <a:spLocks noGrp="1"/>
          </p:cNvSpPr>
          <p:nvPr>
            <p:ph type="body" idx="1"/>
          </p:nvPr>
        </p:nvSpPr>
        <p:spPr/>
        <p:txBody>
          <a:bodyPr>
            <a:normAutofit/>
          </a:bodyPr>
          <a:lstStyle/>
          <a:p>
            <a:r>
              <a:rPr lang="en-US" sz="3200" dirty="0"/>
              <a:t>Or do you not know that the unrighteous will not inherit the kingdom of God? Do not be deceived; neither fornicators, nor idolaters, nor adulterers, nor effeminate, nor homosexuals, nor thieves, nor the covetous, nor drunkards, nor revilers, nor swindlers, will inherit the kingdom of God.</a:t>
            </a:r>
          </a:p>
        </p:txBody>
      </p:sp>
      <p:sp>
        <p:nvSpPr>
          <p:cNvPr id="3" name="Content Placeholder 2">
            <a:extLst>
              <a:ext uri="{FF2B5EF4-FFF2-40B4-BE49-F238E27FC236}">
                <a16:creationId xmlns:a16="http://schemas.microsoft.com/office/drawing/2014/main" id="{0ACFECB4-7DE7-2AB5-0028-B1603E6ACC90}"/>
              </a:ext>
            </a:extLst>
          </p:cNvPr>
          <p:cNvSpPr>
            <a:spLocks noGrp="1"/>
          </p:cNvSpPr>
          <p:nvPr>
            <p:ph sz="quarter" idx="10"/>
          </p:nvPr>
        </p:nvSpPr>
        <p:spPr/>
        <p:txBody>
          <a:bodyPr/>
          <a:lstStyle/>
          <a:p>
            <a:r>
              <a:rPr lang="en-US" sz="2800" b="1" dirty="0"/>
              <a:t>- I Corinthians 6:9-10</a:t>
            </a:r>
          </a:p>
        </p:txBody>
      </p:sp>
    </p:spTree>
    <p:extLst>
      <p:ext uri="{BB962C8B-B14F-4D97-AF65-F5344CB8AC3E}">
        <p14:creationId xmlns:p14="http://schemas.microsoft.com/office/powerpoint/2010/main" val="305561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FA5733-4B67-675C-9A3E-51DD73070D72}"/>
              </a:ext>
            </a:extLst>
          </p:cNvPr>
          <p:cNvSpPr>
            <a:spLocks noGrp="1"/>
          </p:cNvSpPr>
          <p:nvPr>
            <p:ph idx="1"/>
          </p:nvPr>
        </p:nvSpPr>
        <p:spPr/>
        <p:txBody>
          <a:bodyPr/>
          <a:lstStyle/>
          <a:p>
            <a:pPr marL="514350" indent="-514350">
              <a:spcAft>
                <a:spcPts val="1200"/>
              </a:spcAft>
              <a:buFont typeface="+mj-lt"/>
              <a:buAutoNum type="arabicPeriod"/>
            </a:pPr>
            <a:r>
              <a:rPr lang="en-US" sz="4000" b="1" dirty="0"/>
              <a:t>Understand the reality before us</a:t>
            </a:r>
          </a:p>
          <a:p>
            <a:pPr marL="1143000" lvl="1" indent="-742950">
              <a:spcAft>
                <a:spcPts val="1200"/>
              </a:spcAft>
              <a:buFont typeface="+mj-lt"/>
              <a:buAutoNum type="alphaUcPeriod"/>
            </a:pPr>
            <a:r>
              <a:rPr lang="en-US" sz="3600" dirty="0"/>
              <a:t>Co-</a:t>
            </a:r>
            <a:r>
              <a:rPr lang="en-US" sz="3600" dirty="0" err="1"/>
              <a:t>habs</a:t>
            </a:r>
            <a:endParaRPr lang="en-US" sz="3600" dirty="0"/>
          </a:p>
          <a:p>
            <a:pPr marL="1143000" lvl="1" indent="-742950">
              <a:buFont typeface="+mj-lt"/>
              <a:buAutoNum type="alphaUcPeriod"/>
            </a:pPr>
            <a:r>
              <a:rPr lang="en-US" sz="3600" dirty="0"/>
              <a:t>Same-sex</a:t>
            </a:r>
          </a:p>
        </p:txBody>
      </p:sp>
      <p:sp>
        <p:nvSpPr>
          <p:cNvPr id="3" name="Title 2">
            <a:extLst>
              <a:ext uri="{FF2B5EF4-FFF2-40B4-BE49-F238E27FC236}">
                <a16:creationId xmlns:a16="http://schemas.microsoft.com/office/drawing/2014/main" id="{2C254110-5E30-1A4E-D50E-1F14F2A7D070}"/>
              </a:ext>
            </a:extLst>
          </p:cNvPr>
          <p:cNvSpPr>
            <a:spLocks noGrp="1"/>
          </p:cNvSpPr>
          <p:nvPr>
            <p:ph type="title"/>
          </p:nvPr>
        </p:nvSpPr>
        <p:spPr/>
        <p:txBody>
          <a:bodyPr/>
          <a:lstStyle/>
          <a:p>
            <a:r>
              <a:rPr lang="en-US" dirty="0"/>
              <a:t>What to do?</a:t>
            </a:r>
          </a:p>
        </p:txBody>
      </p:sp>
    </p:spTree>
    <p:extLst>
      <p:ext uri="{BB962C8B-B14F-4D97-AF65-F5344CB8AC3E}">
        <p14:creationId xmlns:p14="http://schemas.microsoft.com/office/powerpoint/2010/main" val="674123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25B5D8-0090-C00F-98CE-53F4B08050EB}"/>
              </a:ext>
            </a:extLst>
          </p:cNvPr>
          <p:cNvPicPr>
            <a:picLocks noChangeAspect="1"/>
          </p:cNvPicPr>
          <p:nvPr/>
        </p:nvPicPr>
        <p:blipFill>
          <a:blip r:embed="rId2"/>
          <a:stretch>
            <a:fillRect/>
          </a:stretch>
        </p:blipFill>
        <p:spPr>
          <a:xfrm>
            <a:off x="2700191" y="880217"/>
            <a:ext cx="3743617" cy="4263283"/>
          </a:xfrm>
          <a:prstGeom prst="rect">
            <a:avLst/>
          </a:prstGeom>
        </p:spPr>
      </p:pic>
      <p:sp>
        <p:nvSpPr>
          <p:cNvPr id="5" name="TextBox 4">
            <a:extLst>
              <a:ext uri="{FF2B5EF4-FFF2-40B4-BE49-F238E27FC236}">
                <a16:creationId xmlns:a16="http://schemas.microsoft.com/office/drawing/2014/main" id="{5CF6F564-9CD1-67A1-C06B-4ACFB7698037}"/>
              </a:ext>
            </a:extLst>
          </p:cNvPr>
          <p:cNvSpPr txBox="1"/>
          <p:nvPr/>
        </p:nvSpPr>
        <p:spPr>
          <a:xfrm>
            <a:off x="2700191" y="199895"/>
            <a:ext cx="4572000" cy="307777"/>
          </a:xfrm>
          <a:prstGeom prst="rect">
            <a:avLst/>
          </a:prstGeom>
          <a:noFill/>
        </p:spPr>
        <p:txBody>
          <a:bodyPr wrap="square">
            <a:spAutoFit/>
          </a:bodyPr>
          <a:lstStyle/>
          <a:p>
            <a:r>
              <a:rPr lang="en-US" sz="1400" b="1" dirty="0">
                <a:solidFill>
                  <a:schemeClr val="bg2">
                    <a:lumMod val="10000"/>
                  </a:schemeClr>
                </a:solidFill>
                <a:latin typeface="Lato Black" panose="020F0502020204030203" pitchFamily="34" charset="0"/>
                <a:ea typeface="Lato Black" panose="020F0502020204030203" pitchFamily="34" charset="0"/>
                <a:cs typeface="Lato Black" panose="020F0502020204030203" pitchFamily="34" charset="0"/>
              </a:rPr>
              <a:t>Bill H.R.8404 - Respect for Marriage Act</a:t>
            </a:r>
          </a:p>
        </p:txBody>
      </p:sp>
      <p:pic>
        <p:nvPicPr>
          <p:cNvPr id="7" name="Picture 6">
            <a:extLst>
              <a:ext uri="{FF2B5EF4-FFF2-40B4-BE49-F238E27FC236}">
                <a16:creationId xmlns:a16="http://schemas.microsoft.com/office/drawing/2014/main" id="{835A0AA4-76DD-1C66-D465-18D7C3152520}"/>
              </a:ext>
            </a:extLst>
          </p:cNvPr>
          <p:cNvPicPr>
            <a:picLocks noChangeAspect="1"/>
          </p:cNvPicPr>
          <p:nvPr/>
        </p:nvPicPr>
        <p:blipFill>
          <a:blip r:embed="rId3"/>
          <a:stretch>
            <a:fillRect/>
          </a:stretch>
        </p:blipFill>
        <p:spPr>
          <a:xfrm>
            <a:off x="1922804" y="529708"/>
            <a:ext cx="5161426" cy="350509"/>
          </a:xfrm>
          <a:prstGeom prst="rect">
            <a:avLst/>
          </a:prstGeom>
        </p:spPr>
      </p:pic>
    </p:spTree>
    <p:extLst>
      <p:ext uri="{BB962C8B-B14F-4D97-AF65-F5344CB8AC3E}">
        <p14:creationId xmlns:p14="http://schemas.microsoft.com/office/powerpoint/2010/main" val="4093723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82F3C-F74F-FE6D-A3E3-DEC25FE7E9B1}"/>
              </a:ext>
            </a:extLst>
          </p:cNvPr>
          <p:cNvSpPr>
            <a:spLocks noGrp="1"/>
          </p:cNvSpPr>
          <p:nvPr>
            <p:ph type="title"/>
          </p:nvPr>
        </p:nvSpPr>
        <p:spPr>
          <a:xfrm>
            <a:off x="1512606" y="0"/>
            <a:ext cx="6973026" cy="5143500"/>
          </a:xfrm>
        </p:spPr>
        <p:txBody>
          <a:bodyPr>
            <a:normAutofit/>
          </a:bodyPr>
          <a:lstStyle/>
          <a:p>
            <a:r>
              <a:rPr lang="en-US" sz="4000" b="0" dirty="0"/>
              <a:t>Without God’s blessing </a:t>
            </a:r>
            <a:br>
              <a:rPr lang="en-US" sz="4000" b="0" dirty="0"/>
            </a:br>
            <a:r>
              <a:rPr lang="en-US" sz="4000" b="0" dirty="0"/>
              <a:t>(from the Bible) no union can </a:t>
            </a:r>
            <a:r>
              <a:rPr lang="en-US" sz="4000" dirty="0">
                <a:latin typeface="Lato Black" panose="020F0502020204030203" pitchFamily="34" charset="0"/>
                <a:ea typeface="Lato Black" panose="020F0502020204030203" pitchFamily="34" charset="0"/>
                <a:cs typeface="Lato Black" panose="020F0502020204030203" pitchFamily="34" charset="0"/>
              </a:rPr>
              <a:t>succeed on a spiritual level.</a:t>
            </a:r>
          </a:p>
        </p:txBody>
      </p:sp>
    </p:spTree>
    <p:extLst>
      <p:ext uri="{BB962C8B-B14F-4D97-AF65-F5344CB8AC3E}">
        <p14:creationId xmlns:p14="http://schemas.microsoft.com/office/powerpoint/2010/main" val="649954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743386-A3DD-9DEB-7438-2C2E2405BC92}"/>
              </a:ext>
            </a:extLst>
          </p:cNvPr>
          <p:cNvSpPr>
            <a:spLocks noGrp="1"/>
          </p:cNvSpPr>
          <p:nvPr>
            <p:ph type="body" idx="1"/>
          </p:nvPr>
        </p:nvSpPr>
        <p:spPr/>
        <p:txBody>
          <a:bodyPr/>
          <a:lstStyle/>
          <a:p>
            <a:r>
              <a:rPr lang="en-US" dirty="0"/>
              <a:t>For we must all appear before the judgment seat of Christ, so that each one may be recompensed for his deeds in the body, according to what he has done, whether good or bad.</a:t>
            </a:r>
          </a:p>
        </p:txBody>
      </p:sp>
      <p:sp>
        <p:nvSpPr>
          <p:cNvPr id="3" name="Content Placeholder 2">
            <a:extLst>
              <a:ext uri="{FF2B5EF4-FFF2-40B4-BE49-F238E27FC236}">
                <a16:creationId xmlns:a16="http://schemas.microsoft.com/office/drawing/2014/main" id="{68AC11CA-756D-A8DC-177E-B9D65B6462E3}"/>
              </a:ext>
            </a:extLst>
          </p:cNvPr>
          <p:cNvSpPr>
            <a:spLocks noGrp="1"/>
          </p:cNvSpPr>
          <p:nvPr>
            <p:ph sz="quarter" idx="10"/>
          </p:nvPr>
        </p:nvSpPr>
        <p:spPr/>
        <p:txBody>
          <a:bodyPr/>
          <a:lstStyle/>
          <a:p>
            <a:r>
              <a:rPr lang="en-US" dirty="0"/>
              <a:t>- II Corinthians 5:10</a:t>
            </a:r>
          </a:p>
        </p:txBody>
      </p:sp>
    </p:spTree>
    <p:extLst>
      <p:ext uri="{BB962C8B-B14F-4D97-AF65-F5344CB8AC3E}">
        <p14:creationId xmlns:p14="http://schemas.microsoft.com/office/powerpoint/2010/main" val="1220536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F38DF7-8FB9-F77A-F77A-FB3E7D8E4279}"/>
              </a:ext>
            </a:extLst>
          </p:cNvPr>
          <p:cNvSpPr>
            <a:spLocks noGrp="1"/>
          </p:cNvSpPr>
          <p:nvPr>
            <p:ph idx="1"/>
          </p:nvPr>
        </p:nvSpPr>
        <p:spPr>
          <a:xfrm>
            <a:off x="457200" y="1563880"/>
            <a:ext cx="8229600" cy="3266040"/>
          </a:xfrm>
        </p:spPr>
        <p:txBody>
          <a:bodyPr/>
          <a:lstStyle/>
          <a:p>
            <a:pPr>
              <a:spcAft>
                <a:spcPts val="1200"/>
              </a:spcAft>
            </a:pPr>
            <a:r>
              <a:rPr lang="en-US" sz="4400" dirty="0"/>
              <a:t>No dynamic spiritual nature</a:t>
            </a:r>
          </a:p>
          <a:p>
            <a:pPr>
              <a:spcAft>
                <a:spcPts val="1200"/>
              </a:spcAft>
            </a:pPr>
            <a:r>
              <a:rPr lang="en-US" sz="4400" dirty="0"/>
              <a:t>No natural creative ability</a:t>
            </a:r>
          </a:p>
          <a:p>
            <a:pPr>
              <a:spcAft>
                <a:spcPts val="1200"/>
              </a:spcAft>
            </a:pPr>
            <a:r>
              <a:rPr lang="en-US" sz="4400" dirty="0"/>
              <a:t>No holiness because of sin</a:t>
            </a:r>
          </a:p>
        </p:txBody>
      </p:sp>
      <p:sp>
        <p:nvSpPr>
          <p:cNvPr id="3" name="Title 2">
            <a:extLst>
              <a:ext uri="{FF2B5EF4-FFF2-40B4-BE49-F238E27FC236}">
                <a16:creationId xmlns:a16="http://schemas.microsoft.com/office/drawing/2014/main" id="{8B95EF43-2510-ADC8-6956-78DA56ED5777}"/>
              </a:ext>
            </a:extLst>
          </p:cNvPr>
          <p:cNvSpPr>
            <a:spLocks noGrp="1"/>
          </p:cNvSpPr>
          <p:nvPr>
            <p:ph type="title"/>
          </p:nvPr>
        </p:nvSpPr>
        <p:spPr/>
        <p:txBody>
          <a:bodyPr/>
          <a:lstStyle/>
          <a:p>
            <a:r>
              <a:rPr lang="en-US" dirty="0"/>
              <a:t>Same-sex Unions:</a:t>
            </a:r>
          </a:p>
        </p:txBody>
      </p:sp>
    </p:spTree>
    <p:extLst>
      <p:ext uri="{BB962C8B-B14F-4D97-AF65-F5344CB8AC3E}">
        <p14:creationId xmlns:p14="http://schemas.microsoft.com/office/powerpoint/2010/main" val="1837407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FA5733-4B67-675C-9A3E-51DD73070D72}"/>
              </a:ext>
            </a:extLst>
          </p:cNvPr>
          <p:cNvSpPr>
            <a:spLocks noGrp="1"/>
          </p:cNvSpPr>
          <p:nvPr>
            <p:ph idx="1"/>
          </p:nvPr>
        </p:nvSpPr>
        <p:spPr/>
        <p:txBody>
          <a:bodyPr/>
          <a:lstStyle/>
          <a:p>
            <a:pPr marL="514350" indent="-514350">
              <a:spcAft>
                <a:spcPts val="1200"/>
              </a:spcAft>
              <a:buFont typeface="+mj-lt"/>
              <a:buAutoNum type="arabicPeriod"/>
            </a:pPr>
            <a:r>
              <a:rPr lang="en-US" sz="2400" dirty="0"/>
              <a:t>Understand reality from God’s perspective</a:t>
            </a:r>
          </a:p>
          <a:p>
            <a:pPr marL="514350" indent="-514350">
              <a:spcAft>
                <a:spcPts val="1200"/>
              </a:spcAft>
              <a:buFont typeface="+mj-lt"/>
              <a:buAutoNum type="arabicPeriod"/>
            </a:pPr>
            <a:r>
              <a:rPr lang="en-US" sz="4000" b="1" dirty="0"/>
              <a:t>Take Romans 6:23a seriously!</a:t>
            </a:r>
          </a:p>
        </p:txBody>
      </p:sp>
      <p:sp>
        <p:nvSpPr>
          <p:cNvPr id="3" name="Title 2">
            <a:extLst>
              <a:ext uri="{FF2B5EF4-FFF2-40B4-BE49-F238E27FC236}">
                <a16:creationId xmlns:a16="http://schemas.microsoft.com/office/drawing/2014/main" id="{2C254110-5E30-1A4E-D50E-1F14F2A7D070}"/>
              </a:ext>
            </a:extLst>
          </p:cNvPr>
          <p:cNvSpPr>
            <a:spLocks noGrp="1"/>
          </p:cNvSpPr>
          <p:nvPr>
            <p:ph type="title"/>
          </p:nvPr>
        </p:nvSpPr>
        <p:spPr/>
        <p:txBody>
          <a:bodyPr/>
          <a:lstStyle/>
          <a:p>
            <a:r>
              <a:rPr lang="en-US" dirty="0"/>
              <a:t>What to do?</a:t>
            </a:r>
          </a:p>
        </p:txBody>
      </p:sp>
    </p:spTree>
    <p:extLst>
      <p:ext uri="{BB962C8B-B14F-4D97-AF65-F5344CB8AC3E}">
        <p14:creationId xmlns:p14="http://schemas.microsoft.com/office/powerpoint/2010/main" val="13517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CD155F-AD19-233F-B3F3-E2161978C3C9}"/>
              </a:ext>
            </a:extLst>
          </p:cNvPr>
          <p:cNvSpPr>
            <a:spLocks noGrp="1"/>
          </p:cNvSpPr>
          <p:nvPr>
            <p:ph type="body" idx="1"/>
          </p:nvPr>
        </p:nvSpPr>
        <p:spPr/>
        <p:txBody>
          <a:bodyPr>
            <a:normAutofit/>
          </a:bodyPr>
          <a:lstStyle/>
          <a:p>
            <a:r>
              <a:rPr lang="en-US" sz="4400" dirty="0"/>
              <a:t>For the wages of sin is </a:t>
            </a:r>
            <a:r>
              <a:rPr lang="en-US" sz="4400" b="1" dirty="0">
                <a:latin typeface="Lato Black" panose="020F0502020204030203" pitchFamily="34" charset="0"/>
                <a:ea typeface="Lato Black" panose="020F0502020204030203" pitchFamily="34" charset="0"/>
                <a:cs typeface="Lato Black" panose="020F0502020204030203" pitchFamily="34" charset="0"/>
              </a:rPr>
              <a:t>death,</a:t>
            </a:r>
          </a:p>
        </p:txBody>
      </p:sp>
      <p:sp>
        <p:nvSpPr>
          <p:cNvPr id="3" name="Content Placeholder 2">
            <a:extLst>
              <a:ext uri="{FF2B5EF4-FFF2-40B4-BE49-F238E27FC236}">
                <a16:creationId xmlns:a16="http://schemas.microsoft.com/office/drawing/2014/main" id="{0E48ABBE-C562-69E4-6971-E6E7BE0100C1}"/>
              </a:ext>
            </a:extLst>
          </p:cNvPr>
          <p:cNvSpPr>
            <a:spLocks noGrp="1"/>
          </p:cNvSpPr>
          <p:nvPr>
            <p:ph sz="quarter" idx="10"/>
          </p:nvPr>
        </p:nvSpPr>
        <p:spPr/>
        <p:txBody>
          <a:bodyPr/>
          <a:lstStyle/>
          <a:p>
            <a:r>
              <a:rPr lang="en-US" dirty="0"/>
              <a:t>- Romans 6:23a</a:t>
            </a:r>
          </a:p>
        </p:txBody>
      </p:sp>
    </p:spTree>
    <p:extLst>
      <p:ext uri="{BB962C8B-B14F-4D97-AF65-F5344CB8AC3E}">
        <p14:creationId xmlns:p14="http://schemas.microsoft.com/office/powerpoint/2010/main" val="1668263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CD4AB-BF3F-8A9A-B313-80D05C658BB8}"/>
              </a:ext>
            </a:extLst>
          </p:cNvPr>
          <p:cNvSpPr>
            <a:spLocks noGrp="1"/>
          </p:cNvSpPr>
          <p:nvPr>
            <p:ph type="title"/>
          </p:nvPr>
        </p:nvSpPr>
        <p:spPr>
          <a:xfrm>
            <a:off x="1057968" y="0"/>
            <a:ext cx="7479279" cy="5143500"/>
          </a:xfrm>
        </p:spPr>
        <p:txBody>
          <a:bodyPr>
            <a:normAutofit/>
          </a:bodyPr>
          <a:lstStyle/>
          <a:p>
            <a:pPr algn="ctr"/>
            <a:r>
              <a:rPr lang="en-US" sz="4800" b="0" dirty="0"/>
              <a:t>Romans 6:23a is </a:t>
            </a:r>
            <a:r>
              <a:rPr lang="en-US" sz="4800" u="sng" dirty="0">
                <a:latin typeface="Lato Black" panose="020F0502020204030203" pitchFamily="34" charset="0"/>
                <a:ea typeface="Lato Black" panose="020F0502020204030203" pitchFamily="34" charset="0"/>
                <a:cs typeface="Lato Black" panose="020F0502020204030203" pitchFamily="34" charset="0"/>
              </a:rPr>
              <a:t>literal!</a:t>
            </a:r>
          </a:p>
        </p:txBody>
      </p:sp>
    </p:spTree>
    <p:extLst>
      <p:ext uri="{BB962C8B-B14F-4D97-AF65-F5344CB8AC3E}">
        <p14:creationId xmlns:p14="http://schemas.microsoft.com/office/powerpoint/2010/main" val="1185285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C265C0-9CFF-24BB-F353-9AAA6CBCB2FA}"/>
              </a:ext>
            </a:extLst>
          </p:cNvPr>
          <p:cNvPicPr>
            <a:picLocks noChangeAspect="1"/>
          </p:cNvPicPr>
          <p:nvPr/>
        </p:nvPicPr>
        <p:blipFill>
          <a:blip r:embed="rId2"/>
          <a:stretch>
            <a:fillRect/>
          </a:stretch>
        </p:blipFill>
        <p:spPr>
          <a:xfrm>
            <a:off x="1674976" y="157563"/>
            <a:ext cx="5794048" cy="4828374"/>
          </a:xfrm>
          <a:prstGeom prst="rect">
            <a:avLst/>
          </a:prstGeom>
        </p:spPr>
      </p:pic>
    </p:spTree>
    <p:extLst>
      <p:ext uri="{BB962C8B-B14F-4D97-AF65-F5344CB8AC3E}">
        <p14:creationId xmlns:p14="http://schemas.microsoft.com/office/powerpoint/2010/main" val="3864010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1F299-6B64-F9E8-0F30-66CBB0B89D55}"/>
              </a:ext>
            </a:extLst>
          </p:cNvPr>
          <p:cNvSpPr>
            <a:spLocks noGrp="1"/>
          </p:cNvSpPr>
          <p:nvPr>
            <p:ph type="title"/>
          </p:nvPr>
        </p:nvSpPr>
        <p:spPr>
          <a:xfrm>
            <a:off x="1280160" y="0"/>
            <a:ext cx="7359638" cy="5143500"/>
          </a:xfrm>
        </p:spPr>
        <p:txBody>
          <a:bodyPr>
            <a:normAutofit/>
          </a:bodyPr>
          <a:lstStyle/>
          <a:p>
            <a:r>
              <a:rPr lang="en-US" sz="4400" b="0" dirty="0"/>
              <a:t>God is serious about sin and </a:t>
            </a:r>
            <a:r>
              <a:rPr lang="en-US" sz="4400" dirty="0">
                <a:latin typeface="Lato Black" panose="020F0502020204030203" pitchFamily="34" charset="0"/>
                <a:ea typeface="Lato Black" panose="020F0502020204030203" pitchFamily="34" charset="0"/>
                <a:cs typeface="Lato Black" panose="020F0502020204030203" pitchFamily="34" charset="0"/>
              </a:rPr>
              <a:t>its power to destroy lives.</a:t>
            </a:r>
          </a:p>
        </p:txBody>
      </p:sp>
    </p:spTree>
    <p:extLst>
      <p:ext uri="{BB962C8B-B14F-4D97-AF65-F5344CB8AC3E}">
        <p14:creationId xmlns:p14="http://schemas.microsoft.com/office/powerpoint/2010/main" val="1693686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69906-C653-5C43-077A-6BC6CCFC093D}"/>
              </a:ext>
            </a:extLst>
          </p:cNvPr>
          <p:cNvSpPr>
            <a:spLocks noGrp="1"/>
          </p:cNvSpPr>
          <p:nvPr>
            <p:ph type="title"/>
          </p:nvPr>
        </p:nvSpPr>
        <p:spPr/>
        <p:txBody>
          <a:bodyPr>
            <a:normAutofit/>
          </a:bodyPr>
          <a:lstStyle/>
          <a:p>
            <a:pPr algn="ctr"/>
            <a:r>
              <a:rPr lang="en-US" sz="7200" dirty="0">
                <a:latin typeface="Lato Black" panose="020F0502020204030203" pitchFamily="34" charset="0"/>
                <a:ea typeface="Lato Black" panose="020F0502020204030203" pitchFamily="34" charset="0"/>
                <a:cs typeface="Lato Black" panose="020F0502020204030203" pitchFamily="34" charset="0"/>
              </a:rPr>
              <a:t>God never lies.</a:t>
            </a:r>
          </a:p>
        </p:txBody>
      </p:sp>
    </p:spTree>
    <p:extLst>
      <p:ext uri="{BB962C8B-B14F-4D97-AF65-F5344CB8AC3E}">
        <p14:creationId xmlns:p14="http://schemas.microsoft.com/office/powerpoint/2010/main" val="17748770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B1C7DF-B8DB-0EF4-3FF7-949B08C58A41}"/>
              </a:ext>
            </a:extLst>
          </p:cNvPr>
          <p:cNvSpPr>
            <a:spLocks noGrp="1"/>
          </p:cNvSpPr>
          <p:nvPr>
            <p:ph idx="1"/>
          </p:nvPr>
        </p:nvSpPr>
        <p:spPr/>
        <p:txBody>
          <a:bodyPr/>
          <a:lstStyle/>
          <a:p>
            <a:pPr marL="697230" indent="-697230">
              <a:buFont typeface="+mj-lt"/>
              <a:buAutoNum type="arabicPeriod"/>
            </a:pPr>
            <a:r>
              <a:rPr lang="en-US" sz="4800" b="1" dirty="0"/>
              <a:t>Accept reality</a:t>
            </a:r>
          </a:p>
        </p:txBody>
      </p:sp>
      <p:sp>
        <p:nvSpPr>
          <p:cNvPr id="3" name="Title 2">
            <a:extLst>
              <a:ext uri="{FF2B5EF4-FFF2-40B4-BE49-F238E27FC236}">
                <a16:creationId xmlns:a16="http://schemas.microsoft.com/office/drawing/2014/main" id="{B4A63E15-C73F-4A1A-892B-A6F45036DC2C}"/>
              </a:ext>
            </a:extLst>
          </p:cNvPr>
          <p:cNvSpPr>
            <a:spLocks noGrp="1"/>
          </p:cNvSpPr>
          <p:nvPr>
            <p:ph type="title"/>
          </p:nvPr>
        </p:nvSpPr>
        <p:spPr/>
        <p:txBody>
          <a:bodyPr/>
          <a:lstStyle/>
          <a:p>
            <a:r>
              <a:rPr lang="en-US" dirty="0"/>
              <a:t>What to do?</a:t>
            </a:r>
          </a:p>
        </p:txBody>
      </p:sp>
    </p:spTree>
    <p:extLst>
      <p:ext uri="{BB962C8B-B14F-4D97-AF65-F5344CB8AC3E}">
        <p14:creationId xmlns:p14="http://schemas.microsoft.com/office/powerpoint/2010/main" val="3405821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DF193-BD38-3DAA-FA52-F5AC918681D9}"/>
              </a:ext>
            </a:extLst>
          </p:cNvPr>
          <p:cNvSpPr>
            <a:spLocks noGrp="1"/>
          </p:cNvSpPr>
          <p:nvPr>
            <p:ph type="title"/>
          </p:nvPr>
        </p:nvSpPr>
        <p:spPr/>
        <p:txBody>
          <a:bodyPr/>
          <a:lstStyle/>
          <a:p>
            <a:r>
              <a:rPr lang="en-US" dirty="0"/>
              <a:t>“…that recognize any marriage between two individuals that is valid under state law.”</a:t>
            </a:r>
          </a:p>
        </p:txBody>
      </p:sp>
    </p:spTree>
    <p:extLst>
      <p:ext uri="{BB962C8B-B14F-4D97-AF65-F5344CB8AC3E}">
        <p14:creationId xmlns:p14="http://schemas.microsoft.com/office/powerpoint/2010/main" val="24755889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B1C7DF-B8DB-0EF4-3FF7-949B08C58A41}"/>
              </a:ext>
            </a:extLst>
          </p:cNvPr>
          <p:cNvSpPr>
            <a:spLocks noGrp="1"/>
          </p:cNvSpPr>
          <p:nvPr>
            <p:ph idx="1"/>
          </p:nvPr>
        </p:nvSpPr>
        <p:spPr/>
        <p:txBody>
          <a:bodyPr/>
          <a:lstStyle/>
          <a:p>
            <a:pPr marL="697230" indent="-697230">
              <a:buFont typeface="+mj-lt"/>
              <a:buAutoNum type="arabicPeriod"/>
            </a:pPr>
            <a:r>
              <a:rPr lang="en-US" sz="2000" dirty="0"/>
              <a:t>Accept reality</a:t>
            </a:r>
          </a:p>
          <a:p>
            <a:pPr marL="697230" indent="-697230">
              <a:buFont typeface="+mj-lt"/>
              <a:buAutoNum type="arabicPeriod"/>
            </a:pPr>
            <a:r>
              <a:rPr lang="en-US" sz="4800" b="1" dirty="0"/>
              <a:t>Believe God</a:t>
            </a:r>
          </a:p>
        </p:txBody>
      </p:sp>
      <p:sp>
        <p:nvSpPr>
          <p:cNvPr id="3" name="Title 2">
            <a:extLst>
              <a:ext uri="{FF2B5EF4-FFF2-40B4-BE49-F238E27FC236}">
                <a16:creationId xmlns:a16="http://schemas.microsoft.com/office/drawing/2014/main" id="{B4A63E15-C73F-4A1A-892B-A6F45036DC2C}"/>
              </a:ext>
            </a:extLst>
          </p:cNvPr>
          <p:cNvSpPr>
            <a:spLocks noGrp="1"/>
          </p:cNvSpPr>
          <p:nvPr>
            <p:ph type="title"/>
          </p:nvPr>
        </p:nvSpPr>
        <p:spPr/>
        <p:txBody>
          <a:bodyPr/>
          <a:lstStyle/>
          <a:p>
            <a:r>
              <a:rPr lang="en-US" dirty="0"/>
              <a:t>What to do?</a:t>
            </a:r>
          </a:p>
        </p:txBody>
      </p:sp>
    </p:spTree>
    <p:extLst>
      <p:ext uri="{BB962C8B-B14F-4D97-AF65-F5344CB8AC3E}">
        <p14:creationId xmlns:p14="http://schemas.microsoft.com/office/powerpoint/2010/main" val="4118499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CD155F-AD19-233F-B3F3-E2161978C3C9}"/>
              </a:ext>
            </a:extLst>
          </p:cNvPr>
          <p:cNvSpPr>
            <a:spLocks noGrp="1"/>
          </p:cNvSpPr>
          <p:nvPr>
            <p:ph type="body" idx="1"/>
          </p:nvPr>
        </p:nvSpPr>
        <p:spPr/>
        <p:txBody>
          <a:bodyPr>
            <a:normAutofit/>
          </a:bodyPr>
          <a:lstStyle/>
          <a:p>
            <a:r>
              <a:rPr lang="en-US" sz="4400" dirty="0"/>
              <a:t>For the wages of sin is death,</a:t>
            </a:r>
          </a:p>
        </p:txBody>
      </p:sp>
      <p:sp>
        <p:nvSpPr>
          <p:cNvPr id="3" name="Content Placeholder 2">
            <a:extLst>
              <a:ext uri="{FF2B5EF4-FFF2-40B4-BE49-F238E27FC236}">
                <a16:creationId xmlns:a16="http://schemas.microsoft.com/office/drawing/2014/main" id="{0E48ABBE-C562-69E4-6971-E6E7BE0100C1}"/>
              </a:ext>
            </a:extLst>
          </p:cNvPr>
          <p:cNvSpPr>
            <a:spLocks noGrp="1"/>
          </p:cNvSpPr>
          <p:nvPr>
            <p:ph sz="quarter" idx="10"/>
          </p:nvPr>
        </p:nvSpPr>
        <p:spPr/>
        <p:txBody>
          <a:bodyPr/>
          <a:lstStyle/>
          <a:p>
            <a:r>
              <a:rPr lang="en-US" dirty="0"/>
              <a:t>- Romans 6:23a</a:t>
            </a:r>
          </a:p>
        </p:txBody>
      </p:sp>
    </p:spTree>
    <p:extLst>
      <p:ext uri="{BB962C8B-B14F-4D97-AF65-F5344CB8AC3E}">
        <p14:creationId xmlns:p14="http://schemas.microsoft.com/office/powerpoint/2010/main" val="10806691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B1C7DF-B8DB-0EF4-3FF7-949B08C58A41}"/>
              </a:ext>
            </a:extLst>
          </p:cNvPr>
          <p:cNvSpPr>
            <a:spLocks noGrp="1"/>
          </p:cNvSpPr>
          <p:nvPr>
            <p:ph idx="1"/>
          </p:nvPr>
        </p:nvSpPr>
        <p:spPr/>
        <p:txBody>
          <a:bodyPr/>
          <a:lstStyle/>
          <a:p>
            <a:pPr marL="697230" indent="-697230">
              <a:buFont typeface="+mj-lt"/>
              <a:buAutoNum type="arabicPeriod"/>
            </a:pPr>
            <a:r>
              <a:rPr lang="en-US" sz="2000" dirty="0"/>
              <a:t>Accept reality</a:t>
            </a:r>
          </a:p>
          <a:p>
            <a:pPr marL="697230" indent="-697230">
              <a:buFont typeface="+mj-lt"/>
              <a:buAutoNum type="arabicPeriod"/>
            </a:pPr>
            <a:r>
              <a:rPr lang="en-US" sz="2000" dirty="0"/>
              <a:t>Believe God</a:t>
            </a:r>
          </a:p>
          <a:p>
            <a:pPr marL="697230" indent="-697230">
              <a:buFont typeface="+mj-lt"/>
              <a:buAutoNum type="arabicPeriod"/>
            </a:pPr>
            <a:r>
              <a:rPr lang="en-US" sz="4800" b="1" dirty="0"/>
              <a:t>Cling to the cross</a:t>
            </a:r>
          </a:p>
        </p:txBody>
      </p:sp>
      <p:sp>
        <p:nvSpPr>
          <p:cNvPr id="3" name="Title 2">
            <a:extLst>
              <a:ext uri="{FF2B5EF4-FFF2-40B4-BE49-F238E27FC236}">
                <a16:creationId xmlns:a16="http://schemas.microsoft.com/office/drawing/2014/main" id="{B4A63E15-C73F-4A1A-892B-A6F45036DC2C}"/>
              </a:ext>
            </a:extLst>
          </p:cNvPr>
          <p:cNvSpPr>
            <a:spLocks noGrp="1"/>
          </p:cNvSpPr>
          <p:nvPr>
            <p:ph type="title"/>
          </p:nvPr>
        </p:nvSpPr>
        <p:spPr/>
        <p:txBody>
          <a:bodyPr/>
          <a:lstStyle/>
          <a:p>
            <a:r>
              <a:rPr lang="en-US" dirty="0"/>
              <a:t>What to do?</a:t>
            </a:r>
          </a:p>
        </p:txBody>
      </p:sp>
    </p:spTree>
    <p:extLst>
      <p:ext uri="{BB962C8B-B14F-4D97-AF65-F5344CB8AC3E}">
        <p14:creationId xmlns:p14="http://schemas.microsoft.com/office/powerpoint/2010/main" val="31633239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85DFD7-E194-13DF-0862-9AB2D5DB6AF5}"/>
              </a:ext>
            </a:extLst>
          </p:cNvPr>
          <p:cNvSpPr>
            <a:spLocks noGrp="1"/>
          </p:cNvSpPr>
          <p:nvPr>
            <p:ph type="body" idx="1"/>
          </p:nvPr>
        </p:nvSpPr>
        <p:spPr/>
        <p:txBody>
          <a:bodyPr>
            <a:normAutofit/>
          </a:bodyPr>
          <a:lstStyle/>
          <a:p>
            <a:r>
              <a:rPr lang="en-US" sz="4000" dirty="0"/>
              <a:t>Just as He chose us in Him before the foundation of the world, that we would be holy and blameless before Him.</a:t>
            </a:r>
          </a:p>
        </p:txBody>
      </p:sp>
      <p:sp>
        <p:nvSpPr>
          <p:cNvPr id="3" name="Content Placeholder 2">
            <a:extLst>
              <a:ext uri="{FF2B5EF4-FFF2-40B4-BE49-F238E27FC236}">
                <a16:creationId xmlns:a16="http://schemas.microsoft.com/office/drawing/2014/main" id="{60F58D71-7DB3-1599-1239-D76AEDCBFA2B}"/>
              </a:ext>
            </a:extLst>
          </p:cNvPr>
          <p:cNvSpPr>
            <a:spLocks noGrp="1"/>
          </p:cNvSpPr>
          <p:nvPr>
            <p:ph sz="quarter" idx="10"/>
          </p:nvPr>
        </p:nvSpPr>
        <p:spPr/>
        <p:txBody>
          <a:bodyPr/>
          <a:lstStyle/>
          <a:p>
            <a:r>
              <a:rPr lang="en-US" dirty="0"/>
              <a:t>- Ephesians 1:4</a:t>
            </a:r>
          </a:p>
        </p:txBody>
      </p:sp>
    </p:spTree>
    <p:extLst>
      <p:ext uri="{BB962C8B-B14F-4D97-AF65-F5344CB8AC3E}">
        <p14:creationId xmlns:p14="http://schemas.microsoft.com/office/powerpoint/2010/main" val="35023408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85DFD7-E194-13DF-0862-9AB2D5DB6AF5}"/>
              </a:ext>
            </a:extLst>
          </p:cNvPr>
          <p:cNvSpPr>
            <a:spLocks noGrp="1"/>
          </p:cNvSpPr>
          <p:nvPr>
            <p:ph type="body" idx="1"/>
          </p:nvPr>
        </p:nvSpPr>
        <p:spPr/>
        <p:txBody>
          <a:bodyPr>
            <a:normAutofit/>
          </a:bodyPr>
          <a:lstStyle/>
          <a:p>
            <a:r>
              <a:rPr lang="en-US" sz="4000" dirty="0"/>
              <a:t>For the wages of sin is death, but the free gift of God is eternal life in Christ Jesus our Lord.</a:t>
            </a:r>
          </a:p>
        </p:txBody>
      </p:sp>
      <p:sp>
        <p:nvSpPr>
          <p:cNvPr id="3" name="Content Placeholder 2">
            <a:extLst>
              <a:ext uri="{FF2B5EF4-FFF2-40B4-BE49-F238E27FC236}">
                <a16:creationId xmlns:a16="http://schemas.microsoft.com/office/drawing/2014/main" id="{60F58D71-7DB3-1599-1239-D76AEDCBFA2B}"/>
              </a:ext>
            </a:extLst>
          </p:cNvPr>
          <p:cNvSpPr>
            <a:spLocks noGrp="1"/>
          </p:cNvSpPr>
          <p:nvPr>
            <p:ph sz="quarter" idx="10"/>
          </p:nvPr>
        </p:nvSpPr>
        <p:spPr/>
        <p:txBody>
          <a:bodyPr/>
          <a:lstStyle/>
          <a:p>
            <a:r>
              <a:rPr lang="en-US" dirty="0"/>
              <a:t>- Romans 6:23</a:t>
            </a:r>
          </a:p>
        </p:txBody>
      </p:sp>
    </p:spTree>
    <p:extLst>
      <p:ext uri="{BB962C8B-B14F-4D97-AF65-F5344CB8AC3E}">
        <p14:creationId xmlns:p14="http://schemas.microsoft.com/office/powerpoint/2010/main" val="17011864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85DFD7-E194-13DF-0862-9AB2D5DB6AF5}"/>
              </a:ext>
            </a:extLst>
          </p:cNvPr>
          <p:cNvSpPr>
            <a:spLocks noGrp="1"/>
          </p:cNvSpPr>
          <p:nvPr>
            <p:ph type="body" idx="1"/>
          </p:nvPr>
        </p:nvSpPr>
        <p:spPr/>
        <p:txBody>
          <a:bodyPr>
            <a:normAutofit/>
          </a:bodyPr>
          <a:lstStyle/>
          <a:p>
            <a:r>
              <a:rPr lang="en-US" dirty="0"/>
              <a:t>For I am not ashamed of the gospel, for it is the power of God for salvation to everyone who believes, to the Jew first and also to the Greek.</a:t>
            </a:r>
          </a:p>
        </p:txBody>
      </p:sp>
      <p:sp>
        <p:nvSpPr>
          <p:cNvPr id="3" name="Content Placeholder 2">
            <a:extLst>
              <a:ext uri="{FF2B5EF4-FFF2-40B4-BE49-F238E27FC236}">
                <a16:creationId xmlns:a16="http://schemas.microsoft.com/office/drawing/2014/main" id="{60F58D71-7DB3-1599-1239-D76AEDCBFA2B}"/>
              </a:ext>
            </a:extLst>
          </p:cNvPr>
          <p:cNvSpPr>
            <a:spLocks noGrp="1"/>
          </p:cNvSpPr>
          <p:nvPr>
            <p:ph sz="quarter" idx="10"/>
          </p:nvPr>
        </p:nvSpPr>
        <p:spPr/>
        <p:txBody>
          <a:bodyPr/>
          <a:lstStyle/>
          <a:p>
            <a:r>
              <a:rPr lang="en-US" dirty="0"/>
              <a:t>- Romans 1:16</a:t>
            </a:r>
          </a:p>
        </p:txBody>
      </p:sp>
    </p:spTree>
    <p:extLst>
      <p:ext uri="{BB962C8B-B14F-4D97-AF65-F5344CB8AC3E}">
        <p14:creationId xmlns:p14="http://schemas.microsoft.com/office/powerpoint/2010/main" val="33709119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870A8"/>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E4F996C-DC05-12DC-B5EF-E086E134D078}"/>
              </a:ext>
            </a:extLst>
          </p:cNvPr>
          <p:cNvPicPr>
            <a:picLocks noChangeAspect="1"/>
          </p:cNvPicPr>
          <p:nvPr/>
        </p:nvPicPr>
        <p:blipFill>
          <a:blip r:embed="rId2"/>
          <a:stretch>
            <a:fillRect/>
          </a:stretch>
        </p:blipFill>
        <p:spPr>
          <a:xfrm rot="174453">
            <a:off x="6412204" y="2575971"/>
            <a:ext cx="2260654" cy="19889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ontent Placeholder 2">
            <a:extLst>
              <a:ext uri="{FF2B5EF4-FFF2-40B4-BE49-F238E27FC236}">
                <a16:creationId xmlns:a16="http://schemas.microsoft.com/office/drawing/2014/main" id="{833FD33F-3F5C-D9DE-CA3E-212BD0FF6A87}"/>
              </a:ext>
            </a:extLst>
          </p:cNvPr>
          <p:cNvSpPr>
            <a:spLocks noGrp="1"/>
          </p:cNvSpPr>
          <p:nvPr>
            <p:ph sz="quarter" idx="10"/>
          </p:nvPr>
        </p:nvSpPr>
        <p:spPr>
          <a:xfrm>
            <a:off x="685800" y="294751"/>
            <a:ext cx="7772400" cy="460375"/>
          </a:xfrm>
        </p:spPr>
        <p:txBody>
          <a:bodyPr/>
          <a:lstStyle/>
          <a:p>
            <a:pPr algn="ctr"/>
            <a:r>
              <a:rPr lang="en-US" dirty="0">
                <a:latin typeface="Lato Black" panose="020F0502020204030203" pitchFamily="34" charset="0"/>
                <a:ea typeface="Lato Black" panose="020F0502020204030203" pitchFamily="34" charset="0"/>
                <a:cs typeface="Lato Black" panose="020F0502020204030203" pitchFamily="34" charset="0"/>
              </a:rPr>
              <a:t>CHOCTAW CHURCH OF CHRIST</a:t>
            </a:r>
          </a:p>
        </p:txBody>
      </p:sp>
      <p:pic>
        <p:nvPicPr>
          <p:cNvPr id="5" name="Picture 4">
            <a:extLst>
              <a:ext uri="{FF2B5EF4-FFF2-40B4-BE49-F238E27FC236}">
                <a16:creationId xmlns:a16="http://schemas.microsoft.com/office/drawing/2014/main" id="{5EB229B3-D4C5-E331-DE4A-987EDE2BBF43}"/>
              </a:ext>
            </a:extLst>
          </p:cNvPr>
          <p:cNvPicPr>
            <a:picLocks noChangeAspect="1"/>
          </p:cNvPicPr>
          <p:nvPr/>
        </p:nvPicPr>
        <p:blipFill>
          <a:blip r:embed="rId3"/>
          <a:stretch>
            <a:fillRect/>
          </a:stretch>
        </p:blipFill>
        <p:spPr>
          <a:xfrm rot="21228970">
            <a:off x="580811" y="1130733"/>
            <a:ext cx="2427742" cy="13681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3A7109E0-B61A-92DB-3004-163BEDB955B1}"/>
              </a:ext>
            </a:extLst>
          </p:cNvPr>
          <p:cNvPicPr>
            <a:picLocks noChangeAspect="1"/>
          </p:cNvPicPr>
          <p:nvPr/>
        </p:nvPicPr>
        <p:blipFill>
          <a:blip r:embed="rId4"/>
          <a:stretch>
            <a:fillRect/>
          </a:stretch>
        </p:blipFill>
        <p:spPr>
          <a:xfrm>
            <a:off x="3151261" y="3293171"/>
            <a:ext cx="3610598" cy="1415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8F4AA13A-6448-B088-CB78-8E390531BA4D}"/>
              </a:ext>
            </a:extLst>
          </p:cNvPr>
          <p:cNvPicPr>
            <a:picLocks noChangeAspect="1"/>
          </p:cNvPicPr>
          <p:nvPr/>
        </p:nvPicPr>
        <p:blipFill>
          <a:blip r:embed="rId5"/>
          <a:stretch>
            <a:fillRect/>
          </a:stretch>
        </p:blipFill>
        <p:spPr>
          <a:xfrm rot="348685">
            <a:off x="3014144" y="1243907"/>
            <a:ext cx="3115711" cy="17910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E2DFE562-7583-37E7-7538-430F838FF0B7}"/>
              </a:ext>
            </a:extLst>
          </p:cNvPr>
          <p:cNvPicPr>
            <a:picLocks noChangeAspect="1"/>
          </p:cNvPicPr>
          <p:nvPr/>
        </p:nvPicPr>
        <p:blipFill>
          <a:blip r:embed="rId6"/>
          <a:stretch>
            <a:fillRect/>
          </a:stretch>
        </p:blipFill>
        <p:spPr>
          <a:xfrm rot="500574">
            <a:off x="460275" y="2712129"/>
            <a:ext cx="2917715" cy="1756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a:extLst>
              <a:ext uri="{FF2B5EF4-FFF2-40B4-BE49-F238E27FC236}">
                <a16:creationId xmlns:a16="http://schemas.microsoft.com/office/drawing/2014/main" id="{348B86B5-74B7-17E4-058F-A937D71ED757}"/>
              </a:ext>
            </a:extLst>
          </p:cNvPr>
          <p:cNvPicPr>
            <a:picLocks noChangeAspect="1"/>
          </p:cNvPicPr>
          <p:nvPr/>
        </p:nvPicPr>
        <p:blipFill>
          <a:blip r:embed="rId7"/>
          <a:stretch>
            <a:fillRect/>
          </a:stretch>
        </p:blipFill>
        <p:spPr>
          <a:xfrm rot="21305031">
            <a:off x="6152236" y="1201312"/>
            <a:ext cx="2652573" cy="16945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469790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25B4C-06DF-8FBE-6C4E-29AD32E080BE}"/>
              </a:ext>
            </a:extLst>
          </p:cNvPr>
          <p:cNvSpPr>
            <a:spLocks noGrp="1"/>
          </p:cNvSpPr>
          <p:nvPr>
            <p:ph type="title"/>
          </p:nvPr>
        </p:nvSpPr>
        <p:spPr/>
        <p:txBody>
          <a:bodyPr>
            <a:normAutofit/>
          </a:bodyPr>
          <a:lstStyle/>
          <a:p>
            <a:r>
              <a:rPr lang="en-US" sz="4800" b="0" dirty="0"/>
              <a:t>Raising up the cross of Christ to a dying world is always the </a:t>
            </a:r>
            <a:r>
              <a:rPr lang="en-US" sz="4800" dirty="0">
                <a:latin typeface="Lato Black" panose="020F0502020204030203" pitchFamily="34" charset="0"/>
                <a:ea typeface="Lato Black" panose="020F0502020204030203" pitchFamily="34" charset="0"/>
                <a:cs typeface="Lato Black" panose="020F0502020204030203" pitchFamily="34" charset="0"/>
              </a:rPr>
              <a:t>first task of the church.</a:t>
            </a:r>
          </a:p>
        </p:txBody>
      </p:sp>
    </p:spTree>
    <p:extLst>
      <p:ext uri="{BB962C8B-B14F-4D97-AF65-F5344CB8AC3E}">
        <p14:creationId xmlns:p14="http://schemas.microsoft.com/office/powerpoint/2010/main" val="31647819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23C484-EBAA-0920-47B3-54A3764D5F74}"/>
              </a:ext>
            </a:extLst>
          </p:cNvPr>
          <p:cNvSpPr>
            <a:spLocks noGrp="1"/>
          </p:cNvSpPr>
          <p:nvPr>
            <p:ph idx="1"/>
          </p:nvPr>
        </p:nvSpPr>
        <p:spPr>
          <a:xfrm>
            <a:off x="658026" y="1389888"/>
            <a:ext cx="4435267" cy="3440032"/>
          </a:xfrm>
        </p:spPr>
        <p:txBody>
          <a:bodyPr/>
          <a:lstStyle/>
          <a:p>
            <a:pPr>
              <a:lnSpc>
                <a:spcPct val="150000"/>
              </a:lnSpc>
            </a:pPr>
            <a:r>
              <a:rPr lang="en-US" dirty="0"/>
              <a:t>Growth in Holiness</a:t>
            </a:r>
          </a:p>
          <a:p>
            <a:pPr>
              <a:lnSpc>
                <a:spcPct val="150000"/>
              </a:lnSpc>
            </a:pPr>
            <a:r>
              <a:rPr lang="en-US" dirty="0"/>
              <a:t>Spiritual Intimacy</a:t>
            </a:r>
          </a:p>
          <a:p>
            <a:pPr>
              <a:lnSpc>
                <a:spcPct val="150000"/>
              </a:lnSpc>
            </a:pPr>
            <a:r>
              <a:rPr lang="en-US" dirty="0"/>
              <a:t>Spiritual Fruitfulness</a:t>
            </a:r>
          </a:p>
          <a:p>
            <a:pPr>
              <a:lnSpc>
                <a:spcPct val="150000"/>
              </a:lnSpc>
            </a:pPr>
            <a:r>
              <a:rPr lang="en-US" dirty="0"/>
              <a:t>Spiritual Wholeness</a:t>
            </a:r>
          </a:p>
        </p:txBody>
      </p:sp>
      <p:sp>
        <p:nvSpPr>
          <p:cNvPr id="3" name="Title 2">
            <a:extLst>
              <a:ext uri="{FF2B5EF4-FFF2-40B4-BE49-F238E27FC236}">
                <a16:creationId xmlns:a16="http://schemas.microsoft.com/office/drawing/2014/main" id="{0C1F5406-9EA6-3CE4-581C-A112916ED502}"/>
              </a:ext>
            </a:extLst>
          </p:cNvPr>
          <p:cNvSpPr>
            <a:spLocks noGrp="1"/>
          </p:cNvSpPr>
          <p:nvPr>
            <p:ph type="title"/>
          </p:nvPr>
        </p:nvSpPr>
        <p:spPr/>
        <p:txBody>
          <a:bodyPr/>
          <a:lstStyle/>
          <a:p>
            <a:r>
              <a:rPr lang="en-US" dirty="0"/>
              <a:t>The Cross Leads and Enables our:</a:t>
            </a:r>
          </a:p>
        </p:txBody>
      </p:sp>
      <p:sp>
        <p:nvSpPr>
          <p:cNvPr id="4" name="Content Placeholder 1">
            <a:extLst>
              <a:ext uri="{FF2B5EF4-FFF2-40B4-BE49-F238E27FC236}">
                <a16:creationId xmlns:a16="http://schemas.microsoft.com/office/drawing/2014/main" id="{805163C4-404E-53D1-EEAE-417331629A8A}"/>
              </a:ext>
            </a:extLst>
          </p:cNvPr>
          <p:cNvSpPr txBox="1">
            <a:spLocks/>
          </p:cNvSpPr>
          <p:nvPr/>
        </p:nvSpPr>
        <p:spPr>
          <a:xfrm>
            <a:off x="4959663" y="1389888"/>
            <a:ext cx="1052557" cy="1894311"/>
          </a:xfrm>
          <a:prstGeom prst="rect">
            <a:avLst/>
          </a:prstGeom>
        </p:spPr>
        <p:txBody>
          <a:bodyPr anchor="ctr"/>
          <a:lstStyle>
            <a:lvl1pPr marL="342900" indent="-342900" algn="l" defTabSz="457200" rtl="0" eaLnBrk="1" latinLnBrk="0" hangingPunct="1">
              <a:spcBef>
                <a:spcPct val="20000"/>
              </a:spcBef>
              <a:buFont typeface="Arial"/>
              <a:buChar char="•"/>
              <a:defRPr sz="3200" b="0" i="0" kern="1200">
                <a:solidFill>
                  <a:srgbClr val="FFFFFF"/>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457200" rtl="0" eaLnBrk="1" latinLnBrk="0" hangingPunct="1">
              <a:spcBef>
                <a:spcPct val="20000"/>
              </a:spcBef>
              <a:buFont typeface="Arial"/>
              <a:buChar char="–"/>
              <a:defRPr sz="2800" b="0" i="0" kern="1200">
                <a:solidFill>
                  <a:srgbClr val="FFFFFF"/>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1" latinLnBrk="0" hangingPunct="1">
              <a:spcBef>
                <a:spcPct val="20000"/>
              </a:spcBef>
              <a:buFont typeface="Arial"/>
              <a:buChar char="•"/>
              <a:defRPr sz="2400" b="0" i="0" kern="1200">
                <a:solidFill>
                  <a:srgbClr val="FFFFFF"/>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1" latinLnBrk="0" hangingPunct="1">
              <a:spcBef>
                <a:spcPct val="20000"/>
              </a:spcBef>
              <a:buFont typeface="Arial"/>
              <a:buChar char="–"/>
              <a:defRPr sz="2000" b="0" i="0" kern="1200">
                <a:solidFill>
                  <a:srgbClr val="FFFFFF"/>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457200" rtl="0" eaLnBrk="1" latinLnBrk="0" hangingPunct="1">
              <a:spcBef>
                <a:spcPct val="20000"/>
              </a:spcBef>
              <a:buFont typeface="Arial"/>
              <a:buChar char="»"/>
              <a:defRPr sz="2000" b="0" i="0" kern="1200">
                <a:solidFill>
                  <a:srgbClr val="FFFFFF"/>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spcBef>
                <a:spcPts val="0"/>
              </a:spcBef>
              <a:buNone/>
            </a:pPr>
            <a:r>
              <a:rPr lang="en-US" sz="23900" dirty="0">
                <a:latin typeface="Lato Light" panose="020F0502020204030203" pitchFamily="34" charset="0"/>
                <a:ea typeface="Lato Light" panose="020F0502020204030203" pitchFamily="34" charset="0"/>
                <a:cs typeface="Lato Light" panose="020F0502020204030203" pitchFamily="34" charset="0"/>
              </a:rPr>
              <a:t>}</a:t>
            </a:r>
          </a:p>
        </p:txBody>
      </p:sp>
      <p:sp>
        <p:nvSpPr>
          <p:cNvPr id="5" name="TextBox 4">
            <a:extLst>
              <a:ext uri="{FF2B5EF4-FFF2-40B4-BE49-F238E27FC236}">
                <a16:creationId xmlns:a16="http://schemas.microsoft.com/office/drawing/2014/main" id="{076E172E-2C92-6CD4-ED17-73A92C0347DC}"/>
              </a:ext>
            </a:extLst>
          </p:cNvPr>
          <p:cNvSpPr txBox="1"/>
          <p:nvPr/>
        </p:nvSpPr>
        <p:spPr>
          <a:xfrm>
            <a:off x="6063494" y="2831202"/>
            <a:ext cx="2473754" cy="523220"/>
          </a:xfrm>
          <a:prstGeom prst="rect">
            <a:avLst/>
          </a:prstGeom>
          <a:noFill/>
        </p:spPr>
        <p:txBody>
          <a:bodyPr wrap="none" rtlCol="0">
            <a:spAutoFit/>
          </a:bodyPr>
          <a:lstStyle/>
          <a:p>
            <a:r>
              <a:rPr lang="en-US" sz="2800" b="1" dirty="0">
                <a:latin typeface="Lato Black" panose="020F0502020204030203" pitchFamily="34" charset="0"/>
                <a:ea typeface="Lato Black" panose="020F0502020204030203" pitchFamily="34" charset="0"/>
                <a:cs typeface="Lato Black" panose="020F0502020204030203" pitchFamily="34" charset="0"/>
              </a:rPr>
              <a:t>BEFORE GOD</a:t>
            </a:r>
          </a:p>
        </p:txBody>
      </p:sp>
    </p:spTree>
    <p:extLst>
      <p:ext uri="{BB962C8B-B14F-4D97-AF65-F5344CB8AC3E}">
        <p14:creationId xmlns:p14="http://schemas.microsoft.com/office/powerpoint/2010/main" val="36352820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49BA9-0F55-6F7F-C6FD-E2BBD51C39C3}"/>
              </a:ext>
            </a:extLst>
          </p:cNvPr>
          <p:cNvSpPr>
            <a:spLocks noGrp="1"/>
          </p:cNvSpPr>
          <p:nvPr>
            <p:ph type="title"/>
          </p:nvPr>
        </p:nvSpPr>
        <p:spPr>
          <a:xfrm>
            <a:off x="1280159" y="0"/>
            <a:ext cx="7479279" cy="5143500"/>
          </a:xfrm>
        </p:spPr>
        <p:txBody>
          <a:bodyPr>
            <a:normAutofit/>
          </a:bodyPr>
          <a:lstStyle/>
          <a:p>
            <a:r>
              <a:rPr lang="en-US" sz="4800" b="0" dirty="0"/>
              <a:t>All of this for those who</a:t>
            </a:r>
            <a:br>
              <a:rPr lang="en-US" sz="4800" dirty="0"/>
            </a:br>
            <a:r>
              <a:rPr lang="en-US" sz="4800" dirty="0">
                <a:latin typeface="Lato Black" panose="020F0502020204030203" pitchFamily="34" charset="0"/>
                <a:ea typeface="Lato Black" panose="020F0502020204030203" pitchFamily="34" charset="0"/>
                <a:cs typeface="Lato Black" panose="020F0502020204030203" pitchFamily="34" charset="0"/>
              </a:rPr>
              <a:t>come, proclaim and cling</a:t>
            </a:r>
            <a:br>
              <a:rPr lang="en-US" sz="4800" dirty="0"/>
            </a:br>
            <a:r>
              <a:rPr lang="en-US" sz="4800" b="0" dirty="0"/>
              <a:t>to the cross of Christ.</a:t>
            </a:r>
          </a:p>
        </p:txBody>
      </p:sp>
    </p:spTree>
    <p:extLst>
      <p:ext uri="{BB962C8B-B14F-4D97-AF65-F5344CB8AC3E}">
        <p14:creationId xmlns:p14="http://schemas.microsoft.com/office/powerpoint/2010/main" val="249476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DF193-BD38-3DAA-FA52-F5AC918681D9}"/>
              </a:ext>
            </a:extLst>
          </p:cNvPr>
          <p:cNvSpPr>
            <a:spLocks noGrp="1"/>
          </p:cNvSpPr>
          <p:nvPr>
            <p:ph type="title"/>
          </p:nvPr>
        </p:nvSpPr>
        <p:spPr>
          <a:xfrm>
            <a:off x="1555334" y="0"/>
            <a:ext cx="6930297" cy="5143500"/>
          </a:xfrm>
        </p:spPr>
        <p:txBody>
          <a:bodyPr>
            <a:noAutofit/>
          </a:bodyPr>
          <a:lstStyle/>
          <a:p>
            <a:r>
              <a:rPr lang="en-US" sz="4000" dirty="0"/>
              <a:t>There is also protection for religious groups’ rights under conscience of religion which include the right not to participate, recognize or celebrate such marriages.</a:t>
            </a:r>
          </a:p>
        </p:txBody>
      </p:sp>
    </p:spTree>
    <p:extLst>
      <p:ext uri="{BB962C8B-B14F-4D97-AF65-F5344CB8AC3E}">
        <p14:creationId xmlns:p14="http://schemas.microsoft.com/office/powerpoint/2010/main" val="30135493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B39A5-02C6-771C-65AC-A51DB29174C9}"/>
              </a:ext>
            </a:extLst>
          </p:cNvPr>
          <p:cNvSpPr>
            <a:spLocks noGrp="1"/>
          </p:cNvSpPr>
          <p:nvPr>
            <p:ph type="title"/>
          </p:nvPr>
        </p:nvSpPr>
        <p:spPr>
          <a:xfrm>
            <a:off x="1280159" y="0"/>
            <a:ext cx="7410913" cy="5143500"/>
          </a:xfrm>
        </p:spPr>
        <p:txBody>
          <a:bodyPr/>
          <a:lstStyle/>
          <a:p>
            <a:r>
              <a:rPr lang="en-US" b="0" dirty="0"/>
              <a:t>How far are you </a:t>
            </a:r>
            <a:br>
              <a:rPr lang="en-US" dirty="0"/>
            </a:br>
            <a:r>
              <a:rPr lang="en-US" dirty="0"/>
              <a:t>from the cross today?</a:t>
            </a:r>
          </a:p>
        </p:txBody>
      </p:sp>
    </p:spTree>
    <p:extLst>
      <p:ext uri="{BB962C8B-B14F-4D97-AF65-F5344CB8AC3E}">
        <p14:creationId xmlns:p14="http://schemas.microsoft.com/office/powerpoint/2010/main" val="4231139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F80E3C-AE8F-FA0D-CF8D-87967184EB29}"/>
              </a:ext>
            </a:extLst>
          </p:cNvPr>
          <p:cNvSpPr>
            <a:spLocks noGrp="1"/>
          </p:cNvSpPr>
          <p:nvPr>
            <p:ph idx="1"/>
          </p:nvPr>
        </p:nvSpPr>
        <p:spPr/>
        <p:txBody>
          <a:bodyPr/>
          <a:lstStyle/>
          <a:p>
            <a:pPr marL="697230" indent="-697230">
              <a:buFont typeface="+mj-lt"/>
              <a:buAutoNum type="arabicPeriod"/>
            </a:pPr>
            <a:r>
              <a:rPr lang="en-US" sz="4000" b="1" dirty="0"/>
              <a:t>Biblical marriage is a symbol of the highest commitment of love expressed in law.</a:t>
            </a:r>
          </a:p>
        </p:txBody>
      </p:sp>
      <p:sp>
        <p:nvSpPr>
          <p:cNvPr id="3" name="Title 2">
            <a:extLst>
              <a:ext uri="{FF2B5EF4-FFF2-40B4-BE49-F238E27FC236}">
                <a16:creationId xmlns:a16="http://schemas.microsoft.com/office/drawing/2014/main" id="{3CEC2E31-ACF0-E086-146B-F2C447B0F117}"/>
              </a:ext>
            </a:extLst>
          </p:cNvPr>
          <p:cNvSpPr>
            <a:spLocks noGrp="1"/>
          </p:cNvSpPr>
          <p:nvPr>
            <p:ph type="title"/>
          </p:nvPr>
        </p:nvSpPr>
        <p:spPr/>
        <p:txBody>
          <a:bodyPr/>
          <a:lstStyle/>
          <a:p>
            <a:r>
              <a:rPr lang="en-US" dirty="0"/>
              <a:t>The Act of Marriage </a:t>
            </a:r>
            <a:br>
              <a:rPr lang="en-US" dirty="0"/>
            </a:br>
            <a:r>
              <a:rPr lang="en-US" sz="3200" dirty="0"/>
              <a:t>(Between a Man + Woman)</a:t>
            </a:r>
            <a:endParaRPr lang="en-US" dirty="0"/>
          </a:p>
        </p:txBody>
      </p:sp>
    </p:spTree>
    <p:extLst>
      <p:ext uri="{BB962C8B-B14F-4D97-AF65-F5344CB8AC3E}">
        <p14:creationId xmlns:p14="http://schemas.microsoft.com/office/powerpoint/2010/main" val="3136073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AE4C3E-9AA1-2656-42C1-8718E87DF579}"/>
              </a:ext>
            </a:extLst>
          </p:cNvPr>
          <p:cNvSpPr>
            <a:spLocks noGrp="1"/>
          </p:cNvSpPr>
          <p:nvPr>
            <p:ph idx="1"/>
          </p:nvPr>
        </p:nvSpPr>
        <p:spPr>
          <a:xfrm>
            <a:off x="888762" y="1598064"/>
            <a:ext cx="7798037" cy="3231856"/>
          </a:xfrm>
        </p:spPr>
        <p:txBody>
          <a:bodyPr/>
          <a:lstStyle/>
          <a:p>
            <a:pPr>
              <a:lnSpc>
                <a:spcPct val="150000"/>
              </a:lnSpc>
            </a:pPr>
            <a:r>
              <a:rPr lang="en-US" sz="4000" b="1" dirty="0"/>
              <a:t>1970</a:t>
            </a:r>
            <a:r>
              <a:rPr lang="en-US" sz="4000" dirty="0"/>
              <a:t> – ½ of 1% 	- Cohabitate</a:t>
            </a:r>
          </a:p>
          <a:p>
            <a:pPr>
              <a:lnSpc>
                <a:spcPct val="150000"/>
              </a:lnSpc>
            </a:pPr>
            <a:r>
              <a:rPr lang="en-US" sz="4000" b="1" dirty="0"/>
              <a:t>2021</a:t>
            </a:r>
            <a:r>
              <a:rPr lang="en-US" sz="4000" dirty="0"/>
              <a:t> – 15% 		- Cohabitate</a:t>
            </a:r>
          </a:p>
        </p:txBody>
      </p:sp>
      <p:sp>
        <p:nvSpPr>
          <p:cNvPr id="3" name="Title 2">
            <a:extLst>
              <a:ext uri="{FF2B5EF4-FFF2-40B4-BE49-F238E27FC236}">
                <a16:creationId xmlns:a16="http://schemas.microsoft.com/office/drawing/2014/main" id="{E79D3D67-9150-B9FB-0233-B8A7A6868542}"/>
              </a:ext>
            </a:extLst>
          </p:cNvPr>
          <p:cNvSpPr>
            <a:spLocks noGrp="1"/>
          </p:cNvSpPr>
          <p:nvPr>
            <p:ph type="title"/>
          </p:nvPr>
        </p:nvSpPr>
        <p:spPr/>
        <p:txBody>
          <a:bodyPr/>
          <a:lstStyle/>
          <a:p>
            <a:r>
              <a:rPr lang="en-US" dirty="0"/>
              <a:t>Co-Habitation has been “Normalized”</a:t>
            </a:r>
          </a:p>
        </p:txBody>
      </p:sp>
    </p:spTree>
    <p:extLst>
      <p:ext uri="{BB962C8B-B14F-4D97-AF65-F5344CB8AC3E}">
        <p14:creationId xmlns:p14="http://schemas.microsoft.com/office/powerpoint/2010/main" val="1315766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05F52-28F8-6597-AE8A-6AA5FDC8DE69}"/>
              </a:ext>
            </a:extLst>
          </p:cNvPr>
          <p:cNvSpPr>
            <a:spLocks noGrp="1"/>
          </p:cNvSpPr>
          <p:nvPr>
            <p:ph type="title"/>
          </p:nvPr>
        </p:nvSpPr>
        <p:spPr/>
        <p:txBody>
          <a:bodyPr/>
          <a:lstStyle/>
          <a:p>
            <a:r>
              <a:rPr lang="en-US" sz="4400" dirty="0">
                <a:latin typeface="Lato Black" panose="020F0502020204030203" pitchFamily="34" charset="0"/>
                <a:ea typeface="Lato Black" panose="020F0502020204030203" pitchFamily="34" charset="0"/>
                <a:cs typeface="Lato Black" panose="020F0502020204030203" pitchFamily="34" charset="0"/>
              </a:rPr>
              <a:t>DON’T CONFUSE:</a:t>
            </a:r>
            <a:br>
              <a:rPr lang="en-US" sz="4400" dirty="0">
                <a:latin typeface="Lato Black" panose="020F0502020204030203" pitchFamily="34" charset="0"/>
                <a:ea typeface="Lato Black" panose="020F0502020204030203" pitchFamily="34" charset="0"/>
                <a:cs typeface="Lato Black" panose="020F0502020204030203" pitchFamily="34" charset="0"/>
              </a:rPr>
            </a:br>
            <a:br>
              <a:rPr lang="en-US" sz="2000" dirty="0"/>
            </a:br>
            <a:r>
              <a:rPr lang="en-US" sz="6000" b="0" dirty="0"/>
              <a:t>Normalization with Legitimization</a:t>
            </a:r>
            <a:endParaRPr lang="en-US" b="0" dirty="0"/>
          </a:p>
        </p:txBody>
      </p:sp>
    </p:spTree>
    <p:extLst>
      <p:ext uri="{BB962C8B-B14F-4D97-AF65-F5344CB8AC3E}">
        <p14:creationId xmlns:p14="http://schemas.microsoft.com/office/powerpoint/2010/main" val="3081146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7C62BC-27BC-0FCA-DFC1-829C03D4149E}"/>
              </a:ext>
            </a:extLst>
          </p:cNvPr>
          <p:cNvSpPr>
            <a:spLocks noGrp="1"/>
          </p:cNvSpPr>
          <p:nvPr>
            <p:ph idx="1"/>
          </p:nvPr>
        </p:nvSpPr>
        <p:spPr>
          <a:xfrm>
            <a:off x="632389" y="1666430"/>
            <a:ext cx="3354224" cy="2777384"/>
          </a:xfrm>
        </p:spPr>
        <p:txBody>
          <a:bodyPr anchor="ctr"/>
          <a:lstStyle/>
          <a:p>
            <a:pPr marL="0" indent="0" algn="ctr">
              <a:buNone/>
            </a:pPr>
            <a:r>
              <a:rPr lang="en-US" dirty="0"/>
              <a:t>Traditional Legal Marriage</a:t>
            </a:r>
          </a:p>
        </p:txBody>
      </p:sp>
      <p:sp>
        <p:nvSpPr>
          <p:cNvPr id="3" name="Title 2">
            <a:extLst>
              <a:ext uri="{FF2B5EF4-FFF2-40B4-BE49-F238E27FC236}">
                <a16:creationId xmlns:a16="http://schemas.microsoft.com/office/drawing/2014/main" id="{1E707333-7C48-54E6-E7E3-C3B72D3D78A1}"/>
              </a:ext>
            </a:extLst>
          </p:cNvPr>
          <p:cNvSpPr>
            <a:spLocks noGrp="1"/>
          </p:cNvSpPr>
          <p:nvPr>
            <p:ph type="title"/>
          </p:nvPr>
        </p:nvSpPr>
        <p:spPr/>
        <p:txBody>
          <a:bodyPr/>
          <a:lstStyle/>
          <a:p>
            <a:r>
              <a:rPr lang="en-US" dirty="0"/>
              <a:t>History</a:t>
            </a:r>
          </a:p>
        </p:txBody>
      </p:sp>
      <p:sp>
        <p:nvSpPr>
          <p:cNvPr id="4" name="Content Placeholder 1">
            <a:extLst>
              <a:ext uri="{FF2B5EF4-FFF2-40B4-BE49-F238E27FC236}">
                <a16:creationId xmlns:a16="http://schemas.microsoft.com/office/drawing/2014/main" id="{AF95CF05-E29E-C4DB-C67C-3C9578970C81}"/>
              </a:ext>
            </a:extLst>
          </p:cNvPr>
          <p:cNvSpPr txBox="1">
            <a:spLocks/>
          </p:cNvSpPr>
          <p:nvPr/>
        </p:nvSpPr>
        <p:spPr>
          <a:xfrm>
            <a:off x="3613447" y="1519727"/>
            <a:ext cx="1569578" cy="2777384"/>
          </a:xfrm>
          <a:prstGeom prst="rect">
            <a:avLst/>
          </a:prstGeom>
        </p:spPr>
        <p:txBody>
          <a:bodyPr anchor="ctr"/>
          <a:lstStyle>
            <a:lvl1pPr marL="342900" indent="-342900" algn="l" defTabSz="457200" rtl="0" eaLnBrk="1" latinLnBrk="0" hangingPunct="1">
              <a:spcBef>
                <a:spcPct val="20000"/>
              </a:spcBef>
              <a:buFont typeface="Arial"/>
              <a:buChar char="•"/>
              <a:defRPr sz="3200" b="0" i="0" kern="1200">
                <a:solidFill>
                  <a:srgbClr val="FFFFFF"/>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457200" rtl="0" eaLnBrk="1" latinLnBrk="0" hangingPunct="1">
              <a:spcBef>
                <a:spcPct val="20000"/>
              </a:spcBef>
              <a:buFont typeface="Arial"/>
              <a:buChar char="–"/>
              <a:defRPr sz="2800" b="0" i="0" kern="1200">
                <a:solidFill>
                  <a:srgbClr val="FFFFFF"/>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1" latinLnBrk="0" hangingPunct="1">
              <a:spcBef>
                <a:spcPct val="20000"/>
              </a:spcBef>
              <a:buFont typeface="Arial"/>
              <a:buChar char="•"/>
              <a:defRPr sz="2400" b="0" i="0" kern="1200">
                <a:solidFill>
                  <a:srgbClr val="FFFFFF"/>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1" latinLnBrk="0" hangingPunct="1">
              <a:spcBef>
                <a:spcPct val="20000"/>
              </a:spcBef>
              <a:buFont typeface="Arial"/>
              <a:buChar char="–"/>
              <a:defRPr sz="2000" b="0" i="0" kern="1200">
                <a:solidFill>
                  <a:srgbClr val="FFFFFF"/>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457200" rtl="0" eaLnBrk="1" latinLnBrk="0" hangingPunct="1">
              <a:spcBef>
                <a:spcPct val="20000"/>
              </a:spcBef>
              <a:buFont typeface="Arial"/>
              <a:buChar char="»"/>
              <a:defRPr sz="2000" b="0" i="0" kern="1200">
                <a:solidFill>
                  <a:srgbClr val="FFFFFF"/>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6600" dirty="0">
                <a:latin typeface="Lato Light" panose="020F0502020204030203" pitchFamily="34" charset="0"/>
                <a:ea typeface="Lato Light" panose="020F0502020204030203" pitchFamily="34" charset="0"/>
                <a:cs typeface="Lato Light" panose="020F0502020204030203" pitchFamily="34" charset="0"/>
              </a:rPr>
              <a:t>{</a:t>
            </a:r>
          </a:p>
        </p:txBody>
      </p:sp>
      <p:sp>
        <p:nvSpPr>
          <p:cNvPr id="5" name="TextBox 4">
            <a:extLst>
              <a:ext uri="{FF2B5EF4-FFF2-40B4-BE49-F238E27FC236}">
                <a16:creationId xmlns:a16="http://schemas.microsoft.com/office/drawing/2014/main" id="{3C7EEF0F-1AC8-41CE-3023-36577496E883}"/>
              </a:ext>
            </a:extLst>
          </p:cNvPr>
          <p:cNvSpPr txBox="1"/>
          <p:nvPr/>
        </p:nvSpPr>
        <p:spPr>
          <a:xfrm>
            <a:off x="5114658" y="1694555"/>
            <a:ext cx="3572142" cy="954107"/>
          </a:xfrm>
          <a:prstGeom prst="rect">
            <a:avLst/>
          </a:prstGeom>
          <a:noFill/>
        </p:spPr>
        <p:txBody>
          <a:bodyPr wrap="square" rtlCol="0">
            <a:spAutoFit/>
          </a:bodyPr>
          <a:lstStyle/>
          <a:p>
            <a:r>
              <a:rPr lang="en-US" sz="3200" b="1" dirty="0">
                <a:latin typeface="Lato" panose="020F0502020204030203" pitchFamily="34" charset="0"/>
                <a:ea typeface="Lato" panose="020F0502020204030203" pitchFamily="34" charset="0"/>
                <a:cs typeface="Lato" panose="020F0502020204030203" pitchFamily="34" charset="0"/>
              </a:rPr>
              <a:t>Secular History</a:t>
            </a:r>
            <a:br>
              <a:rPr lang="en-US" sz="3200" dirty="0">
                <a:latin typeface="Lato" panose="020F0502020204030203" pitchFamily="34" charset="0"/>
                <a:ea typeface="Lato" panose="020F0502020204030203" pitchFamily="34" charset="0"/>
                <a:cs typeface="Lato" panose="020F0502020204030203" pitchFamily="34" charset="0"/>
              </a:rPr>
            </a:br>
            <a:r>
              <a:rPr lang="en-US" sz="2400" dirty="0">
                <a:latin typeface="Lato" panose="020F0502020204030203" pitchFamily="34" charset="0"/>
                <a:ea typeface="Lato" panose="020F0502020204030203" pitchFamily="34" charset="0"/>
                <a:cs typeface="Lato" panose="020F0502020204030203" pitchFamily="34" charset="0"/>
              </a:rPr>
              <a:t>4,350 years</a:t>
            </a:r>
          </a:p>
        </p:txBody>
      </p:sp>
      <p:sp>
        <p:nvSpPr>
          <p:cNvPr id="7" name="TextBox 6">
            <a:extLst>
              <a:ext uri="{FF2B5EF4-FFF2-40B4-BE49-F238E27FC236}">
                <a16:creationId xmlns:a16="http://schemas.microsoft.com/office/drawing/2014/main" id="{778D3CB2-5A30-0C9E-32B9-530824FCFDEA}"/>
              </a:ext>
            </a:extLst>
          </p:cNvPr>
          <p:cNvSpPr txBox="1"/>
          <p:nvPr/>
        </p:nvSpPr>
        <p:spPr>
          <a:xfrm>
            <a:off x="5114658" y="3299740"/>
            <a:ext cx="3572142" cy="954107"/>
          </a:xfrm>
          <a:prstGeom prst="rect">
            <a:avLst/>
          </a:prstGeom>
          <a:noFill/>
        </p:spPr>
        <p:txBody>
          <a:bodyPr wrap="square" rtlCol="0">
            <a:spAutoFit/>
          </a:bodyPr>
          <a:lstStyle/>
          <a:p>
            <a:r>
              <a:rPr lang="en-US" sz="3200" b="1" dirty="0">
                <a:latin typeface="Lato" panose="020F0502020204030203" pitchFamily="34" charset="0"/>
                <a:ea typeface="Lato" panose="020F0502020204030203" pitchFamily="34" charset="0"/>
                <a:cs typeface="Lato" panose="020F0502020204030203" pitchFamily="34" charset="0"/>
              </a:rPr>
              <a:t>Biblical History</a:t>
            </a:r>
            <a:br>
              <a:rPr lang="en-US" sz="3200" dirty="0">
                <a:latin typeface="Lato" panose="020F0502020204030203" pitchFamily="34" charset="0"/>
                <a:ea typeface="Lato" panose="020F0502020204030203" pitchFamily="34" charset="0"/>
                <a:cs typeface="Lato" panose="020F0502020204030203" pitchFamily="34" charset="0"/>
              </a:rPr>
            </a:br>
            <a:r>
              <a:rPr lang="en-US" sz="2400" dirty="0">
                <a:latin typeface="Lato" panose="020F0502020204030203" pitchFamily="34" charset="0"/>
                <a:ea typeface="Lato" panose="020F0502020204030203" pitchFamily="34" charset="0"/>
                <a:cs typeface="Lato" panose="020F0502020204030203" pitchFamily="34" charset="0"/>
              </a:rPr>
              <a:t>6,000 years</a:t>
            </a:r>
          </a:p>
        </p:txBody>
      </p:sp>
    </p:spTree>
    <p:extLst>
      <p:ext uri="{BB962C8B-B14F-4D97-AF65-F5344CB8AC3E}">
        <p14:creationId xmlns:p14="http://schemas.microsoft.com/office/powerpoint/2010/main" val="3584957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CFB633-7F6C-E087-EF76-2977CE3E8CF3}"/>
              </a:ext>
            </a:extLst>
          </p:cNvPr>
          <p:cNvPicPr>
            <a:picLocks noChangeAspect="1"/>
          </p:cNvPicPr>
          <p:nvPr/>
        </p:nvPicPr>
        <p:blipFill>
          <a:blip r:embed="rId2"/>
          <a:srcRect/>
          <a:stretch/>
        </p:blipFill>
        <p:spPr>
          <a:xfrm>
            <a:off x="3126277" y="404580"/>
            <a:ext cx="2891446" cy="433433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18651265"/>
      </p:ext>
    </p:extLst>
  </p:cSld>
  <p:clrMapOvr>
    <a:masterClrMapping/>
  </p:clrMapOvr>
</p:sld>
</file>

<file path=ppt/theme/theme1.xml><?xml version="1.0" encoding="utf-8"?>
<a:theme xmlns:a="http://schemas.openxmlformats.org/drawingml/2006/main" name="Office Them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762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322</TotalTime>
  <Words>765</Words>
  <Application>Microsoft Macintosh PowerPoint</Application>
  <PresentationFormat>On-screen Show (16:9)</PresentationFormat>
  <Paragraphs>96</Paragraphs>
  <Slides>40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DIN Condensed</vt:lpstr>
      <vt:lpstr>Lato</vt:lpstr>
      <vt:lpstr>Lato Black</vt:lpstr>
      <vt:lpstr>Lato Light</vt:lpstr>
      <vt:lpstr>Lato Regular</vt:lpstr>
      <vt:lpstr>Office Theme</vt:lpstr>
      <vt:lpstr>The Act  of Marriage</vt:lpstr>
      <vt:lpstr>PowerPoint Presentation</vt:lpstr>
      <vt:lpstr>“…that recognize any marriage between two individuals that is valid under state law.”</vt:lpstr>
      <vt:lpstr>There is also protection for religious groups’ rights under conscience of religion which include the right not to participate, recognize or celebrate such marriages.</vt:lpstr>
      <vt:lpstr>The Act of Marriage  (Between a Man + Woman)</vt:lpstr>
      <vt:lpstr>Co-Habitation has been “Normalized”</vt:lpstr>
      <vt:lpstr>DON’T CONFUSE:  Normalization with Legitimization</vt:lpstr>
      <vt:lpstr>History</vt:lpstr>
      <vt:lpstr>PowerPoint Presentation</vt:lpstr>
      <vt:lpstr>Break from traditional biblical marriage led to demise of society within  three generations.  - Sex and Culture</vt:lpstr>
      <vt:lpstr>The Act of Marriage  (Between a Man + Woman)</vt:lpstr>
      <vt:lpstr>God and Male/Female Marriages</vt:lpstr>
      <vt:lpstr>God and Male/Female Marriages</vt:lpstr>
      <vt:lpstr>God and Male/Female Marriages</vt:lpstr>
      <vt:lpstr>For cohabitating couples:</vt:lpstr>
      <vt:lpstr>For same-sex couples:</vt:lpstr>
      <vt:lpstr>PowerPoint Presentation</vt:lpstr>
      <vt:lpstr>PowerPoint Presentation</vt:lpstr>
      <vt:lpstr>What to do?</vt:lpstr>
      <vt:lpstr>Without God’s blessing  (from the Bible) no union can succeed on a spiritual level.</vt:lpstr>
      <vt:lpstr>PowerPoint Presentation</vt:lpstr>
      <vt:lpstr>Same-sex Unions:</vt:lpstr>
      <vt:lpstr>What to do?</vt:lpstr>
      <vt:lpstr>PowerPoint Presentation</vt:lpstr>
      <vt:lpstr>Romans 6:23a is literal!</vt:lpstr>
      <vt:lpstr>PowerPoint Presentation</vt:lpstr>
      <vt:lpstr>God is serious about sin and its power to destroy lives.</vt:lpstr>
      <vt:lpstr>God never lies.</vt:lpstr>
      <vt:lpstr>What to do?</vt:lpstr>
      <vt:lpstr>What to do?</vt:lpstr>
      <vt:lpstr>PowerPoint Presentation</vt:lpstr>
      <vt:lpstr>What to do?</vt:lpstr>
      <vt:lpstr>PowerPoint Presentation</vt:lpstr>
      <vt:lpstr>PowerPoint Presentation</vt:lpstr>
      <vt:lpstr>PowerPoint Presentation</vt:lpstr>
      <vt:lpstr>PowerPoint Presentation</vt:lpstr>
      <vt:lpstr>Raising up the cross of Christ to a dying world is always the first task of the church.</vt:lpstr>
      <vt:lpstr>The Cross Leads and Enables our:</vt:lpstr>
      <vt:lpstr>All of this for those who come, proclaim and cling to the cross of Christ.</vt:lpstr>
      <vt:lpstr>How far are you  from the cross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HalBook</dc:creator>
  <cp:lastModifiedBy>Hal Gatewood</cp:lastModifiedBy>
  <cp:revision>86</cp:revision>
  <dcterms:created xsi:type="dcterms:W3CDTF">2014-03-24T02:15:36Z</dcterms:created>
  <dcterms:modified xsi:type="dcterms:W3CDTF">2023-01-30T20:01:51Z</dcterms:modified>
</cp:coreProperties>
</file>