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5C40"/>
    <a:srgbClr val="AE4541"/>
    <a:srgbClr val="BB4A46"/>
    <a:srgbClr val="C1734F"/>
    <a:srgbClr val="E6CC3F"/>
    <a:srgbClr val="4B3448"/>
    <a:srgbClr val="904B25"/>
    <a:srgbClr val="C0652E"/>
    <a:srgbClr val="871C17"/>
    <a:srgbClr val="A52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082"/>
  </p:normalViewPr>
  <p:slideViewPr>
    <p:cSldViewPr snapToGrid="0" snapToObjects="1">
      <p:cViewPr varScale="1">
        <p:scale>
          <a:sx n="160" d="100"/>
          <a:sy n="160" d="100"/>
        </p:scale>
        <p:origin x="10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3/27/24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1326730"/>
          </a:xfrm>
        </p:spPr>
        <p:txBody>
          <a:bodyPr anchor="b"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7913687" cy="316938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533760"/>
          </a:xfrm>
        </p:spPr>
        <p:txBody>
          <a:bodyPr>
            <a:normAutofit/>
          </a:bodyPr>
          <a:lstStyle>
            <a:lvl1pPr>
              <a:defRPr sz="2400"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396900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55" r:id="rId5"/>
    <p:sldLayoutId id="2147483667" r:id="rId6"/>
    <p:sldLayoutId id="2147483668" r:id="rId7"/>
    <p:sldLayoutId id="2147483672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3635" y="1420092"/>
            <a:ext cx="2089632" cy="3363913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267" y="2571750"/>
            <a:ext cx="5633385" cy="1411165"/>
          </a:xfrm>
        </p:spPr>
        <p:txBody>
          <a:bodyPr/>
          <a:lstStyle/>
          <a:p>
            <a:r>
              <a:rPr lang="en-US" sz="5400" dirty="0"/>
              <a:t>The Call </a:t>
            </a:r>
            <a:br>
              <a:rPr lang="en-US" sz="5400" dirty="0"/>
            </a:br>
            <a:r>
              <a:rPr lang="en-US" sz="5400" dirty="0"/>
              <a:t>of the Prophet</a:t>
            </a:r>
            <a:endParaRPr lang="en-US" sz="5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7849F-33BF-F1FE-B974-AB5CC3836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Simon Peter answered Him, </a:t>
            </a:r>
          </a:p>
          <a:p>
            <a:r>
              <a:rPr lang="en-US" sz="3600" dirty="0"/>
              <a:t>“Lord, to whom shall we go? </a:t>
            </a:r>
            <a:br>
              <a:rPr lang="en-US" sz="3600" dirty="0"/>
            </a:br>
            <a:r>
              <a:rPr lang="en-US" sz="3600" dirty="0"/>
              <a:t>You have words of eternal life.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EF67D-E01B-1BF3-B65A-8864CEF276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John 6:68</a:t>
            </a:r>
          </a:p>
        </p:txBody>
      </p:sp>
    </p:spTree>
    <p:extLst>
      <p:ext uri="{BB962C8B-B14F-4D97-AF65-F5344CB8AC3E}">
        <p14:creationId xmlns:p14="http://schemas.microsoft.com/office/powerpoint/2010/main" val="358448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A7C0-F1DF-7F54-FBF2-C396A3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Prophet’s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66C2-1974-BAC9-131E-3EC26483A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4716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Unique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From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Powerful</a:t>
            </a:r>
          </a:p>
          <a:p>
            <a:pPr marL="605790" indent="-60579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Specific purpose</a:t>
            </a:r>
          </a:p>
          <a:p>
            <a:pPr marL="1097280" lvl="1" indent="-697230"/>
            <a:r>
              <a:rPr lang="en-US" sz="3600" dirty="0"/>
              <a:t>They spoke God’s word </a:t>
            </a:r>
            <a:br>
              <a:rPr lang="en-US" sz="3600" dirty="0"/>
            </a:br>
            <a:r>
              <a:rPr lang="en-US" sz="3600" dirty="0"/>
              <a:t>no matter what.</a:t>
            </a:r>
          </a:p>
        </p:txBody>
      </p:sp>
    </p:spTree>
    <p:extLst>
      <p:ext uri="{BB962C8B-B14F-4D97-AF65-F5344CB8AC3E}">
        <p14:creationId xmlns:p14="http://schemas.microsoft.com/office/powerpoint/2010/main" val="279006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A7C0-F1DF-7F54-FBF2-C396A3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Prophet’s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66C2-1974-BAC9-131E-3EC26483A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4716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500" dirty="0"/>
              <a:t>Unique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From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Powerful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Specific purpose</a:t>
            </a:r>
          </a:p>
          <a:p>
            <a:pPr marL="605790" indent="-605790"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Not transferable</a:t>
            </a:r>
          </a:p>
          <a:p>
            <a:pPr marL="1097280" lvl="1" indent="-697230"/>
            <a:r>
              <a:rPr lang="en-US" sz="3600" dirty="0"/>
              <a:t>Prophets would teach, mentor and encourage but only God could call.</a:t>
            </a:r>
          </a:p>
        </p:txBody>
      </p:sp>
    </p:spTree>
    <p:extLst>
      <p:ext uri="{BB962C8B-B14F-4D97-AF65-F5344CB8AC3E}">
        <p14:creationId xmlns:p14="http://schemas.microsoft.com/office/powerpoint/2010/main" val="112206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A7C0-F1DF-7F54-FBF2-C396A3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Prophet’s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66C2-1974-BAC9-131E-3EC26483A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4716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200" dirty="0"/>
              <a:t>Unique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From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Powerful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Specific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Not transferable</a:t>
            </a:r>
          </a:p>
          <a:p>
            <a:pPr marL="605790" indent="-605790"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Accompanied by signs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25FED-FB9E-6D65-BEC1-A87E5809B79E}"/>
              </a:ext>
            </a:extLst>
          </p:cNvPr>
          <p:cNvSpPr txBox="1"/>
          <p:nvPr/>
        </p:nvSpPr>
        <p:spPr>
          <a:xfrm>
            <a:off x="781110" y="3228229"/>
            <a:ext cx="4213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Samuel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– Rain and Thunder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Ezekiel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– 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Daniel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– Dreams,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   Interpretations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5F23C-0AEF-BC28-6052-CF753583C9FE}"/>
              </a:ext>
            </a:extLst>
          </p:cNvPr>
          <p:cNvSpPr txBox="1"/>
          <p:nvPr/>
        </p:nvSpPr>
        <p:spPr>
          <a:xfrm>
            <a:off x="5179507" y="3228229"/>
            <a:ext cx="296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Moses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– Miracles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Isaiah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– Visions</a:t>
            </a:r>
          </a:p>
        </p:txBody>
      </p:sp>
    </p:spTree>
    <p:extLst>
      <p:ext uri="{BB962C8B-B14F-4D97-AF65-F5344CB8AC3E}">
        <p14:creationId xmlns:p14="http://schemas.microsoft.com/office/powerpoint/2010/main" val="57916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FA411-F954-9773-4201-C7F108B17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the prophet who speaks a word presumptuously in My name which I have not commanded him to speak, or which he speaks in the name of other gods, that prophet shall die.’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C91A6-A43A-BF90-D927-1AE1A4583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Deuteronomy 18:20</a:t>
            </a:r>
          </a:p>
        </p:txBody>
      </p:sp>
    </p:spTree>
    <p:extLst>
      <p:ext uri="{BB962C8B-B14F-4D97-AF65-F5344CB8AC3E}">
        <p14:creationId xmlns:p14="http://schemas.microsoft.com/office/powerpoint/2010/main" val="389917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A7C0-F1DF-7F54-FBF2-C396A3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Prophet’s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66C2-1974-BAC9-131E-3EC26483A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4716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050" dirty="0"/>
              <a:t>Unique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From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Powerful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Specific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Not transferable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50" dirty="0"/>
              <a:t>Accompanied by signs</a:t>
            </a:r>
          </a:p>
          <a:p>
            <a:pPr marL="605790" indent="-605790"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Changed a man into a prophet. </a:t>
            </a:r>
            <a:br>
              <a:rPr lang="en-US" sz="4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4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How?</a:t>
            </a:r>
          </a:p>
          <a:p>
            <a:pPr marL="1005840" lvl="1" indent="-605790">
              <a:spcAft>
                <a:spcPts val="1200"/>
              </a:spcAft>
            </a:pPr>
            <a:r>
              <a:rPr lang="en-US" dirty="0"/>
              <a:t>Belief, separation, responsibility,</a:t>
            </a:r>
            <a:br>
              <a:rPr lang="en-US" dirty="0"/>
            </a:br>
            <a:r>
              <a:rPr lang="en-US" dirty="0"/>
              <a:t>Struggle, acceptance</a:t>
            </a:r>
          </a:p>
        </p:txBody>
      </p:sp>
    </p:spTree>
    <p:extLst>
      <p:ext uri="{BB962C8B-B14F-4D97-AF65-F5344CB8AC3E}">
        <p14:creationId xmlns:p14="http://schemas.microsoft.com/office/powerpoint/2010/main" val="80759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28F-8205-7F3A-9D5B-CD980ABD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00" y="445654"/>
            <a:ext cx="3066925" cy="423628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D-DIN Condensed" panose="020B0504030202030204" pitchFamily="34" charset="77"/>
              </a:rPr>
              <a:t>THE CALL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444EBD-1211-5B46-2043-E5316B70D8E6}"/>
              </a:ext>
            </a:extLst>
          </p:cNvPr>
          <p:cNvSpPr txBox="1">
            <a:spLocks/>
          </p:cNvSpPr>
          <p:nvPr/>
        </p:nvSpPr>
        <p:spPr>
          <a:xfrm>
            <a:off x="3649652" y="317120"/>
            <a:ext cx="1556938" cy="423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66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{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2CD74-D6C5-1A91-3070-5EB1DB95EEBA}"/>
              </a:ext>
            </a:extLst>
          </p:cNvPr>
          <p:cNvSpPr txBox="1"/>
          <p:nvPr/>
        </p:nvSpPr>
        <p:spPr>
          <a:xfrm>
            <a:off x="5152446" y="578639"/>
            <a:ext cx="3506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D-DIN Condensed" panose="020B0504030202030204" pitchFamily="34" charset="77"/>
              </a:rPr>
              <a:t>UNIQUE</a:t>
            </a:r>
          </a:p>
          <a:p>
            <a:r>
              <a:rPr lang="en-US" sz="3600" dirty="0">
                <a:latin typeface="D-DIN Condensed" panose="020B0504030202030204" pitchFamily="34" charset="77"/>
              </a:rPr>
              <a:t>DIVINE</a:t>
            </a:r>
          </a:p>
          <a:p>
            <a:r>
              <a:rPr lang="en-US" sz="3600" dirty="0">
                <a:latin typeface="D-DIN Condensed" panose="020B0504030202030204" pitchFamily="34" charset="77"/>
              </a:rPr>
              <a:t>POWERFUL</a:t>
            </a:r>
          </a:p>
          <a:p>
            <a:r>
              <a:rPr lang="en-US" sz="3600" dirty="0">
                <a:latin typeface="D-DIN Condensed" panose="020B0504030202030204" pitchFamily="34" charset="77"/>
              </a:rPr>
              <a:t>SPECIFIC</a:t>
            </a:r>
          </a:p>
          <a:p>
            <a:r>
              <a:rPr lang="en-US" sz="3600" dirty="0">
                <a:latin typeface="D-DIN Condensed" panose="020B0504030202030204" pitchFamily="34" charset="77"/>
              </a:rPr>
              <a:t>SINGULAR</a:t>
            </a:r>
          </a:p>
          <a:p>
            <a:r>
              <a:rPr lang="en-US" sz="3600" dirty="0">
                <a:latin typeface="D-DIN Condensed" panose="020B0504030202030204" pitchFamily="34" charset="77"/>
              </a:rPr>
              <a:t>SIGNS</a:t>
            </a:r>
          </a:p>
          <a:p>
            <a:r>
              <a:rPr lang="en-US" sz="3600" dirty="0">
                <a:latin typeface="D-DIN Condensed" panose="020B0504030202030204" pitchFamily="34" charset="77"/>
              </a:rPr>
              <a:t>CHANGED</a:t>
            </a:r>
          </a:p>
        </p:txBody>
      </p:sp>
    </p:spTree>
    <p:extLst>
      <p:ext uri="{BB962C8B-B14F-4D97-AF65-F5344CB8AC3E}">
        <p14:creationId xmlns:p14="http://schemas.microsoft.com/office/powerpoint/2010/main" val="389352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E2DEB3-2333-5A23-01CB-FC744376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Minor Prophets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F46BB-5214-B4BF-64A8-A40511F96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455089"/>
            <a:ext cx="7913687" cy="343859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 prophet himself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prophet’s time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prophet’s message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Outline and commentary of the book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Practical lessons for today</a:t>
            </a:r>
          </a:p>
        </p:txBody>
      </p:sp>
    </p:spTree>
    <p:extLst>
      <p:ext uri="{BB962C8B-B14F-4D97-AF65-F5344CB8AC3E}">
        <p14:creationId xmlns:p14="http://schemas.microsoft.com/office/powerpoint/2010/main" val="373565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46E7-501B-EF82-31E3-4B81BB77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2995961"/>
            <a:ext cx="7913430" cy="1353015"/>
          </a:xfrm>
        </p:spPr>
        <p:txBody>
          <a:bodyPr>
            <a:normAutofit/>
          </a:bodyPr>
          <a:lstStyle/>
          <a:p>
            <a:r>
              <a:rPr lang="en-US" sz="4800" dirty="0"/>
              <a:t>Read:  </a:t>
            </a:r>
            <a:r>
              <a:rPr lang="en-US" sz="4800" b="0" dirty="0"/>
              <a:t>Hosea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EA6FA-471F-AB83-1857-290C7CFF5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44" b="17367"/>
          <a:stretch/>
        </p:blipFill>
        <p:spPr>
          <a:xfrm>
            <a:off x="1572322" y="794524"/>
            <a:ext cx="5999356" cy="22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6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FA11-575F-E8DA-A133-2B32FACE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53606"/>
            <a:ext cx="7264458" cy="4236288"/>
          </a:xfrm>
        </p:spPr>
        <p:txBody>
          <a:bodyPr/>
          <a:lstStyle/>
          <a:p>
            <a:pPr algn="l"/>
            <a:r>
              <a:rPr lang="en-US" sz="5400" dirty="0">
                <a:latin typeface="D-DIN Condensed" panose="020B0504030202030204" pitchFamily="34" charset="77"/>
              </a:rPr>
              <a:t>ROEH = </a:t>
            </a:r>
            <a:br>
              <a:rPr lang="en-US" dirty="0"/>
            </a:br>
            <a:r>
              <a:rPr lang="en-US" sz="6000" b="0" dirty="0"/>
              <a:t>Seer</a:t>
            </a:r>
            <a:br>
              <a:rPr lang="en-US" dirty="0"/>
            </a:br>
            <a:br>
              <a:rPr lang="en-US" sz="2000" dirty="0"/>
            </a:br>
            <a:r>
              <a:rPr lang="en-US" sz="5400" dirty="0">
                <a:latin typeface="D-DIN Condensed" panose="020B0504030202030204" pitchFamily="34" charset="77"/>
              </a:rPr>
              <a:t>NAHBI = </a:t>
            </a:r>
            <a:br>
              <a:rPr lang="en-US" dirty="0"/>
            </a:br>
            <a:r>
              <a:rPr lang="en-US" sz="6000" b="0" dirty="0"/>
              <a:t>Spokesmen; to bubble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806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D143-69D6-78F9-E429-AD842B9A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368" y="453606"/>
            <a:ext cx="831852" cy="4236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D-DIN Condensed" panose="020B0504030202030204" pitchFamily="34" charset="77"/>
              </a:rPr>
              <a:t>H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E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B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R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E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5A5C00-0569-50FB-61D9-7DC0B0D5D614}"/>
              </a:ext>
            </a:extLst>
          </p:cNvPr>
          <p:cNvSpPr txBox="1">
            <a:spLocks/>
          </p:cNvSpPr>
          <p:nvPr/>
        </p:nvSpPr>
        <p:spPr>
          <a:xfrm>
            <a:off x="4283294" y="453606"/>
            <a:ext cx="831852" cy="423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>
                <a:latin typeface="D-DIN Condensed" panose="020B0504030202030204" pitchFamily="34" charset="77"/>
              </a:rPr>
              <a:t>P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R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O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P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H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E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C</a:t>
            </a:r>
            <a:br>
              <a:rPr lang="en-US" dirty="0">
                <a:latin typeface="D-DIN Condensed" panose="020B0504030202030204" pitchFamily="34" charset="77"/>
              </a:rPr>
            </a:br>
            <a:r>
              <a:rPr lang="en-US" dirty="0">
                <a:latin typeface="D-DIN Condensed" panose="020B0504030202030204" pitchFamily="34" charset="77"/>
              </a:rPr>
              <a:t>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F16834-9C1C-3F5A-EE6A-5D6DEF296E68}"/>
              </a:ext>
            </a:extLst>
          </p:cNvPr>
          <p:cNvCxnSpPr/>
          <p:nvPr/>
        </p:nvCxnSpPr>
        <p:spPr>
          <a:xfrm>
            <a:off x="5115146" y="1749287"/>
            <a:ext cx="3313236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A5CFCB-11D6-6BB2-561E-9B8A651A8EF8}"/>
              </a:ext>
            </a:extLst>
          </p:cNvPr>
          <p:cNvCxnSpPr/>
          <p:nvPr/>
        </p:nvCxnSpPr>
        <p:spPr>
          <a:xfrm>
            <a:off x="5115146" y="2927405"/>
            <a:ext cx="3313236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E361F6-CA79-3318-B33F-0AB763035131}"/>
              </a:ext>
            </a:extLst>
          </p:cNvPr>
          <p:cNvCxnSpPr/>
          <p:nvPr/>
        </p:nvCxnSpPr>
        <p:spPr>
          <a:xfrm>
            <a:off x="554132" y="1749287"/>
            <a:ext cx="3313236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EC9D18-48E3-E708-9C64-2FDA09EAE02E}"/>
              </a:ext>
            </a:extLst>
          </p:cNvPr>
          <p:cNvCxnSpPr/>
          <p:nvPr/>
        </p:nvCxnSpPr>
        <p:spPr>
          <a:xfrm>
            <a:off x="554132" y="2927405"/>
            <a:ext cx="3313236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EE24E1-50BF-7B27-9C9A-06AFA63B7C83}"/>
              </a:ext>
            </a:extLst>
          </p:cNvPr>
          <p:cNvSpPr txBox="1"/>
          <p:nvPr/>
        </p:nvSpPr>
        <p:spPr>
          <a:xfrm>
            <a:off x="985960" y="1937981"/>
            <a:ext cx="2451312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D-DIN Condensed" panose="020B0504030202030204" pitchFamily="34" charset="77"/>
              </a:rPr>
              <a:t>CONTEMPORARY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latin typeface="D-DIN Condensed" panose="020B0504030202030204" pitchFamily="34" charset="77"/>
              </a:rPr>
              <a:t>RELIGIONS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E844E-1F25-5B3C-A6AB-7273CB30CE25}"/>
              </a:ext>
            </a:extLst>
          </p:cNvPr>
          <p:cNvSpPr txBox="1"/>
          <p:nvPr/>
        </p:nvSpPr>
        <p:spPr>
          <a:xfrm>
            <a:off x="6039031" y="1937981"/>
            <a:ext cx="1465465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D-DIN Condensed" panose="020B0504030202030204" pitchFamily="34" charset="77"/>
              </a:rPr>
              <a:t>HEBREW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latin typeface="D-DIN Condensed" panose="020B0504030202030204" pitchFamily="34" charset="77"/>
              </a:rPr>
              <a:t>RELIGION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99F048-1285-40DA-673B-34D6C0689777}"/>
              </a:ext>
            </a:extLst>
          </p:cNvPr>
          <p:cNvCxnSpPr/>
          <p:nvPr/>
        </p:nvCxnSpPr>
        <p:spPr>
          <a:xfrm>
            <a:off x="5115146" y="1065475"/>
            <a:ext cx="0" cy="2520563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3D747-2AC4-E680-9A5D-B3771F7D2970}"/>
              </a:ext>
            </a:extLst>
          </p:cNvPr>
          <p:cNvCxnSpPr/>
          <p:nvPr/>
        </p:nvCxnSpPr>
        <p:spPr>
          <a:xfrm>
            <a:off x="3895004" y="1065474"/>
            <a:ext cx="0" cy="2520563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8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5F62D8-7D4F-5BC8-DDA0-60C53784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(Formerly in Israel, when a man went to inquire of God, he used to say, “Come, and let us go to the seer”; for he who is called a prophet now was formerly called a seer.)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E8C41-323C-4E1C-A4C5-AD259BB2F3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 Samuel 9:9</a:t>
            </a:r>
          </a:p>
        </p:txBody>
      </p:sp>
    </p:spTree>
    <p:extLst>
      <p:ext uri="{BB962C8B-B14F-4D97-AF65-F5344CB8AC3E}">
        <p14:creationId xmlns:p14="http://schemas.microsoft.com/office/powerpoint/2010/main" val="136866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A7C0-F1DF-7F54-FBF2-C396A3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Prophet’s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66C2-1974-BAC9-131E-3EC26483A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4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Unique</a:t>
            </a:r>
          </a:p>
          <a:p>
            <a:pPr marL="914400" lvl="1" indent="-514350"/>
            <a:r>
              <a:rPr lang="en-US" dirty="0"/>
              <a:t>Hebrew religion = God reveals Himself</a:t>
            </a:r>
          </a:p>
          <a:p>
            <a:pPr marL="914400" lvl="1" indent="-514350"/>
            <a:r>
              <a:rPr lang="en-US" dirty="0"/>
              <a:t>Hebrew prophets’ service was an effect of their calling</a:t>
            </a:r>
          </a:p>
          <a:p>
            <a:pPr marL="914400" lvl="1" indent="-514350"/>
            <a:r>
              <a:rPr lang="en-US" dirty="0"/>
              <a:t>Need to speak and spiritual tension was not present in the priests and magicians serving pagan gods.</a:t>
            </a:r>
          </a:p>
        </p:txBody>
      </p:sp>
    </p:spTree>
    <p:extLst>
      <p:ext uri="{BB962C8B-B14F-4D97-AF65-F5344CB8AC3E}">
        <p14:creationId xmlns:p14="http://schemas.microsoft.com/office/powerpoint/2010/main" val="71546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A7C0-F1DF-7F54-FBF2-C396A3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Prophet’s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66C2-1974-BAC9-131E-3EC26483A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8"/>
            <a:ext cx="7913687" cy="1523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Unique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From God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17D1F5-5B06-AAD0-C436-3A883F835D86}"/>
              </a:ext>
            </a:extLst>
          </p:cNvPr>
          <p:cNvCxnSpPr/>
          <p:nvPr/>
        </p:nvCxnSpPr>
        <p:spPr>
          <a:xfrm>
            <a:off x="1057523" y="2703443"/>
            <a:ext cx="0" cy="206734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C64616-A536-2EBD-0E4C-3A555DD9C067}"/>
              </a:ext>
            </a:extLst>
          </p:cNvPr>
          <p:cNvSpPr txBox="1"/>
          <p:nvPr/>
        </p:nvSpPr>
        <p:spPr>
          <a:xfrm>
            <a:off x="1516559" y="2613728"/>
            <a:ext cx="65699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Then the Lord stretched out His hand and touched my mouth, and the Lord said to me, “Behold, I have put My words in your mouth.</a:t>
            </a: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Jeremiah 1:9</a:t>
            </a:r>
          </a:p>
        </p:txBody>
      </p:sp>
    </p:spTree>
    <p:extLst>
      <p:ext uri="{BB962C8B-B14F-4D97-AF65-F5344CB8AC3E}">
        <p14:creationId xmlns:p14="http://schemas.microsoft.com/office/powerpoint/2010/main" val="142556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A7C0-F1DF-7F54-FBF2-C396A3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Prophet’s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66C2-1974-BAC9-131E-3EC26483A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4716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Unique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From God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Powerful</a:t>
            </a:r>
          </a:p>
          <a:p>
            <a:pPr marL="1097280" lvl="1" indent="-697230"/>
            <a:r>
              <a:rPr lang="en-US" sz="4000" dirty="0"/>
              <a:t>Call produced a core crisis</a:t>
            </a:r>
          </a:p>
        </p:txBody>
      </p:sp>
    </p:spTree>
    <p:extLst>
      <p:ext uri="{BB962C8B-B14F-4D97-AF65-F5344CB8AC3E}">
        <p14:creationId xmlns:p14="http://schemas.microsoft.com/office/powerpoint/2010/main" val="335695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34171-21F5-28D9-9502-09DE4B35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820"/>
            <a:ext cx="9143999" cy="52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4B967-767F-D602-6E54-804FBDDC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4910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420</Words>
  <Application>Microsoft Macintosh PowerPoint</Application>
  <PresentationFormat>On-screen Show (16:9)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D-DIN Condensed</vt:lpstr>
      <vt:lpstr>Lato</vt:lpstr>
      <vt:lpstr>Lato Black</vt:lpstr>
      <vt:lpstr>Lato Light</vt:lpstr>
      <vt:lpstr>Lato Regular</vt:lpstr>
      <vt:lpstr>Lato Semibold</vt:lpstr>
      <vt:lpstr>With Title</vt:lpstr>
      <vt:lpstr>PowerPoint Presentation</vt:lpstr>
      <vt:lpstr>ROEH =  Seer  NAHBI =  Spokesmen; to bubble</vt:lpstr>
      <vt:lpstr>H E B R E W</vt:lpstr>
      <vt:lpstr>PowerPoint Presentation</vt:lpstr>
      <vt:lpstr>Characteristics of the Prophet’s Call</vt:lpstr>
      <vt:lpstr>Characteristics of the Prophet’s Call</vt:lpstr>
      <vt:lpstr>Characteristics of the Prophet’s Call</vt:lpstr>
      <vt:lpstr>PowerPoint Presentation</vt:lpstr>
      <vt:lpstr>PowerPoint Presentation</vt:lpstr>
      <vt:lpstr>PowerPoint Presentation</vt:lpstr>
      <vt:lpstr>Characteristics of the Prophet’s Call</vt:lpstr>
      <vt:lpstr>Characteristics of the Prophet’s Call</vt:lpstr>
      <vt:lpstr>Characteristics of the Prophet’s Call</vt:lpstr>
      <vt:lpstr>PowerPoint Presentation</vt:lpstr>
      <vt:lpstr>Characteristics of the Prophet’s Call</vt:lpstr>
      <vt:lpstr>THE CALL</vt:lpstr>
      <vt:lpstr>The Minor Prophets</vt:lpstr>
      <vt:lpstr>Read:  Hosea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</dc:title>
  <dc:subject/>
  <dc:creator>Mike Mazzalongo</dc:creator>
  <cp:keywords/>
  <dc:description/>
  <cp:lastModifiedBy>Hal Gatewood</cp:lastModifiedBy>
  <cp:revision>405</cp:revision>
  <dcterms:created xsi:type="dcterms:W3CDTF">2014-04-30T18:34:38Z</dcterms:created>
  <dcterms:modified xsi:type="dcterms:W3CDTF">2024-03-27T20:23:19Z</dcterms:modified>
  <cp:category/>
</cp:coreProperties>
</file>