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56" r:id="rId2"/>
    <p:sldId id="257" r:id="rId3"/>
    <p:sldId id="258" r:id="rId4"/>
    <p:sldId id="259" r:id="rId5"/>
    <p:sldId id="260" r:id="rId6"/>
    <p:sldId id="261" r:id="rId7"/>
    <p:sldId id="262" r:id="rId8"/>
    <p:sldId id="305"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5B9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28"/>
    <p:restoredTop sz="94694"/>
  </p:normalViewPr>
  <p:slideViewPr>
    <p:cSldViewPr snapToGrid="0" snapToObjects="1">
      <p:cViewPr varScale="1">
        <p:scale>
          <a:sx n="161" d="100"/>
          <a:sy n="161" d="100"/>
        </p:scale>
        <p:origin x="832" y="200"/>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91AD27-AD0E-BE47-8136-E6767B6BF7C5}" type="datetimeFigureOut">
              <a:rPr lang="en-US" smtClean="0"/>
              <a:t>8/30/22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3BCAB7-A41B-9042-9802-7853AB53CC99}" type="slidenum">
              <a:rPr lang="en-US" smtClean="0"/>
              <a:t>‹#›</a:t>
            </a:fld>
            <a:endParaRPr lang="en-US"/>
          </a:p>
        </p:txBody>
      </p:sp>
    </p:spTree>
    <p:extLst>
      <p:ext uri="{BB962C8B-B14F-4D97-AF65-F5344CB8AC3E}">
        <p14:creationId xmlns:p14="http://schemas.microsoft.com/office/powerpoint/2010/main" val="3563660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507380" y="1644562"/>
            <a:ext cx="7387683" cy="2604769"/>
          </a:xfrm>
          <a:prstGeom prst="rect">
            <a:avLst/>
          </a:prstGeom>
        </p:spPr>
        <p:txBody>
          <a:bodyPr anchor="b">
            <a:noAutofit/>
          </a:bodyPr>
          <a:lstStyle>
            <a:lvl1pPr>
              <a:lnSpc>
                <a:spcPct val="80000"/>
              </a:lnSpc>
              <a:defRPr sz="9000" b="1" i="0">
                <a:latin typeface="Lato Black" panose="020F0502020204030203" pitchFamily="34" charset="0"/>
                <a:ea typeface="Lato Black" panose="020F0502020204030203" pitchFamily="34" charset="0"/>
                <a:cs typeface="Lato Black" panose="020F0502020204030203" pitchFamily="34" charset="0"/>
              </a:defRPr>
            </a:lvl1pPr>
          </a:lstStyle>
          <a:p>
            <a:r>
              <a:rPr lang="en-US" dirty="0"/>
              <a:t>Title of Lesson</a:t>
            </a:r>
          </a:p>
        </p:txBody>
      </p:sp>
      <p:sp>
        <p:nvSpPr>
          <p:cNvPr id="3" name="Content Placeholder 2">
            <a:extLst>
              <a:ext uri="{FF2B5EF4-FFF2-40B4-BE49-F238E27FC236}">
                <a16:creationId xmlns:a16="http://schemas.microsoft.com/office/drawing/2014/main" id="{CA37A64D-2B70-1C42-B8B7-7DF9E761F5AB}"/>
              </a:ext>
            </a:extLst>
          </p:cNvPr>
          <p:cNvSpPr>
            <a:spLocks noGrp="1"/>
          </p:cNvSpPr>
          <p:nvPr>
            <p:ph sz="quarter" idx="10" hasCustomPrompt="1"/>
          </p:nvPr>
        </p:nvSpPr>
        <p:spPr>
          <a:xfrm>
            <a:off x="507380" y="4323673"/>
            <a:ext cx="7387683" cy="492125"/>
          </a:xfrm>
          <a:prstGeom prst="rect">
            <a:avLst/>
          </a:prstGeom>
        </p:spPr>
        <p:txBody>
          <a:bodyPr wrap="none">
            <a:normAutofit/>
          </a:bodyPr>
          <a:lstStyle>
            <a:lvl1pPr marL="0" indent="0">
              <a:buNone/>
              <a:defRPr sz="2000" b="1" i="0">
                <a:latin typeface="Lato" panose="020F0502020204030203" pitchFamily="34" charset="0"/>
                <a:ea typeface="Lato" panose="020F0502020204030203" pitchFamily="34" charset="0"/>
                <a:cs typeface="Lato" panose="020F0502020204030203" pitchFamily="34" charset="0"/>
              </a:defRPr>
            </a:lvl1pPr>
          </a:lstStyle>
          <a:p>
            <a:pPr lvl="0"/>
            <a:r>
              <a:rPr lang="en-US" dirty="0"/>
              <a:t>AUTHOR NAME</a:t>
            </a:r>
          </a:p>
        </p:txBody>
      </p:sp>
    </p:spTree>
    <p:extLst>
      <p:ext uri="{BB962C8B-B14F-4D97-AF65-F5344CB8AC3E}">
        <p14:creationId xmlns:p14="http://schemas.microsoft.com/office/powerpoint/2010/main" val="3479770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ible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85800" y="347619"/>
            <a:ext cx="7772400" cy="3693156"/>
          </a:xfrm>
          <a:prstGeom prst="rect">
            <a:avLst/>
          </a:prstGeom>
        </p:spPr>
        <p:txBody>
          <a:bodyPr anchor="ctr">
            <a:normAutofit/>
          </a:bodyPr>
          <a:lstStyle>
            <a:lvl1pPr marL="0" indent="0">
              <a:buNone/>
              <a:defRPr sz="3600" b="0" i="0">
                <a:solidFill>
                  <a:srgbClr val="FFFFFF"/>
                </a:solidFill>
                <a:latin typeface="Lato" panose="020F0502020204030203" pitchFamily="34" charset="0"/>
                <a:ea typeface="Lato" panose="020F0502020204030203" pitchFamily="34" charset="0"/>
                <a:cs typeface="Lato" panose="020F0502020204030203"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Content Placeholder 4"/>
          <p:cNvSpPr>
            <a:spLocks noGrp="1"/>
          </p:cNvSpPr>
          <p:nvPr>
            <p:ph sz="quarter" idx="10" hasCustomPrompt="1"/>
          </p:nvPr>
        </p:nvSpPr>
        <p:spPr>
          <a:xfrm>
            <a:off x="685800" y="4287308"/>
            <a:ext cx="7772400" cy="460375"/>
          </a:xfrm>
          <a:prstGeom prst="rect">
            <a:avLst/>
          </a:prstGeom>
        </p:spPr>
        <p:txBody>
          <a:bodyPr anchor="ctr">
            <a:noAutofit/>
          </a:bodyPr>
          <a:lstStyle>
            <a:lvl1pPr marL="0" indent="0">
              <a:buNone/>
              <a:defRPr sz="2800" b="1" i="0" baseline="0">
                <a:latin typeface="Lato" panose="020F0502020204030203" pitchFamily="34" charset="0"/>
                <a:ea typeface="Lato" panose="020F0502020204030203" pitchFamily="34" charset="0"/>
                <a:cs typeface="Lato" panose="020F0502020204030203" pitchFamily="34" charset="0"/>
              </a:defRPr>
            </a:lvl1pPr>
            <a:lvl2pPr>
              <a:defRPr sz="1600"/>
            </a:lvl2pPr>
            <a:lvl3pPr>
              <a:defRPr sz="1400"/>
            </a:lvl3pPr>
            <a:lvl4pPr>
              <a:defRPr sz="1200"/>
            </a:lvl4pPr>
            <a:lvl5pPr>
              <a:defRPr sz="1200"/>
            </a:lvl5pPr>
          </a:lstStyle>
          <a:p>
            <a:pPr lvl="0"/>
            <a:r>
              <a:rPr lang="en-US" dirty="0"/>
              <a:t>- Bible Verse 3:15</a:t>
            </a:r>
          </a:p>
        </p:txBody>
      </p:sp>
    </p:spTree>
    <p:extLst>
      <p:ext uri="{BB962C8B-B14F-4D97-AF65-F5344CB8AC3E}">
        <p14:creationId xmlns:p14="http://schemas.microsoft.com/office/powerpoint/2010/main" val="271852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89888"/>
            <a:ext cx="8229600" cy="3440032"/>
          </a:xfrm>
          <a:prstGeom prst="rect">
            <a:avLst/>
          </a:prstGeom>
        </p:spPr>
        <p:txBody>
          <a:bodyPr/>
          <a:lstStyle>
            <a:lvl1pPr>
              <a:defRPr b="0" i="0">
                <a:latin typeface="Lato" panose="020F0502020204030203" pitchFamily="34" charset="0"/>
                <a:ea typeface="Lato" panose="020F0502020204030203" pitchFamily="34" charset="0"/>
                <a:cs typeface="Lato" panose="020F0502020204030203" pitchFamily="34" charset="0"/>
              </a:defRPr>
            </a:lvl1pPr>
            <a:lvl2pPr>
              <a:defRPr b="0" i="0">
                <a:latin typeface="Lato" panose="020F0502020204030203" pitchFamily="34" charset="0"/>
                <a:ea typeface="Lato" panose="020F0502020204030203" pitchFamily="34" charset="0"/>
                <a:cs typeface="Lato" panose="020F0502020204030203" pitchFamily="34" charset="0"/>
              </a:defRPr>
            </a:lvl2pPr>
            <a:lvl3pPr>
              <a:defRPr b="0" i="0">
                <a:latin typeface="Lato" panose="020F0502020204030203" pitchFamily="34" charset="0"/>
                <a:ea typeface="Lato" panose="020F0502020204030203" pitchFamily="34" charset="0"/>
                <a:cs typeface="Lato" panose="020F0502020204030203" pitchFamily="34" charset="0"/>
              </a:defRPr>
            </a:lvl3pPr>
            <a:lvl4pPr>
              <a:defRPr b="0" i="0">
                <a:latin typeface="Lato" panose="020F0502020204030203" pitchFamily="34" charset="0"/>
                <a:ea typeface="Lato" panose="020F0502020204030203" pitchFamily="34" charset="0"/>
                <a:cs typeface="Lato" panose="020F0502020204030203" pitchFamily="34" charset="0"/>
              </a:defRPr>
            </a:lvl4pPr>
            <a:lvl5pPr>
              <a:defRPr b="0" i="0">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457200" y="274638"/>
            <a:ext cx="8229600" cy="783695"/>
          </a:xfrm>
          <a:prstGeom prst="rect">
            <a:avLst/>
          </a:prstGeom>
        </p:spPr>
        <p:txBody>
          <a:bodyPr anchor="b"/>
          <a:lstStyle>
            <a:lvl1pPr>
              <a:defRPr b="1" i="0">
                <a:latin typeface="Lato Black" panose="020F0502020204030203" pitchFamily="34" charset="0"/>
                <a:ea typeface="Lato Black" panose="020F0502020204030203" pitchFamily="34" charset="0"/>
                <a:cs typeface="Lato Black" panose="020F0502020204030203" pitchFamily="34" charset="0"/>
              </a:defRPr>
            </a:lvl1pPr>
          </a:lstStyle>
          <a:p>
            <a:r>
              <a:rPr lang="en-US" dirty="0"/>
              <a:t>Click to edit Master title style</a:t>
            </a:r>
          </a:p>
        </p:txBody>
      </p:sp>
    </p:spTree>
    <p:extLst>
      <p:ext uri="{BB962C8B-B14F-4D97-AF65-F5344CB8AC3E}">
        <p14:creationId xmlns:p14="http://schemas.microsoft.com/office/powerpoint/2010/main" val="551878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Line 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60494"/>
            <a:ext cx="8229600" cy="2669426"/>
          </a:xfrm>
          <a:prstGeom prst="rect">
            <a:avLst/>
          </a:prstGeom>
        </p:spPr>
        <p:txBody>
          <a:bodyPr/>
          <a:lstStyle>
            <a:lvl1pPr>
              <a:defRPr b="0" i="0">
                <a:latin typeface="Lato" panose="020F0502020204030203" pitchFamily="34" charset="0"/>
                <a:ea typeface="Lato" panose="020F0502020204030203" pitchFamily="34" charset="0"/>
                <a:cs typeface="Lato" panose="020F0502020204030203" pitchFamily="34" charset="0"/>
              </a:defRPr>
            </a:lvl1pPr>
            <a:lvl2pPr>
              <a:defRPr b="0" i="0">
                <a:latin typeface="Lato" panose="020F0502020204030203" pitchFamily="34" charset="0"/>
                <a:ea typeface="Lato" panose="020F0502020204030203" pitchFamily="34" charset="0"/>
                <a:cs typeface="Lato" panose="020F0502020204030203" pitchFamily="34" charset="0"/>
              </a:defRPr>
            </a:lvl2pPr>
            <a:lvl3pPr>
              <a:defRPr b="0" i="0">
                <a:latin typeface="Lato" panose="020F0502020204030203" pitchFamily="34" charset="0"/>
                <a:ea typeface="Lato" panose="020F0502020204030203" pitchFamily="34" charset="0"/>
                <a:cs typeface="Lato" panose="020F0502020204030203" pitchFamily="34" charset="0"/>
              </a:defRPr>
            </a:lvl3pPr>
            <a:lvl4pPr>
              <a:defRPr b="0" i="0">
                <a:latin typeface="Lato" panose="020F0502020204030203" pitchFamily="34" charset="0"/>
                <a:ea typeface="Lato" panose="020F0502020204030203" pitchFamily="34" charset="0"/>
                <a:cs typeface="Lato" panose="020F0502020204030203" pitchFamily="34" charset="0"/>
              </a:defRPr>
            </a:lvl4pPr>
            <a:lvl5pPr>
              <a:defRPr b="0" i="0">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457200" y="313580"/>
            <a:ext cx="8229600" cy="1339009"/>
          </a:xfrm>
          <a:prstGeom prst="rect">
            <a:avLst/>
          </a:prstGeom>
        </p:spPr>
        <p:txBody>
          <a:bodyPr anchor="b"/>
          <a:lstStyle>
            <a:lvl1pPr>
              <a:defRPr b="1" i="0">
                <a:latin typeface="Lato Black" panose="020F0502020204030203" pitchFamily="34" charset="0"/>
                <a:ea typeface="Lato Black" panose="020F0502020204030203" pitchFamily="34" charset="0"/>
                <a:cs typeface="Lato Black" panose="020F0502020204030203" pitchFamily="34" charset="0"/>
              </a:defRPr>
            </a:lvl1pPr>
          </a:lstStyle>
          <a:p>
            <a:r>
              <a:rPr lang="en-US" dirty="0"/>
              <a:t>Click to edit Master title style</a:t>
            </a:r>
          </a:p>
        </p:txBody>
      </p:sp>
    </p:spTree>
    <p:extLst>
      <p:ext uri="{BB962C8B-B14F-4D97-AF65-F5344CB8AC3E}">
        <p14:creationId xmlns:p14="http://schemas.microsoft.com/office/powerpoint/2010/main" val="1824204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tem and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1389888"/>
            <a:ext cx="8229600" cy="891839"/>
          </a:xfrm>
          <a:prstGeom prst="rect">
            <a:avLst/>
          </a:prstGeom>
        </p:spPr>
        <p:txBody>
          <a:bodyPr/>
          <a:lstStyle>
            <a:lvl1pPr marL="514350" indent="-514350">
              <a:buFont typeface="+mj-lt"/>
              <a:buAutoNum type="arabicPeriod"/>
              <a:defRPr sz="3600" b="1" i="0">
                <a:latin typeface="Lato" panose="020F0502020204030203" pitchFamily="34" charset="0"/>
                <a:ea typeface="Lato" panose="020F0502020204030203" pitchFamily="34" charset="0"/>
                <a:cs typeface="Lato" panose="020F0502020204030203" pitchFamily="34" charset="0"/>
              </a:defRPr>
            </a:lvl1pPr>
            <a:lvl2pPr marL="971550" indent="-514350">
              <a:buFont typeface="+mj-lt"/>
              <a:buAutoNum type="arabicPeriod"/>
              <a:defRPr b="0" i="0">
                <a:latin typeface="Lato" panose="020F0502020204030203" pitchFamily="34" charset="0"/>
                <a:ea typeface="Lato" panose="020F0502020204030203" pitchFamily="34" charset="0"/>
                <a:cs typeface="Lato" panose="020F0502020204030203" pitchFamily="34" charset="0"/>
              </a:defRPr>
            </a:lvl2pPr>
            <a:lvl3pPr marL="1371600" indent="-457200">
              <a:buFont typeface="+mj-lt"/>
              <a:buAutoNum type="arabicPeriod"/>
              <a:defRPr b="0" i="0">
                <a:latin typeface="Lato" panose="020F0502020204030203" pitchFamily="34" charset="0"/>
                <a:ea typeface="Lato" panose="020F0502020204030203" pitchFamily="34" charset="0"/>
                <a:cs typeface="Lato" panose="020F0502020204030203" pitchFamily="34" charset="0"/>
              </a:defRPr>
            </a:lvl3pPr>
            <a:lvl4pPr marL="1828800" indent="-457200">
              <a:buFont typeface="+mj-lt"/>
              <a:buAutoNum type="arabicPeriod"/>
              <a:defRPr b="0" i="0">
                <a:latin typeface="Lato" panose="020F0502020204030203" pitchFamily="34" charset="0"/>
                <a:ea typeface="Lato" panose="020F0502020204030203" pitchFamily="34" charset="0"/>
                <a:cs typeface="Lato" panose="020F0502020204030203" pitchFamily="34" charset="0"/>
              </a:defRPr>
            </a:lvl4pPr>
            <a:lvl5pPr marL="2286000" indent="-457200">
              <a:buFont typeface="+mj-lt"/>
              <a:buAutoNum type="arabicPeriod"/>
              <a:defRPr b="0" i="0">
                <a:latin typeface="Lato" panose="020F0502020204030203" pitchFamily="34" charset="0"/>
                <a:ea typeface="Lato" panose="020F0502020204030203" pitchFamily="34" charset="0"/>
                <a:cs typeface="Lato" panose="020F0502020204030203" pitchFamily="34" charset="0"/>
              </a:defRPr>
            </a:lvl5pPr>
          </a:lstStyle>
          <a:p>
            <a:pPr lvl="0"/>
            <a:r>
              <a:rPr lang="en-US" dirty="0"/>
              <a:t>Item Title</a:t>
            </a:r>
          </a:p>
        </p:txBody>
      </p:sp>
      <p:sp>
        <p:nvSpPr>
          <p:cNvPr id="6" name="Title 5"/>
          <p:cNvSpPr>
            <a:spLocks noGrp="1"/>
          </p:cNvSpPr>
          <p:nvPr>
            <p:ph type="title"/>
          </p:nvPr>
        </p:nvSpPr>
        <p:spPr>
          <a:xfrm>
            <a:off x="457200" y="274638"/>
            <a:ext cx="8229600" cy="783695"/>
          </a:xfrm>
          <a:prstGeom prst="rect">
            <a:avLst/>
          </a:prstGeom>
        </p:spPr>
        <p:txBody>
          <a:bodyPr anchor="b"/>
          <a:lstStyle>
            <a:lvl1pPr>
              <a:defRPr b="1" i="0">
                <a:latin typeface="Lato Black" panose="020F0502020204030203" pitchFamily="34" charset="0"/>
                <a:ea typeface="Lato Black" panose="020F0502020204030203" pitchFamily="34" charset="0"/>
                <a:cs typeface="Lato Black" panose="020F0502020204030203" pitchFamily="34" charset="0"/>
              </a:defRPr>
            </a:lvl1pPr>
          </a:lstStyle>
          <a:p>
            <a:r>
              <a:rPr lang="en-US" dirty="0"/>
              <a:t>Click to edit Master title style</a:t>
            </a:r>
          </a:p>
        </p:txBody>
      </p:sp>
      <p:cxnSp>
        <p:nvCxnSpPr>
          <p:cNvPr id="4" name="Straight Connector 3">
            <a:extLst>
              <a:ext uri="{FF2B5EF4-FFF2-40B4-BE49-F238E27FC236}">
                <a16:creationId xmlns:a16="http://schemas.microsoft.com/office/drawing/2014/main" id="{B054B5E4-ADCD-E14E-BDDF-E98F1B085647}"/>
              </a:ext>
            </a:extLst>
          </p:cNvPr>
          <p:cNvCxnSpPr/>
          <p:nvPr userDrawn="1"/>
        </p:nvCxnSpPr>
        <p:spPr>
          <a:xfrm>
            <a:off x="717847" y="2307364"/>
            <a:ext cx="0" cy="2435552"/>
          </a:xfrm>
          <a:prstGeom prst="line">
            <a:avLst/>
          </a:prstGeom>
          <a:ln w="76200"/>
          <a:effectLst/>
        </p:spPr>
        <p:style>
          <a:lnRef idx="2">
            <a:schemeClr val="accent1"/>
          </a:lnRef>
          <a:fillRef idx="0">
            <a:schemeClr val="accent1"/>
          </a:fillRef>
          <a:effectRef idx="1">
            <a:schemeClr val="accent1"/>
          </a:effectRef>
          <a:fontRef idx="minor">
            <a:schemeClr val="tx1"/>
          </a:fontRef>
        </p:style>
      </p:cxnSp>
      <p:sp>
        <p:nvSpPr>
          <p:cNvPr id="7" name="Content Placeholder 2">
            <a:extLst>
              <a:ext uri="{FF2B5EF4-FFF2-40B4-BE49-F238E27FC236}">
                <a16:creationId xmlns:a16="http://schemas.microsoft.com/office/drawing/2014/main" id="{6D42CF86-65DB-CD4F-AE44-F88D20EE0347}"/>
              </a:ext>
            </a:extLst>
          </p:cNvPr>
          <p:cNvSpPr>
            <a:spLocks noGrp="1"/>
          </p:cNvSpPr>
          <p:nvPr>
            <p:ph idx="10"/>
          </p:nvPr>
        </p:nvSpPr>
        <p:spPr>
          <a:xfrm>
            <a:off x="1128044" y="2307364"/>
            <a:ext cx="7558751" cy="2435552"/>
          </a:xfrm>
          <a:prstGeom prst="rect">
            <a:avLst/>
          </a:prstGeom>
        </p:spPr>
        <p:txBody>
          <a:bodyPr/>
          <a:lstStyle>
            <a:lvl1pPr marL="0" indent="0">
              <a:buFont typeface="+mj-lt"/>
              <a:buNone/>
              <a:defRPr sz="2400" b="0" i="0">
                <a:latin typeface="Lato" panose="020F0502020204030203" pitchFamily="34" charset="0"/>
                <a:ea typeface="Lato" panose="020F0502020204030203" pitchFamily="34" charset="0"/>
                <a:cs typeface="Lato" panose="020F0502020204030203" pitchFamily="34" charset="0"/>
              </a:defRPr>
            </a:lvl1pPr>
            <a:lvl2pPr marL="971550" indent="-514350">
              <a:buFont typeface="+mj-lt"/>
              <a:buAutoNum type="arabicPeriod"/>
              <a:defRPr b="0" i="0">
                <a:latin typeface="Lato" panose="020F0502020204030203" pitchFamily="34" charset="0"/>
                <a:ea typeface="Lato" panose="020F0502020204030203" pitchFamily="34" charset="0"/>
                <a:cs typeface="Lato" panose="020F0502020204030203" pitchFamily="34" charset="0"/>
              </a:defRPr>
            </a:lvl2pPr>
            <a:lvl3pPr marL="1371600" indent="-457200">
              <a:buFont typeface="+mj-lt"/>
              <a:buAutoNum type="arabicPeriod"/>
              <a:defRPr b="0" i="0">
                <a:latin typeface="Lato" panose="020F0502020204030203" pitchFamily="34" charset="0"/>
                <a:ea typeface="Lato" panose="020F0502020204030203" pitchFamily="34" charset="0"/>
                <a:cs typeface="Lato" panose="020F0502020204030203" pitchFamily="34" charset="0"/>
              </a:defRPr>
            </a:lvl3pPr>
            <a:lvl4pPr marL="1828800" indent="-457200">
              <a:buFont typeface="+mj-lt"/>
              <a:buAutoNum type="arabicPeriod"/>
              <a:defRPr b="0" i="0">
                <a:latin typeface="Lato" panose="020F0502020204030203" pitchFamily="34" charset="0"/>
                <a:ea typeface="Lato" panose="020F0502020204030203" pitchFamily="34" charset="0"/>
                <a:cs typeface="Lato" panose="020F0502020204030203" pitchFamily="34" charset="0"/>
              </a:defRPr>
            </a:lvl4pPr>
            <a:lvl5pPr marL="2286000" indent="-457200">
              <a:buFont typeface="+mj-lt"/>
              <a:buAutoNum type="arabicPeriod"/>
              <a:defRPr b="0" i="0">
                <a:latin typeface="Lato" panose="020F0502020204030203" pitchFamily="34" charset="0"/>
                <a:ea typeface="Lato" panose="020F0502020204030203" pitchFamily="34" charset="0"/>
                <a:cs typeface="Lato" panose="020F0502020204030203" pitchFamily="34" charset="0"/>
              </a:defRPr>
            </a:lvl5pPr>
          </a:lstStyle>
          <a:p>
            <a:pPr lvl="0"/>
            <a:endParaRPr lang="en-US" dirty="0"/>
          </a:p>
        </p:txBody>
      </p:sp>
    </p:spTree>
    <p:extLst>
      <p:ext uri="{BB962C8B-B14F-4D97-AF65-F5344CB8AC3E}">
        <p14:creationId xmlns:p14="http://schemas.microsoft.com/office/powerpoint/2010/main" val="157384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enter Single 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80160" y="0"/>
            <a:ext cx="7205472" cy="5143500"/>
          </a:xfrm>
          <a:prstGeom prst="rect">
            <a:avLst/>
          </a:prstGeom>
        </p:spPr>
        <p:txBody>
          <a:bodyPr anchor="ctr">
            <a:normAutofit/>
          </a:bodyPr>
          <a:lstStyle>
            <a:lvl1pPr algn="l">
              <a:defRPr sz="5400" b="1" i="0">
                <a:latin typeface="Lato" panose="020F0502020204030203" pitchFamily="34" charset="0"/>
                <a:ea typeface="Lato" panose="020F0502020204030203" pitchFamily="34" charset="0"/>
                <a:cs typeface="Lato" panose="020F0502020204030203" pitchFamily="34" charset="0"/>
              </a:defRPr>
            </a:lvl1pPr>
          </a:lstStyle>
          <a:p>
            <a:r>
              <a:rPr lang="en-US" dirty="0"/>
              <a:t>This is a single statement slide</a:t>
            </a:r>
          </a:p>
        </p:txBody>
      </p:sp>
    </p:spTree>
    <p:extLst>
      <p:ext uri="{BB962C8B-B14F-4D97-AF65-F5344CB8AC3E}">
        <p14:creationId xmlns:p14="http://schemas.microsoft.com/office/powerpoint/2010/main" val="3378329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p:bg>
      <p:bgPr>
        <a:solidFill>
          <a:schemeClr val="bg2">
            <a:lumMod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658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eo Fea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BEEB29-58B0-3C48-AEE1-EF78B3A4435C}"/>
              </a:ext>
            </a:extLst>
          </p:cNvPr>
          <p:cNvSpPr>
            <a:spLocks noGrp="1"/>
          </p:cNvSpPr>
          <p:nvPr>
            <p:ph sz="quarter" idx="10" hasCustomPrompt="1"/>
          </p:nvPr>
        </p:nvSpPr>
        <p:spPr>
          <a:xfrm>
            <a:off x="1033463" y="2059260"/>
            <a:ext cx="7262812" cy="2490516"/>
          </a:xfrm>
          <a:prstGeom prst="rect">
            <a:avLst/>
          </a:prstGeom>
        </p:spPr>
        <p:txBody>
          <a:bodyPr/>
          <a:lstStyle>
            <a:lvl1pPr marL="0" indent="0" algn="ctr">
              <a:buNone/>
              <a:defRPr b="1" i="0">
                <a:solidFill>
                  <a:schemeClr val="bg2">
                    <a:lumMod val="10000"/>
                  </a:schemeClr>
                </a:solidFill>
                <a:latin typeface="Lato Black" panose="020F0502020204030203" pitchFamily="34" charset="0"/>
                <a:ea typeface="Lato Black" panose="020F0502020204030203" pitchFamily="34" charset="0"/>
                <a:cs typeface="Lato Black" panose="020F0502020204030203" pitchFamily="34" charset="0"/>
              </a:defRPr>
            </a:lvl1pPr>
          </a:lstStyle>
          <a:p>
            <a:pPr lvl="0"/>
            <a:r>
              <a:rPr lang="en-US" dirty="0"/>
              <a:t>Different looking page to bring attention to something or to wake up the audience.</a:t>
            </a:r>
          </a:p>
        </p:txBody>
      </p:sp>
    </p:spTree>
    <p:extLst>
      <p:ext uri="{BB962C8B-B14F-4D97-AF65-F5344CB8AC3E}">
        <p14:creationId xmlns:p14="http://schemas.microsoft.com/office/powerpoint/2010/main" val="704499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3812312"/>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7" r:id="rId4"/>
    <p:sldLayoutId id="2147483656" r:id="rId5"/>
    <p:sldLayoutId id="2147483654" r:id="rId6"/>
    <p:sldLayoutId id="2147483655" r:id="rId7"/>
    <p:sldLayoutId id="2147483658" r:id="rId8"/>
  </p:sldLayoutIdLst>
  <p:txStyles>
    <p:titleStyle>
      <a:lvl1pPr algn="l" defTabSz="457200" rtl="0" eaLnBrk="1" latinLnBrk="0" hangingPunct="1">
        <a:spcBef>
          <a:spcPct val="0"/>
        </a:spcBef>
        <a:buNone/>
        <a:defRPr sz="3600" kern="1200">
          <a:solidFill>
            <a:schemeClr val="bg1"/>
          </a:solidFill>
          <a:latin typeface="Lato Regular"/>
          <a:ea typeface="+mj-ea"/>
          <a:cs typeface="Lato Regular"/>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Lato Regular"/>
          <a:ea typeface="+mn-ea"/>
          <a:cs typeface="Lato Regular"/>
        </a:defRPr>
      </a:lvl1pPr>
      <a:lvl2pPr marL="742950" indent="-285750" algn="l" defTabSz="457200" rtl="0" eaLnBrk="1" latinLnBrk="0" hangingPunct="1">
        <a:spcBef>
          <a:spcPct val="20000"/>
        </a:spcBef>
        <a:buFont typeface="Arial"/>
        <a:buChar char="–"/>
        <a:defRPr sz="2800" kern="1200">
          <a:solidFill>
            <a:srgbClr val="FFFFFF"/>
          </a:solidFill>
          <a:latin typeface="Lato Regular"/>
          <a:ea typeface="+mn-ea"/>
          <a:cs typeface="Lato Regular"/>
        </a:defRPr>
      </a:lvl2pPr>
      <a:lvl3pPr marL="1143000" indent="-228600" algn="l" defTabSz="457200" rtl="0" eaLnBrk="1" latinLnBrk="0" hangingPunct="1">
        <a:spcBef>
          <a:spcPct val="20000"/>
        </a:spcBef>
        <a:buFont typeface="Arial"/>
        <a:buChar char="•"/>
        <a:defRPr sz="2400" kern="1200">
          <a:solidFill>
            <a:srgbClr val="FFFFFF"/>
          </a:solidFill>
          <a:latin typeface="Lato Regular"/>
          <a:ea typeface="+mn-ea"/>
          <a:cs typeface="Lato Regular"/>
        </a:defRPr>
      </a:lvl3pPr>
      <a:lvl4pPr marL="1600200" indent="-228600" algn="l" defTabSz="457200" rtl="0" eaLnBrk="1" latinLnBrk="0" hangingPunct="1">
        <a:spcBef>
          <a:spcPct val="20000"/>
        </a:spcBef>
        <a:buFont typeface="Arial"/>
        <a:buChar char="–"/>
        <a:defRPr sz="2000" kern="1200">
          <a:solidFill>
            <a:srgbClr val="FFFFFF"/>
          </a:solidFill>
          <a:latin typeface="Lato Regular"/>
          <a:ea typeface="+mn-ea"/>
          <a:cs typeface="Lato Regular"/>
        </a:defRPr>
      </a:lvl4pPr>
      <a:lvl5pPr marL="2057400" indent="-228600" algn="l" defTabSz="457200" rtl="0" eaLnBrk="1" latinLnBrk="0" hangingPunct="1">
        <a:spcBef>
          <a:spcPct val="20000"/>
        </a:spcBef>
        <a:buFont typeface="Arial"/>
        <a:buChar char="»"/>
        <a:defRPr sz="2000" kern="1200">
          <a:solidFill>
            <a:srgbClr val="FFFFFF"/>
          </a:solidFill>
          <a:latin typeface="Lato Regular"/>
          <a:ea typeface="+mn-ea"/>
          <a:cs typeface="Lato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E14B4-36C5-724F-AAB1-8F8212927C89}"/>
              </a:ext>
            </a:extLst>
          </p:cNvPr>
          <p:cNvSpPr>
            <a:spLocks noGrp="1"/>
          </p:cNvSpPr>
          <p:nvPr>
            <p:ph type="ctrTitle"/>
          </p:nvPr>
        </p:nvSpPr>
        <p:spPr/>
        <p:txBody>
          <a:bodyPr/>
          <a:lstStyle/>
          <a:p>
            <a:r>
              <a:rPr lang="en-US" sz="7200" dirty="0"/>
              <a:t>The </a:t>
            </a:r>
            <a:br>
              <a:rPr lang="en-US" sz="7200" dirty="0"/>
            </a:br>
            <a:r>
              <a:rPr lang="en-US" sz="7200" dirty="0"/>
              <a:t>Chocolate Cross</a:t>
            </a:r>
          </a:p>
        </p:txBody>
      </p:sp>
      <p:sp>
        <p:nvSpPr>
          <p:cNvPr id="3" name="Content Placeholder 2">
            <a:extLst>
              <a:ext uri="{FF2B5EF4-FFF2-40B4-BE49-F238E27FC236}">
                <a16:creationId xmlns:a16="http://schemas.microsoft.com/office/drawing/2014/main" id="{5089BBE6-9B36-BA47-8C8F-A4C59EC34106}"/>
              </a:ext>
            </a:extLst>
          </p:cNvPr>
          <p:cNvSpPr>
            <a:spLocks noGrp="1"/>
          </p:cNvSpPr>
          <p:nvPr>
            <p:ph sz="quarter" idx="10"/>
          </p:nvPr>
        </p:nvSpPr>
        <p:spPr/>
        <p:txBody>
          <a:bodyPr/>
          <a:lstStyle/>
          <a:p>
            <a:r>
              <a:rPr lang="en-US" dirty="0"/>
              <a:t>MIKE MAZZALONGO</a:t>
            </a:r>
          </a:p>
        </p:txBody>
      </p:sp>
    </p:spTree>
    <p:extLst>
      <p:ext uri="{BB962C8B-B14F-4D97-AF65-F5344CB8AC3E}">
        <p14:creationId xmlns:p14="http://schemas.microsoft.com/office/powerpoint/2010/main" val="605673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9D0BA-AE51-4698-0908-7F2D9560C16C}"/>
              </a:ext>
            </a:extLst>
          </p:cNvPr>
          <p:cNvSpPr>
            <a:spLocks noGrp="1"/>
          </p:cNvSpPr>
          <p:nvPr>
            <p:ph type="title"/>
          </p:nvPr>
        </p:nvSpPr>
        <p:spPr>
          <a:xfrm>
            <a:off x="1280159" y="0"/>
            <a:ext cx="7410913" cy="5143500"/>
          </a:xfrm>
        </p:spPr>
        <p:txBody>
          <a:bodyPr>
            <a:normAutofit/>
          </a:bodyPr>
          <a:lstStyle/>
          <a:p>
            <a:r>
              <a:rPr lang="en-US" sz="6000" dirty="0"/>
              <a:t>Christians </a:t>
            </a:r>
            <a:r>
              <a:rPr lang="en-US" sz="6000" u="sng" dirty="0">
                <a:latin typeface="Lato Black" panose="020F0502020204030203" pitchFamily="34" charset="0"/>
                <a:ea typeface="Lato Black" panose="020F0502020204030203" pitchFamily="34" charset="0"/>
                <a:cs typeface="Lato Black" panose="020F0502020204030203" pitchFamily="34" charset="0"/>
              </a:rPr>
              <a:t>carry</a:t>
            </a:r>
            <a:br>
              <a:rPr lang="en-US" sz="6000" dirty="0"/>
            </a:br>
            <a:r>
              <a:rPr lang="en-US" sz="6000" dirty="0"/>
              <a:t>the Cross of Christ.</a:t>
            </a:r>
          </a:p>
        </p:txBody>
      </p:sp>
    </p:spTree>
    <p:extLst>
      <p:ext uri="{BB962C8B-B14F-4D97-AF65-F5344CB8AC3E}">
        <p14:creationId xmlns:p14="http://schemas.microsoft.com/office/powerpoint/2010/main" val="3662059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7804AF-0C82-3FE5-DD54-6FE29B51618F}"/>
              </a:ext>
            </a:extLst>
          </p:cNvPr>
          <p:cNvSpPr>
            <a:spLocks noGrp="1"/>
          </p:cNvSpPr>
          <p:nvPr>
            <p:ph type="body" idx="1"/>
          </p:nvPr>
        </p:nvSpPr>
        <p:spPr/>
        <p:txBody>
          <a:bodyPr>
            <a:normAutofit/>
          </a:bodyPr>
          <a:lstStyle/>
          <a:p>
            <a:r>
              <a:rPr lang="en-US" sz="4000" dirty="0"/>
              <a:t>And he who does not take his cross and follow after Me is not worthy of Me.</a:t>
            </a:r>
          </a:p>
        </p:txBody>
      </p:sp>
      <p:sp>
        <p:nvSpPr>
          <p:cNvPr id="3" name="Content Placeholder 2">
            <a:extLst>
              <a:ext uri="{FF2B5EF4-FFF2-40B4-BE49-F238E27FC236}">
                <a16:creationId xmlns:a16="http://schemas.microsoft.com/office/drawing/2014/main" id="{A2B5BFBF-D46E-12F0-4E76-A9C42B9212A0}"/>
              </a:ext>
            </a:extLst>
          </p:cNvPr>
          <p:cNvSpPr>
            <a:spLocks noGrp="1"/>
          </p:cNvSpPr>
          <p:nvPr>
            <p:ph sz="quarter" idx="10"/>
          </p:nvPr>
        </p:nvSpPr>
        <p:spPr/>
        <p:txBody>
          <a:bodyPr/>
          <a:lstStyle/>
          <a:p>
            <a:r>
              <a:rPr lang="en-US" dirty="0"/>
              <a:t>- Matthew 10:38</a:t>
            </a:r>
          </a:p>
        </p:txBody>
      </p:sp>
    </p:spTree>
    <p:extLst>
      <p:ext uri="{BB962C8B-B14F-4D97-AF65-F5344CB8AC3E}">
        <p14:creationId xmlns:p14="http://schemas.microsoft.com/office/powerpoint/2010/main" val="1191341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7804AF-0C82-3FE5-DD54-6FE29B51618F}"/>
              </a:ext>
            </a:extLst>
          </p:cNvPr>
          <p:cNvSpPr>
            <a:spLocks noGrp="1"/>
          </p:cNvSpPr>
          <p:nvPr>
            <p:ph type="body" idx="1"/>
          </p:nvPr>
        </p:nvSpPr>
        <p:spPr/>
        <p:txBody>
          <a:bodyPr/>
          <a:lstStyle/>
          <a:p>
            <a:r>
              <a:rPr lang="en-US" dirty="0"/>
              <a:t>Then Jesus said to His disciples, </a:t>
            </a:r>
            <a:br>
              <a:rPr lang="en-US" dirty="0"/>
            </a:br>
            <a:r>
              <a:rPr lang="en-US" dirty="0"/>
              <a:t>“If anyone wishes to come after Me, he must deny himself, and take up his cross and follow Me.</a:t>
            </a:r>
          </a:p>
        </p:txBody>
      </p:sp>
      <p:sp>
        <p:nvSpPr>
          <p:cNvPr id="3" name="Content Placeholder 2">
            <a:extLst>
              <a:ext uri="{FF2B5EF4-FFF2-40B4-BE49-F238E27FC236}">
                <a16:creationId xmlns:a16="http://schemas.microsoft.com/office/drawing/2014/main" id="{A2B5BFBF-D46E-12F0-4E76-A9C42B9212A0}"/>
              </a:ext>
            </a:extLst>
          </p:cNvPr>
          <p:cNvSpPr>
            <a:spLocks noGrp="1"/>
          </p:cNvSpPr>
          <p:nvPr>
            <p:ph sz="quarter" idx="10"/>
          </p:nvPr>
        </p:nvSpPr>
        <p:spPr/>
        <p:txBody>
          <a:bodyPr/>
          <a:lstStyle/>
          <a:p>
            <a:r>
              <a:rPr lang="en-US" dirty="0"/>
              <a:t>- Matthew 16:24</a:t>
            </a:r>
          </a:p>
        </p:txBody>
      </p:sp>
    </p:spTree>
    <p:extLst>
      <p:ext uri="{BB962C8B-B14F-4D97-AF65-F5344CB8AC3E}">
        <p14:creationId xmlns:p14="http://schemas.microsoft.com/office/powerpoint/2010/main" val="1523509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7804AF-0C82-3FE5-DD54-6FE29B51618F}"/>
              </a:ext>
            </a:extLst>
          </p:cNvPr>
          <p:cNvSpPr>
            <a:spLocks noGrp="1"/>
          </p:cNvSpPr>
          <p:nvPr>
            <p:ph type="body" idx="1"/>
          </p:nvPr>
        </p:nvSpPr>
        <p:spPr/>
        <p:txBody>
          <a:bodyPr>
            <a:normAutofit fontScale="92500"/>
          </a:bodyPr>
          <a:lstStyle/>
          <a:p>
            <a:r>
              <a:rPr lang="en-US" baseline="30000" dirty="0"/>
              <a:t>25</a:t>
            </a:r>
            <a:r>
              <a:rPr lang="en-US" dirty="0"/>
              <a:t> Now large crowds were going along with Him; and He turned and said to them, </a:t>
            </a:r>
            <a:r>
              <a:rPr lang="en-US" baseline="30000" dirty="0"/>
              <a:t>26</a:t>
            </a:r>
            <a:r>
              <a:rPr lang="en-US" dirty="0"/>
              <a:t> “If anyone comes to Me, and does not hate his own father and mother and wife and children and brothers and sisters, yes, and even his own life, he cannot be My disciple.</a:t>
            </a:r>
          </a:p>
        </p:txBody>
      </p:sp>
      <p:sp>
        <p:nvSpPr>
          <p:cNvPr id="3" name="Content Placeholder 2">
            <a:extLst>
              <a:ext uri="{FF2B5EF4-FFF2-40B4-BE49-F238E27FC236}">
                <a16:creationId xmlns:a16="http://schemas.microsoft.com/office/drawing/2014/main" id="{A2B5BFBF-D46E-12F0-4E76-A9C42B9212A0}"/>
              </a:ext>
            </a:extLst>
          </p:cNvPr>
          <p:cNvSpPr>
            <a:spLocks noGrp="1"/>
          </p:cNvSpPr>
          <p:nvPr>
            <p:ph sz="quarter" idx="10"/>
          </p:nvPr>
        </p:nvSpPr>
        <p:spPr/>
        <p:txBody>
          <a:bodyPr/>
          <a:lstStyle/>
          <a:p>
            <a:r>
              <a:rPr lang="en-US" dirty="0"/>
              <a:t>- Luke 14:25-26</a:t>
            </a:r>
          </a:p>
        </p:txBody>
      </p:sp>
    </p:spTree>
    <p:extLst>
      <p:ext uri="{BB962C8B-B14F-4D97-AF65-F5344CB8AC3E}">
        <p14:creationId xmlns:p14="http://schemas.microsoft.com/office/powerpoint/2010/main" val="4096499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7804AF-0C82-3FE5-DD54-6FE29B51618F}"/>
              </a:ext>
            </a:extLst>
          </p:cNvPr>
          <p:cNvSpPr>
            <a:spLocks noGrp="1"/>
          </p:cNvSpPr>
          <p:nvPr>
            <p:ph type="body" idx="1"/>
          </p:nvPr>
        </p:nvSpPr>
        <p:spPr/>
        <p:txBody>
          <a:bodyPr/>
          <a:lstStyle/>
          <a:p>
            <a:r>
              <a:rPr lang="en-US" dirty="0"/>
              <a:t>Whoever does not carry his own cross and come after Me cannot be My disciple.</a:t>
            </a:r>
          </a:p>
        </p:txBody>
      </p:sp>
      <p:sp>
        <p:nvSpPr>
          <p:cNvPr id="3" name="Content Placeholder 2">
            <a:extLst>
              <a:ext uri="{FF2B5EF4-FFF2-40B4-BE49-F238E27FC236}">
                <a16:creationId xmlns:a16="http://schemas.microsoft.com/office/drawing/2014/main" id="{A2B5BFBF-D46E-12F0-4E76-A9C42B9212A0}"/>
              </a:ext>
            </a:extLst>
          </p:cNvPr>
          <p:cNvSpPr>
            <a:spLocks noGrp="1"/>
          </p:cNvSpPr>
          <p:nvPr>
            <p:ph sz="quarter" idx="10"/>
          </p:nvPr>
        </p:nvSpPr>
        <p:spPr/>
        <p:txBody>
          <a:bodyPr/>
          <a:lstStyle/>
          <a:p>
            <a:r>
              <a:rPr lang="en-US" dirty="0"/>
              <a:t>- Luke 14:27</a:t>
            </a:r>
          </a:p>
        </p:txBody>
      </p:sp>
    </p:spTree>
    <p:extLst>
      <p:ext uri="{BB962C8B-B14F-4D97-AF65-F5344CB8AC3E}">
        <p14:creationId xmlns:p14="http://schemas.microsoft.com/office/powerpoint/2010/main" val="1705736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63A96-1006-BA75-D1BC-2819EFEB0CD4}"/>
              </a:ext>
            </a:extLst>
          </p:cNvPr>
          <p:cNvSpPr>
            <a:spLocks noGrp="1"/>
          </p:cNvSpPr>
          <p:nvPr>
            <p:ph type="title"/>
          </p:nvPr>
        </p:nvSpPr>
        <p:spPr>
          <a:xfrm>
            <a:off x="1529696" y="0"/>
            <a:ext cx="6955935" cy="5143500"/>
          </a:xfrm>
        </p:spPr>
        <p:txBody>
          <a:bodyPr>
            <a:normAutofit/>
          </a:bodyPr>
          <a:lstStyle/>
          <a:p>
            <a:r>
              <a:rPr lang="en-US" sz="6600" dirty="0"/>
              <a:t>Discipleship =</a:t>
            </a:r>
            <a:br>
              <a:rPr lang="en-US" sz="6600" dirty="0"/>
            </a:br>
            <a:r>
              <a:rPr lang="en-US" sz="6600" b="0" dirty="0"/>
              <a:t>Cross Carrying</a:t>
            </a:r>
          </a:p>
        </p:txBody>
      </p:sp>
    </p:spTree>
    <p:extLst>
      <p:ext uri="{BB962C8B-B14F-4D97-AF65-F5344CB8AC3E}">
        <p14:creationId xmlns:p14="http://schemas.microsoft.com/office/powerpoint/2010/main" val="817865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213DC4-0F14-D5A5-C554-DB996FD48F1D}"/>
              </a:ext>
            </a:extLst>
          </p:cNvPr>
          <p:cNvSpPr>
            <a:spLocks noGrp="1"/>
          </p:cNvSpPr>
          <p:nvPr>
            <p:ph type="body" idx="1"/>
          </p:nvPr>
        </p:nvSpPr>
        <p:spPr/>
        <p:txBody>
          <a:bodyPr/>
          <a:lstStyle/>
          <a:p>
            <a:r>
              <a:rPr lang="en-US" baseline="30000" dirty="0"/>
              <a:t>9</a:t>
            </a:r>
            <a:r>
              <a:rPr lang="en-US" dirty="0"/>
              <a:t> Do not acquire gold, or silver, or copper for your money belts, </a:t>
            </a:r>
            <a:r>
              <a:rPr lang="en-US" baseline="30000" dirty="0"/>
              <a:t>10</a:t>
            </a:r>
            <a:r>
              <a:rPr lang="en-US" dirty="0"/>
              <a:t> or a bag for your journey, or even two coats, or sandals, or a staff; for the worker is worthy of his support.</a:t>
            </a:r>
          </a:p>
        </p:txBody>
      </p:sp>
      <p:sp>
        <p:nvSpPr>
          <p:cNvPr id="3" name="Content Placeholder 2">
            <a:extLst>
              <a:ext uri="{FF2B5EF4-FFF2-40B4-BE49-F238E27FC236}">
                <a16:creationId xmlns:a16="http://schemas.microsoft.com/office/drawing/2014/main" id="{BFF935DF-90B9-D715-2999-3340C57F0271}"/>
              </a:ext>
            </a:extLst>
          </p:cNvPr>
          <p:cNvSpPr>
            <a:spLocks noGrp="1"/>
          </p:cNvSpPr>
          <p:nvPr>
            <p:ph sz="quarter" idx="10"/>
          </p:nvPr>
        </p:nvSpPr>
        <p:spPr/>
        <p:txBody>
          <a:bodyPr/>
          <a:lstStyle/>
          <a:p>
            <a:r>
              <a:rPr lang="en-US" dirty="0"/>
              <a:t>- Matthew 10:9-10</a:t>
            </a:r>
          </a:p>
        </p:txBody>
      </p:sp>
    </p:spTree>
    <p:extLst>
      <p:ext uri="{BB962C8B-B14F-4D97-AF65-F5344CB8AC3E}">
        <p14:creationId xmlns:p14="http://schemas.microsoft.com/office/powerpoint/2010/main" val="1323891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213DC4-0F14-D5A5-C554-DB996FD48F1D}"/>
              </a:ext>
            </a:extLst>
          </p:cNvPr>
          <p:cNvSpPr>
            <a:spLocks noGrp="1"/>
          </p:cNvSpPr>
          <p:nvPr>
            <p:ph type="body" idx="1"/>
          </p:nvPr>
        </p:nvSpPr>
        <p:spPr/>
        <p:txBody>
          <a:bodyPr/>
          <a:lstStyle/>
          <a:p>
            <a:r>
              <a:rPr lang="en-US" dirty="0"/>
              <a:t>Whoever does not receive you, nor heed your words, as you go out of that house or that city, shake the dust off your feet.</a:t>
            </a:r>
          </a:p>
        </p:txBody>
      </p:sp>
      <p:sp>
        <p:nvSpPr>
          <p:cNvPr id="3" name="Content Placeholder 2">
            <a:extLst>
              <a:ext uri="{FF2B5EF4-FFF2-40B4-BE49-F238E27FC236}">
                <a16:creationId xmlns:a16="http://schemas.microsoft.com/office/drawing/2014/main" id="{BFF935DF-90B9-D715-2999-3340C57F0271}"/>
              </a:ext>
            </a:extLst>
          </p:cNvPr>
          <p:cNvSpPr>
            <a:spLocks noGrp="1"/>
          </p:cNvSpPr>
          <p:nvPr>
            <p:ph sz="quarter" idx="10"/>
          </p:nvPr>
        </p:nvSpPr>
        <p:spPr/>
        <p:txBody>
          <a:bodyPr/>
          <a:lstStyle/>
          <a:p>
            <a:r>
              <a:rPr lang="en-US" dirty="0"/>
              <a:t>- Matthew 10:14</a:t>
            </a:r>
          </a:p>
        </p:txBody>
      </p:sp>
    </p:spTree>
    <p:extLst>
      <p:ext uri="{BB962C8B-B14F-4D97-AF65-F5344CB8AC3E}">
        <p14:creationId xmlns:p14="http://schemas.microsoft.com/office/powerpoint/2010/main" val="2621529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213DC4-0F14-D5A5-C554-DB996FD48F1D}"/>
              </a:ext>
            </a:extLst>
          </p:cNvPr>
          <p:cNvSpPr>
            <a:spLocks noGrp="1"/>
          </p:cNvSpPr>
          <p:nvPr>
            <p:ph type="body" idx="1"/>
          </p:nvPr>
        </p:nvSpPr>
        <p:spPr/>
        <p:txBody>
          <a:bodyPr/>
          <a:lstStyle/>
          <a:p>
            <a:r>
              <a:rPr lang="en-US" dirty="0"/>
              <a:t>Behold, I send you out as sheep in the midst of wolves; so be shrewd as serpents and innocent as doves.</a:t>
            </a:r>
          </a:p>
        </p:txBody>
      </p:sp>
      <p:sp>
        <p:nvSpPr>
          <p:cNvPr id="3" name="Content Placeholder 2">
            <a:extLst>
              <a:ext uri="{FF2B5EF4-FFF2-40B4-BE49-F238E27FC236}">
                <a16:creationId xmlns:a16="http://schemas.microsoft.com/office/drawing/2014/main" id="{BFF935DF-90B9-D715-2999-3340C57F0271}"/>
              </a:ext>
            </a:extLst>
          </p:cNvPr>
          <p:cNvSpPr>
            <a:spLocks noGrp="1"/>
          </p:cNvSpPr>
          <p:nvPr>
            <p:ph sz="quarter" idx="10"/>
          </p:nvPr>
        </p:nvSpPr>
        <p:spPr/>
        <p:txBody>
          <a:bodyPr/>
          <a:lstStyle/>
          <a:p>
            <a:r>
              <a:rPr lang="en-US" dirty="0"/>
              <a:t>- Matthew 10:16</a:t>
            </a:r>
          </a:p>
        </p:txBody>
      </p:sp>
    </p:spTree>
    <p:extLst>
      <p:ext uri="{BB962C8B-B14F-4D97-AF65-F5344CB8AC3E}">
        <p14:creationId xmlns:p14="http://schemas.microsoft.com/office/powerpoint/2010/main" val="2689226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213DC4-0F14-D5A5-C554-DB996FD48F1D}"/>
              </a:ext>
            </a:extLst>
          </p:cNvPr>
          <p:cNvSpPr>
            <a:spLocks noGrp="1"/>
          </p:cNvSpPr>
          <p:nvPr>
            <p:ph type="body" idx="1"/>
          </p:nvPr>
        </p:nvSpPr>
        <p:spPr/>
        <p:txBody>
          <a:bodyPr/>
          <a:lstStyle/>
          <a:p>
            <a:r>
              <a:rPr lang="en-US" dirty="0"/>
              <a:t>“Brother will betray brother to death, and a father his child; and children will rise up against parents and cause them to be put to death.</a:t>
            </a:r>
          </a:p>
        </p:txBody>
      </p:sp>
      <p:sp>
        <p:nvSpPr>
          <p:cNvPr id="3" name="Content Placeholder 2">
            <a:extLst>
              <a:ext uri="{FF2B5EF4-FFF2-40B4-BE49-F238E27FC236}">
                <a16:creationId xmlns:a16="http://schemas.microsoft.com/office/drawing/2014/main" id="{BFF935DF-90B9-D715-2999-3340C57F0271}"/>
              </a:ext>
            </a:extLst>
          </p:cNvPr>
          <p:cNvSpPr>
            <a:spLocks noGrp="1"/>
          </p:cNvSpPr>
          <p:nvPr>
            <p:ph sz="quarter" idx="10"/>
          </p:nvPr>
        </p:nvSpPr>
        <p:spPr/>
        <p:txBody>
          <a:bodyPr/>
          <a:lstStyle/>
          <a:p>
            <a:r>
              <a:rPr lang="en-US" dirty="0"/>
              <a:t>- Matthew 10:21</a:t>
            </a:r>
          </a:p>
        </p:txBody>
      </p:sp>
    </p:spTree>
    <p:extLst>
      <p:ext uri="{BB962C8B-B14F-4D97-AF65-F5344CB8AC3E}">
        <p14:creationId xmlns:p14="http://schemas.microsoft.com/office/powerpoint/2010/main" val="2609245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69A6A2-B3A7-505C-1002-0F8B885CBFF3}"/>
              </a:ext>
            </a:extLst>
          </p:cNvPr>
          <p:cNvPicPr>
            <a:picLocks noChangeAspect="1"/>
          </p:cNvPicPr>
          <p:nvPr/>
        </p:nvPicPr>
        <p:blipFill>
          <a:blip r:embed="rId2"/>
          <a:stretch>
            <a:fillRect/>
          </a:stretch>
        </p:blipFill>
        <p:spPr>
          <a:xfrm>
            <a:off x="2962765" y="314076"/>
            <a:ext cx="3218470" cy="45153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918628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213DC4-0F14-D5A5-C554-DB996FD48F1D}"/>
              </a:ext>
            </a:extLst>
          </p:cNvPr>
          <p:cNvSpPr>
            <a:spLocks noGrp="1"/>
          </p:cNvSpPr>
          <p:nvPr>
            <p:ph type="body" idx="1"/>
          </p:nvPr>
        </p:nvSpPr>
        <p:spPr/>
        <p:txBody>
          <a:bodyPr/>
          <a:lstStyle/>
          <a:p>
            <a:r>
              <a:rPr lang="en-US" dirty="0"/>
              <a:t>He who has found his life will lose it, and he who has lost his life for My sake will find it.</a:t>
            </a:r>
          </a:p>
        </p:txBody>
      </p:sp>
      <p:sp>
        <p:nvSpPr>
          <p:cNvPr id="3" name="Content Placeholder 2">
            <a:extLst>
              <a:ext uri="{FF2B5EF4-FFF2-40B4-BE49-F238E27FC236}">
                <a16:creationId xmlns:a16="http://schemas.microsoft.com/office/drawing/2014/main" id="{BFF935DF-90B9-D715-2999-3340C57F0271}"/>
              </a:ext>
            </a:extLst>
          </p:cNvPr>
          <p:cNvSpPr>
            <a:spLocks noGrp="1"/>
          </p:cNvSpPr>
          <p:nvPr>
            <p:ph sz="quarter" idx="10"/>
          </p:nvPr>
        </p:nvSpPr>
        <p:spPr/>
        <p:txBody>
          <a:bodyPr/>
          <a:lstStyle/>
          <a:p>
            <a:r>
              <a:rPr lang="en-US" dirty="0"/>
              <a:t>- Matthew 10:39</a:t>
            </a:r>
          </a:p>
        </p:txBody>
      </p:sp>
    </p:spTree>
    <p:extLst>
      <p:ext uri="{BB962C8B-B14F-4D97-AF65-F5344CB8AC3E}">
        <p14:creationId xmlns:p14="http://schemas.microsoft.com/office/powerpoint/2010/main" val="23633835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63A96-1006-BA75-D1BC-2819EFEB0CD4}"/>
              </a:ext>
            </a:extLst>
          </p:cNvPr>
          <p:cNvSpPr>
            <a:spLocks noGrp="1"/>
          </p:cNvSpPr>
          <p:nvPr>
            <p:ph type="title"/>
          </p:nvPr>
        </p:nvSpPr>
        <p:spPr>
          <a:xfrm>
            <a:off x="1529696" y="0"/>
            <a:ext cx="7075919" cy="5143500"/>
          </a:xfrm>
        </p:spPr>
        <p:txBody>
          <a:bodyPr>
            <a:normAutofit/>
          </a:bodyPr>
          <a:lstStyle/>
          <a:p>
            <a:r>
              <a:rPr lang="en-US" sz="6600" dirty="0"/>
              <a:t>Cross Carrying =</a:t>
            </a:r>
            <a:br>
              <a:rPr lang="en-US" sz="6600" dirty="0"/>
            </a:br>
            <a:r>
              <a:rPr lang="en-US" sz="6600" b="0" dirty="0"/>
              <a:t>Self-Denial</a:t>
            </a:r>
          </a:p>
        </p:txBody>
      </p:sp>
    </p:spTree>
    <p:extLst>
      <p:ext uri="{BB962C8B-B14F-4D97-AF65-F5344CB8AC3E}">
        <p14:creationId xmlns:p14="http://schemas.microsoft.com/office/powerpoint/2010/main" val="2800057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213DC4-0F14-D5A5-C554-DB996FD48F1D}"/>
              </a:ext>
            </a:extLst>
          </p:cNvPr>
          <p:cNvSpPr>
            <a:spLocks noGrp="1"/>
          </p:cNvSpPr>
          <p:nvPr>
            <p:ph type="body" idx="1"/>
          </p:nvPr>
        </p:nvSpPr>
        <p:spPr/>
        <p:txBody>
          <a:bodyPr/>
          <a:lstStyle/>
          <a:p>
            <a:r>
              <a:rPr lang="en-US" dirty="0"/>
              <a:t>And He was saying to them all, “If anyone wishes to come after Me, he must deny himself, and take up his cross daily and follow Me.</a:t>
            </a:r>
          </a:p>
        </p:txBody>
      </p:sp>
      <p:sp>
        <p:nvSpPr>
          <p:cNvPr id="3" name="Content Placeholder 2">
            <a:extLst>
              <a:ext uri="{FF2B5EF4-FFF2-40B4-BE49-F238E27FC236}">
                <a16:creationId xmlns:a16="http://schemas.microsoft.com/office/drawing/2014/main" id="{BFF935DF-90B9-D715-2999-3340C57F0271}"/>
              </a:ext>
            </a:extLst>
          </p:cNvPr>
          <p:cNvSpPr>
            <a:spLocks noGrp="1"/>
          </p:cNvSpPr>
          <p:nvPr>
            <p:ph sz="quarter" idx="10"/>
          </p:nvPr>
        </p:nvSpPr>
        <p:spPr/>
        <p:txBody>
          <a:bodyPr/>
          <a:lstStyle/>
          <a:p>
            <a:r>
              <a:rPr lang="en-US" dirty="0"/>
              <a:t>- Luke 9:23</a:t>
            </a:r>
          </a:p>
        </p:txBody>
      </p:sp>
    </p:spTree>
    <p:extLst>
      <p:ext uri="{BB962C8B-B14F-4D97-AF65-F5344CB8AC3E}">
        <p14:creationId xmlns:p14="http://schemas.microsoft.com/office/powerpoint/2010/main" val="34587240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213DC4-0F14-D5A5-C554-DB996FD48F1D}"/>
              </a:ext>
            </a:extLst>
          </p:cNvPr>
          <p:cNvSpPr>
            <a:spLocks noGrp="1"/>
          </p:cNvSpPr>
          <p:nvPr>
            <p:ph type="body" idx="1"/>
          </p:nvPr>
        </p:nvSpPr>
        <p:spPr/>
        <p:txBody>
          <a:bodyPr/>
          <a:lstStyle/>
          <a:p>
            <a:r>
              <a:rPr lang="en-US" dirty="0"/>
              <a:t>“Whoever does not carry his own cross and come after Me cannot be my disciple.”</a:t>
            </a:r>
          </a:p>
        </p:txBody>
      </p:sp>
      <p:sp>
        <p:nvSpPr>
          <p:cNvPr id="3" name="Content Placeholder 2">
            <a:extLst>
              <a:ext uri="{FF2B5EF4-FFF2-40B4-BE49-F238E27FC236}">
                <a16:creationId xmlns:a16="http://schemas.microsoft.com/office/drawing/2014/main" id="{BFF935DF-90B9-D715-2999-3340C57F0271}"/>
              </a:ext>
            </a:extLst>
          </p:cNvPr>
          <p:cNvSpPr>
            <a:spLocks noGrp="1"/>
          </p:cNvSpPr>
          <p:nvPr>
            <p:ph sz="quarter" idx="10"/>
          </p:nvPr>
        </p:nvSpPr>
        <p:spPr/>
        <p:txBody>
          <a:bodyPr/>
          <a:lstStyle/>
          <a:p>
            <a:r>
              <a:rPr lang="en-US" dirty="0"/>
              <a:t>- Luke 14:27</a:t>
            </a:r>
          </a:p>
        </p:txBody>
      </p:sp>
    </p:spTree>
    <p:extLst>
      <p:ext uri="{BB962C8B-B14F-4D97-AF65-F5344CB8AC3E}">
        <p14:creationId xmlns:p14="http://schemas.microsoft.com/office/powerpoint/2010/main" val="37156967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213DC4-0F14-D5A5-C554-DB996FD48F1D}"/>
              </a:ext>
            </a:extLst>
          </p:cNvPr>
          <p:cNvSpPr>
            <a:spLocks noGrp="1"/>
          </p:cNvSpPr>
          <p:nvPr>
            <p:ph type="body" idx="1"/>
          </p:nvPr>
        </p:nvSpPr>
        <p:spPr/>
        <p:txBody>
          <a:bodyPr/>
          <a:lstStyle/>
          <a:p>
            <a:r>
              <a:rPr lang="en-US" dirty="0"/>
              <a:t>So then, none of you can be My disciple who does not give up all his own possessions.</a:t>
            </a:r>
          </a:p>
        </p:txBody>
      </p:sp>
      <p:sp>
        <p:nvSpPr>
          <p:cNvPr id="3" name="Content Placeholder 2">
            <a:extLst>
              <a:ext uri="{FF2B5EF4-FFF2-40B4-BE49-F238E27FC236}">
                <a16:creationId xmlns:a16="http://schemas.microsoft.com/office/drawing/2014/main" id="{BFF935DF-90B9-D715-2999-3340C57F0271}"/>
              </a:ext>
            </a:extLst>
          </p:cNvPr>
          <p:cNvSpPr>
            <a:spLocks noGrp="1"/>
          </p:cNvSpPr>
          <p:nvPr>
            <p:ph sz="quarter" idx="10"/>
          </p:nvPr>
        </p:nvSpPr>
        <p:spPr/>
        <p:txBody>
          <a:bodyPr/>
          <a:lstStyle/>
          <a:p>
            <a:r>
              <a:rPr lang="en-US" dirty="0"/>
              <a:t>- Luke 14:33</a:t>
            </a:r>
          </a:p>
        </p:txBody>
      </p:sp>
    </p:spTree>
    <p:extLst>
      <p:ext uri="{BB962C8B-B14F-4D97-AF65-F5344CB8AC3E}">
        <p14:creationId xmlns:p14="http://schemas.microsoft.com/office/powerpoint/2010/main" val="5662320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2DF8A2C-A38A-9A56-77CB-AC29EFC8B1FA}"/>
              </a:ext>
            </a:extLst>
          </p:cNvPr>
          <p:cNvSpPr>
            <a:spLocks noGrp="1"/>
          </p:cNvSpPr>
          <p:nvPr>
            <p:ph idx="1"/>
          </p:nvPr>
        </p:nvSpPr>
        <p:spPr/>
        <p:txBody>
          <a:bodyPr/>
          <a:lstStyle/>
          <a:p>
            <a:pPr marL="697230" indent="-697230">
              <a:buFont typeface="+mj-lt"/>
              <a:buAutoNum type="alphaUcPeriod"/>
            </a:pPr>
            <a:r>
              <a:rPr lang="en-US" sz="4800" b="1" dirty="0"/>
              <a:t>An experience that </a:t>
            </a:r>
            <a:br>
              <a:rPr lang="en-US" sz="4800" b="1" dirty="0"/>
            </a:br>
            <a:r>
              <a:rPr lang="en-US" sz="4800" b="1" dirty="0"/>
              <a:t>followers of Jesus have.</a:t>
            </a:r>
            <a:endParaRPr lang="en-US" sz="4400" b="1" dirty="0"/>
          </a:p>
        </p:txBody>
      </p:sp>
      <p:sp>
        <p:nvSpPr>
          <p:cNvPr id="3" name="Title 2">
            <a:extLst>
              <a:ext uri="{FF2B5EF4-FFF2-40B4-BE49-F238E27FC236}">
                <a16:creationId xmlns:a16="http://schemas.microsoft.com/office/drawing/2014/main" id="{95C5C174-B700-AEDA-5C3F-5159B606EAFF}"/>
              </a:ext>
            </a:extLst>
          </p:cNvPr>
          <p:cNvSpPr>
            <a:spLocks noGrp="1"/>
          </p:cNvSpPr>
          <p:nvPr>
            <p:ph type="title"/>
          </p:nvPr>
        </p:nvSpPr>
        <p:spPr/>
        <p:txBody>
          <a:bodyPr/>
          <a:lstStyle/>
          <a:p>
            <a:r>
              <a:rPr lang="en-US" dirty="0"/>
              <a:t>What is Cross Carrying?</a:t>
            </a:r>
          </a:p>
        </p:txBody>
      </p:sp>
    </p:spTree>
    <p:extLst>
      <p:ext uri="{BB962C8B-B14F-4D97-AF65-F5344CB8AC3E}">
        <p14:creationId xmlns:p14="http://schemas.microsoft.com/office/powerpoint/2010/main" val="38421175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2DF8A2C-A38A-9A56-77CB-AC29EFC8B1FA}"/>
              </a:ext>
            </a:extLst>
          </p:cNvPr>
          <p:cNvSpPr>
            <a:spLocks noGrp="1"/>
          </p:cNvSpPr>
          <p:nvPr>
            <p:ph idx="1"/>
          </p:nvPr>
        </p:nvSpPr>
        <p:spPr/>
        <p:txBody>
          <a:bodyPr/>
          <a:lstStyle/>
          <a:p>
            <a:pPr marL="514350" indent="-514350">
              <a:buFont typeface="+mj-lt"/>
              <a:buAutoNum type="alphaUcPeriod"/>
            </a:pPr>
            <a:r>
              <a:rPr lang="en-US" sz="2400" dirty="0"/>
              <a:t>An experience </a:t>
            </a:r>
          </a:p>
          <a:p>
            <a:pPr marL="697230" indent="-697230">
              <a:buFont typeface="+mj-lt"/>
              <a:buAutoNum type="alphaUcPeriod"/>
            </a:pPr>
            <a:r>
              <a:rPr lang="en-US" sz="4800" b="1" dirty="0"/>
              <a:t>A common experience shared by </a:t>
            </a:r>
            <a:r>
              <a:rPr lang="en-US" sz="4800" b="1" u="sng" dirty="0">
                <a:latin typeface="Lato Black" panose="020F0502020204030203" pitchFamily="34" charset="0"/>
                <a:ea typeface="Lato Black" panose="020F0502020204030203" pitchFamily="34" charset="0"/>
                <a:cs typeface="Lato Black" panose="020F0502020204030203" pitchFamily="34" charset="0"/>
              </a:rPr>
              <a:t>all</a:t>
            </a:r>
            <a:r>
              <a:rPr lang="en-US" sz="4800" b="1" dirty="0"/>
              <a:t> followers.</a:t>
            </a:r>
          </a:p>
        </p:txBody>
      </p:sp>
      <p:sp>
        <p:nvSpPr>
          <p:cNvPr id="3" name="Title 2">
            <a:extLst>
              <a:ext uri="{FF2B5EF4-FFF2-40B4-BE49-F238E27FC236}">
                <a16:creationId xmlns:a16="http://schemas.microsoft.com/office/drawing/2014/main" id="{95C5C174-B700-AEDA-5C3F-5159B606EAFF}"/>
              </a:ext>
            </a:extLst>
          </p:cNvPr>
          <p:cNvSpPr>
            <a:spLocks noGrp="1"/>
          </p:cNvSpPr>
          <p:nvPr>
            <p:ph type="title"/>
          </p:nvPr>
        </p:nvSpPr>
        <p:spPr/>
        <p:txBody>
          <a:bodyPr/>
          <a:lstStyle/>
          <a:p>
            <a:r>
              <a:rPr lang="en-US" dirty="0"/>
              <a:t>What is Cross Carrying?</a:t>
            </a:r>
          </a:p>
        </p:txBody>
      </p:sp>
    </p:spTree>
    <p:extLst>
      <p:ext uri="{BB962C8B-B14F-4D97-AF65-F5344CB8AC3E}">
        <p14:creationId xmlns:p14="http://schemas.microsoft.com/office/powerpoint/2010/main" val="19176603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2DF8A2C-A38A-9A56-77CB-AC29EFC8B1FA}"/>
              </a:ext>
            </a:extLst>
          </p:cNvPr>
          <p:cNvSpPr>
            <a:spLocks noGrp="1"/>
          </p:cNvSpPr>
          <p:nvPr>
            <p:ph idx="1"/>
          </p:nvPr>
        </p:nvSpPr>
        <p:spPr/>
        <p:txBody>
          <a:bodyPr/>
          <a:lstStyle/>
          <a:p>
            <a:pPr marL="514350" indent="-514350">
              <a:buFont typeface="+mj-lt"/>
              <a:buAutoNum type="alphaUcPeriod"/>
            </a:pPr>
            <a:r>
              <a:rPr lang="en-US" sz="2400" dirty="0"/>
              <a:t>An experience </a:t>
            </a:r>
          </a:p>
          <a:p>
            <a:pPr marL="514350" indent="-514350">
              <a:buFont typeface="+mj-lt"/>
              <a:buAutoNum type="alphaUcPeriod"/>
            </a:pPr>
            <a:r>
              <a:rPr lang="en-US" sz="2400" dirty="0"/>
              <a:t>A common experience </a:t>
            </a:r>
          </a:p>
          <a:p>
            <a:pPr marL="697230" indent="-697230">
              <a:buFont typeface="+mj-lt"/>
              <a:buAutoNum type="alphaUcPeriod"/>
            </a:pPr>
            <a:r>
              <a:rPr lang="en-US" sz="4400" b="1" dirty="0"/>
              <a:t>Not pleasant but yielding great spiritual rewards.</a:t>
            </a:r>
          </a:p>
        </p:txBody>
      </p:sp>
      <p:sp>
        <p:nvSpPr>
          <p:cNvPr id="3" name="Title 2">
            <a:extLst>
              <a:ext uri="{FF2B5EF4-FFF2-40B4-BE49-F238E27FC236}">
                <a16:creationId xmlns:a16="http://schemas.microsoft.com/office/drawing/2014/main" id="{95C5C174-B700-AEDA-5C3F-5159B606EAFF}"/>
              </a:ext>
            </a:extLst>
          </p:cNvPr>
          <p:cNvSpPr>
            <a:spLocks noGrp="1"/>
          </p:cNvSpPr>
          <p:nvPr>
            <p:ph type="title"/>
          </p:nvPr>
        </p:nvSpPr>
        <p:spPr/>
        <p:txBody>
          <a:bodyPr/>
          <a:lstStyle/>
          <a:p>
            <a:r>
              <a:rPr lang="en-US" dirty="0"/>
              <a:t>What is Cross Carrying?</a:t>
            </a:r>
          </a:p>
        </p:txBody>
      </p:sp>
    </p:spTree>
    <p:extLst>
      <p:ext uri="{BB962C8B-B14F-4D97-AF65-F5344CB8AC3E}">
        <p14:creationId xmlns:p14="http://schemas.microsoft.com/office/powerpoint/2010/main" val="24843930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2DF8A2C-A38A-9A56-77CB-AC29EFC8B1FA}"/>
              </a:ext>
            </a:extLst>
          </p:cNvPr>
          <p:cNvSpPr>
            <a:spLocks noGrp="1"/>
          </p:cNvSpPr>
          <p:nvPr>
            <p:ph idx="1"/>
          </p:nvPr>
        </p:nvSpPr>
        <p:spPr/>
        <p:txBody>
          <a:bodyPr/>
          <a:lstStyle/>
          <a:p>
            <a:pPr marL="514350" indent="-514350">
              <a:buFont typeface="+mj-lt"/>
              <a:buAutoNum type="alphaUcPeriod"/>
            </a:pPr>
            <a:r>
              <a:rPr lang="en-US" sz="2400" dirty="0"/>
              <a:t>An experience </a:t>
            </a:r>
          </a:p>
          <a:p>
            <a:pPr marL="514350" indent="-514350">
              <a:buFont typeface="+mj-lt"/>
              <a:buAutoNum type="alphaUcPeriod"/>
            </a:pPr>
            <a:r>
              <a:rPr lang="en-US" sz="2400" dirty="0"/>
              <a:t>A common experience </a:t>
            </a:r>
          </a:p>
          <a:p>
            <a:pPr marL="514350" indent="-514350">
              <a:buFont typeface="+mj-lt"/>
              <a:buAutoNum type="alphaUcPeriod"/>
            </a:pPr>
            <a:r>
              <a:rPr lang="en-US" sz="2400" dirty="0"/>
              <a:t>Difficult but rewarding experience</a:t>
            </a:r>
          </a:p>
          <a:p>
            <a:pPr marL="697230" indent="-697230">
              <a:buFont typeface="+mj-lt"/>
              <a:buAutoNum type="alphaUcPeriod"/>
            </a:pPr>
            <a:r>
              <a:rPr lang="en-US" sz="4400" b="1" dirty="0"/>
              <a:t>A daily, on-going experience.</a:t>
            </a:r>
          </a:p>
        </p:txBody>
      </p:sp>
      <p:sp>
        <p:nvSpPr>
          <p:cNvPr id="3" name="Title 2">
            <a:extLst>
              <a:ext uri="{FF2B5EF4-FFF2-40B4-BE49-F238E27FC236}">
                <a16:creationId xmlns:a16="http://schemas.microsoft.com/office/drawing/2014/main" id="{95C5C174-B700-AEDA-5C3F-5159B606EAFF}"/>
              </a:ext>
            </a:extLst>
          </p:cNvPr>
          <p:cNvSpPr>
            <a:spLocks noGrp="1"/>
          </p:cNvSpPr>
          <p:nvPr>
            <p:ph type="title"/>
          </p:nvPr>
        </p:nvSpPr>
        <p:spPr/>
        <p:txBody>
          <a:bodyPr/>
          <a:lstStyle/>
          <a:p>
            <a:r>
              <a:rPr lang="en-US" dirty="0"/>
              <a:t>What is Cross Carrying?</a:t>
            </a:r>
          </a:p>
        </p:txBody>
      </p:sp>
    </p:spTree>
    <p:extLst>
      <p:ext uri="{BB962C8B-B14F-4D97-AF65-F5344CB8AC3E}">
        <p14:creationId xmlns:p14="http://schemas.microsoft.com/office/powerpoint/2010/main" val="35867271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9DD3F1-B748-4F4C-BA07-7BAA0F21E768}"/>
              </a:ext>
            </a:extLst>
          </p:cNvPr>
          <p:cNvSpPr>
            <a:spLocks noGrp="1"/>
          </p:cNvSpPr>
          <p:nvPr>
            <p:ph type="body" idx="1"/>
          </p:nvPr>
        </p:nvSpPr>
        <p:spPr/>
        <p:txBody>
          <a:bodyPr/>
          <a:lstStyle/>
          <a:p>
            <a:r>
              <a:rPr lang="en-US" dirty="0"/>
              <a:t>Then Jesus said to His disciples, </a:t>
            </a:r>
            <a:br>
              <a:rPr lang="en-US" dirty="0"/>
            </a:br>
            <a:r>
              <a:rPr lang="en-US" dirty="0"/>
              <a:t>“If anyone wishes to come after Me, he must deny himself, and take up his cross and follow Me.</a:t>
            </a:r>
          </a:p>
        </p:txBody>
      </p:sp>
      <p:sp>
        <p:nvSpPr>
          <p:cNvPr id="3" name="Content Placeholder 2">
            <a:extLst>
              <a:ext uri="{FF2B5EF4-FFF2-40B4-BE49-F238E27FC236}">
                <a16:creationId xmlns:a16="http://schemas.microsoft.com/office/drawing/2014/main" id="{3205C3B5-D8C2-51DC-F20E-CE9407452DB6}"/>
              </a:ext>
            </a:extLst>
          </p:cNvPr>
          <p:cNvSpPr>
            <a:spLocks noGrp="1"/>
          </p:cNvSpPr>
          <p:nvPr>
            <p:ph sz="quarter" idx="10"/>
          </p:nvPr>
        </p:nvSpPr>
        <p:spPr/>
        <p:txBody>
          <a:bodyPr/>
          <a:lstStyle/>
          <a:p>
            <a:r>
              <a:rPr lang="en-US" dirty="0"/>
              <a:t>- Matthew 16:24</a:t>
            </a:r>
          </a:p>
        </p:txBody>
      </p:sp>
    </p:spTree>
    <p:extLst>
      <p:ext uri="{BB962C8B-B14F-4D97-AF65-F5344CB8AC3E}">
        <p14:creationId xmlns:p14="http://schemas.microsoft.com/office/powerpoint/2010/main" val="1910406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5295C-2F98-9CC4-2D11-3884D3B15E97}"/>
              </a:ext>
            </a:extLst>
          </p:cNvPr>
          <p:cNvPicPr>
            <a:picLocks noChangeAspect="1"/>
          </p:cNvPicPr>
          <p:nvPr/>
        </p:nvPicPr>
        <p:blipFill>
          <a:blip r:embed="rId2"/>
          <a:stretch>
            <a:fillRect/>
          </a:stretch>
        </p:blipFill>
        <p:spPr>
          <a:xfrm>
            <a:off x="-571500" y="0"/>
            <a:ext cx="10287000" cy="5143500"/>
          </a:xfrm>
          <a:prstGeom prst="rect">
            <a:avLst/>
          </a:prstGeom>
        </p:spPr>
      </p:pic>
    </p:spTree>
    <p:extLst>
      <p:ext uri="{BB962C8B-B14F-4D97-AF65-F5344CB8AC3E}">
        <p14:creationId xmlns:p14="http://schemas.microsoft.com/office/powerpoint/2010/main" val="1313729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BC65CB-F551-87FB-8C48-B072BB76CA4C}"/>
              </a:ext>
            </a:extLst>
          </p:cNvPr>
          <p:cNvSpPr>
            <a:spLocks noGrp="1"/>
          </p:cNvSpPr>
          <p:nvPr>
            <p:ph idx="1"/>
          </p:nvPr>
        </p:nvSpPr>
        <p:spPr/>
        <p:txBody>
          <a:bodyPr/>
          <a:lstStyle/>
          <a:p>
            <a:pPr marL="0" indent="0">
              <a:buNone/>
            </a:pPr>
            <a:r>
              <a:rPr lang="en-US" sz="3600" dirty="0"/>
              <a:t>“Picking up your cross is a reference to the suffering a disciple will experience caused by the practice of denial of self in order to follow Jesus.”</a:t>
            </a:r>
          </a:p>
        </p:txBody>
      </p:sp>
      <p:sp>
        <p:nvSpPr>
          <p:cNvPr id="3" name="Title 2">
            <a:extLst>
              <a:ext uri="{FF2B5EF4-FFF2-40B4-BE49-F238E27FC236}">
                <a16:creationId xmlns:a16="http://schemas.microsoft.com/office/drawing/2014/main" id="{4BE26973-BF0A-A7BE-C2DF-F72A9E943F9C}"/>
              </a:ext>
            </a:extLst>
          </p:cNvPr>
          <p:cNvSpPr>
            <a:spLocks noGrp="1"/>
          </p:cNvSpPr>
          <p:nvPr>
            <p:ph type="title"/>
          </p:nvPr>
        </p:nvSpPr>
        <p:spPr/>
        <p:txBody>
          <a:bodyPr/>
          <a:lstStyle/>
          <a:p>
            <a:r>
              <a:rPr lang="en-US" dirty="0"/>
              <a:t>Cross carrying is a metaphor for suffering, therefore:</a:t>
            </a:r>
          </a:p>
        </p:txBody>
      </p:sp>
    </p:spTree>
    <p:extLst>
      <p:ext uri="{BB962C8B-B14F-4D97-AF65-F5344CB8AC3E}">
        <p14:creationId xmlns:p14="http://schemas.microsoft.com/office/powerpoint/2010/main" val="31686865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D5736-946C-83D6-1D84-1AA42239900D}"/>
              </a:ext>
            </a:extLst>
          </p:cNvPr>
          <p:cNvSpPr>
            <a:spLocks noGrp="1"/>
          </p:cNvSpPr>
          <p:nvPr>
            <p:ph type="title"/>
          </p:nvPr>
        </p:nvSpPr>
        <p:spPr/>
        <p:txBody>
          <a:bodyPr>
            <a:normAutofit/>
          </a:bodyPr>
          <a:lstStyle/>
          <a:p>
            <a:r>
              <a:rPr lang="en-US" sz="4800" b="0" dirty="0"/>
              <a:t>Not all suffering is </a:t>
            </a:r>
            <a:br>
              <a:rPr lang="en-US" sz="4800" dirty="0"/>
            </a:br>
            <a:r>
              <a:rPr lang="en-US" sz="4800" dirty="0">
                <a:latin typeface="Lato Black" panose="020F0502020204030203" pitchFamily="34" charset="0"/>
                <a:ea typeface="Lato Black" panose="020F0502020204030203" pitchFamily="34" charset="0"/>
                <a:cs typeface="Lato Black" panose="020F0502020204030203" pitchFamily="34" charset="0"/>
              </a:rPr>
              <a:t>related to cross carrying.</a:t>
            </a:r>
          </a:p>
        </p:txBody>
      </p:sp>
    </p:spTree>
    <p:extLst>
      <p:ext uri="{BB962C8B-B14F-4D97-AF65-F5344CB8AC3E}">
        <p14:creationId xmlns:p14="http://schemas.microsoft.com/office/powerpoint/2010/main" val="2641654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70655-59A6-7EAC-D933-1E3CEAF775C9}"/>
              </a:ext>
            </a:extLst>
          </p:cNvPr>
          <p:cNvSpPr>
            <a:spLocks noGrp="1"/>
          </p:cNvSpPr>
          <p:nvPr>
            <p:ph type="title"/>
          </p:nvPr>
        </p:nvSpPr>
        <p:spPr/>
        <p:txBody>
          <a:bodyPr/>
          <a:lstStyle/>
          <a:p>
            <a:pPr algn="ctr"/>
            <a:r>
              <a:rPr lang="en-US" u="sng" dirty="0">
                <a:latin typeface="Lato Black" panose="020F0502020204030203" pitchFamily="34" charset="0"/>
                <a:ea typeface="Lato Black" panose="020F0502020204030203" pitchFamily="34" charset="0"/>
                <a:cs typeface="Lato Black" panose="020F0502020204030203" pitchFamily="34" charset="0"/>
              </a:rPr>
              <a:t>Denial of Self</a:t>
            </a:r>
            <a:br>
              <a:rPr lang="en-US" dirty="0"/>
            </a:br>
            <a:r>
              <a:rPr lang="en-US" dirty="0"/>
              <a:t>↓</a:t>
            </a:r>
            <a:br>
              <a:rPr lang="en-US" dirty="0"/>
            </a:br>
            <a:r>
              <a:rPr lang="en-US" b="0" dirty="0"/>
              <a:t>is not the same as</a:t>
            </a:r>
            <a:br>
              <a:rPr lang="en-US" dirty="0"/>
            </a:br>
            <a:r>
              <a:rPr lang="en-US" dirty="0"/>
              <a:t>↓</a:t>
            </a:r>
            <a:br>
              <a:rPr lang="en-US" dirty="0"/>
            </a:br>
            <a:r>
              <a:rPr lang="en-US" u="sng" dirty="0">
                <a:latin typeface="Lato Black" panose="020F0502020204030203" pitchFamily="34" charset="0"/>
                <a:ea typeface="Lato Black" panose="020F0502020204030203" pitchFamily="34" charset="0"/>
                <a:cs typeface="Lato Black" panose="020F0502020204030203" pitchFamily="34" charset="0"/>
              </a:rPr>
              <a:t>Self-Denial</a:t>
            </a:r>
          </a:p>
        </p:txBody>
      </p:sp>
    </p:spTree>
    <p:extLst>
      <p:ext uri="{BB962C8B-B14F-4D97-AF65-F5344CB8AC3E}">
        <p14:creationId xmlns:p14="http://schemas.microsoft.com/office/powerpoint/2010/main" val="3258208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8745E-B18D-26CA-0C36-4DC80703C32B}"/>
              </a:ext>
            </a:extLst>
          </p:cNvPr>
          <p:cNvSpPr>
            <a:spLocks noGrp="1"/>
          </p:cNvSpPr>
          <p:nvPr>
            <p:ph type="title"/>
          </p:nvPr>
        </p:nvSpPr>
        <p:spPr>
          <a:xfrm>
            <a:off x="1280160" y="0"/>
            <a:ext cx="7530554" cy="5143500"/>
          </a:xfrm>
        </p:spPr>
        <p:txBody>
          <a:bodyPr>
            <a:normAutofit/>
          </a:bodyPr>
          <a:lstStyle/>
          <a:p>
            <a:r>
              <a:rPr lang="en-US" dirty="0">
                <a:latin typeface="Lato Black" panose="020F0502020204030203" pitchFamily="34" charset="0"/>
                <a:ea typeface="Lato Black" panose="020F0502020204030203" pitchFamily="34" charset="0"/>
                <a:cs typeface="Lato Black" panose="020F0502020204030203" pitchFamily="34" charset="0"/>
              </a:rPr>
              <a:t>Self-Denial = </a:t>
            </a:r>
            <a:br>
              <a:rPr lang="en-US" dirty="0"/>
            </a:br>
            <a:r>
              <a:rPr lang="en-US" sz="4900" b="0" dirty="0"/>
              <a:t>Self Control</a:t>
            </a:r>
            <a:br>
              <a:rPr lang="en-US" dirty="0"/>
            </a:br>
            <a:br>
              <a:rPr lang="en-US" sz="2700" dirty="0"/>
            </a:br>
            <a:r>
              <a:rPr lang="en-US" dirty="0">
                <a:latin typeface="Lato Black" panose="020F0502020204030203" pitchFamily="34" charset="0"/>
                <a:ea typeface="Lato Black" panose="020F0502020204030203" pitchFamily="34" charset="0"/>
                <a:cs typeface="Lato Black" panose="020F0502020204030203" pitchFamily="34" charset="0"/>
              </a:rPr>
              <a:t>Denial of Self =</a:t>
            </a:r>
            <a:br>
              <a:rPr lang="en-US" dirty="0"/>
            </a:br>
            <a:r>
              <a:rPr lang="en-US" sz="4000" dirty="0"/>
              <a:t>Replacement of self with </a:t>
            </a:r>
            <a:br>
              <a:rPr lang="en-US" sz="4000" dirty="0"/>
            </a:br>
            <a:r>
              <a:rPr lang="en-US" sz="4000" dirty="0"/>
              <a:t>Christ at the center of self.</a:t>
            </a:r>
            <a:endParaRPr lang="en-US" dirty="0"/>
          </a:p>
        </p:txBody>
      </p:sp>
    </p:spTree>
    <p:extLst>
      <p:ext uri="{BB962C8B-B14F-4D97-AF65-F5344CB8AC3E}">
        <p14:creationId xmlns:p14="http://schemas.microsoft.com/office/powerpoint/2010/main" val="22604049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0CF77-CFA3-68E9-437E-28C44CAF20DC}"/>
              </a:ext>
            </a:extLst>
          </p:cNvPr>
          <p:cNvSpPr>
            <a:spLocks noGrp="1"/>
          </p:cNvSpPr>
          <p:nvPr>
            <p:ph type="title"/>
          </p:nvPr>
        </p:nvSpPr>
        <p:spPr>
          <a:xfrm>
            <a:off x="1701578" y="0"/>
            <a:ext cx="6784053" cy="5143500"/>
          </a:xfrm>
        </p:spPr>
        <p:txBody>
          <a:bodyPr/>
          <a:lstStyle/>
          <a:p>
            <a:r>
              <a:rPr lang="en-US" dirty="0">
                <a:latin typeface="Lato Black" panose="020F0502020204030203" pitchFamily="34" charset="0"/>
                <a:ea typeface="Lato Black" panose="020F0502020204030203" pitchFamily="34" charset="0"/>
                <a:cs typeface="Lato Black" panose="020F0502020204030203" pitchFamily="34" charset="0"/>
              </a:rPr>
              <a:t>WHY –</a:t>
            </a:r>
            <a:br>
              <a:rPr lang="en-US" dirty="0"/>
            </a:br>
            <a:r>
              <a:rPr lang="en-US" sz="6600" u="sng" dirty="0"/>
              <a:t>Denial of Self?</a:t>
            </a:r>
            <a:endParaRPr lang="en-US" u="sng" dirty="0"/>
          </a:p>
        </p:txBody>
      </p:sp>
    </p:spTree>
    <p:extLst>
      <p:ext uri="{BB962C8B-B14F-4D97-AF65-F5344CB8AC3E}">
        <p14:creationId xmlns:p14="http://schemas.microsoft.com/office/powerpoint/2010/main" val="20175758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25E88C-8F4C-385B-E87D-54741AA9780B}"/>
              </a:ext>
            </a:extLst>
          </p:cNvPr>
          <p:cNvPicPr>
            <a:picLocks noChangeAspect="1"/>
          </p:cNvPicPr>
          <p:nvPr/>
        </p:nvPicPr>
        <p:blipFill>
          <a:blip r:embed="rId2"/>
          <a:stretch>
            <a:fillRect/>
          </a:stretch>
        </p:blipFill>
        <p:spPr>
          <a:xfrm>
            <a:off x="-207818" y="0"/>
            <a:ext cx="9351818" cy="5143500"/>
          </a:xfrm>
          <a:prstGeom prst="rect">
            <a:avLst/>
          </a:prstGeom>
        </p:spPr>
      </p:pic>
    </p:spTree>
    <p:extLst>
      <p:ext uri="{BB962C8B-B14F-4D97-AF65-F5344CB8AC3E}">
        <p14:creationId xmlns:p14="http://schemas.microsoft.com/office/powerpoint/2010/main" val="25293432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30320C-73CF-9834-2207-816356141731}"/>
              </a:ext>
            </a:extLst>
          </p:cNvPr>
          <p:cNvSpPr>
            <a:spLocks noGrp="1"/>
          </p:cNvSpPr>
          <p:nvPr>
            <p:ph type="body" idx="1"/>
          </p:nvPr>
        </p:nvSpPr>
        <p:spPr/>
        <p:txBody>
          <a:bodyPr/>
          <a:lstStyle/>
          <a:p>
            <a:r>
              <a:rPr lang="en-US" dirty="0"/>
              <a:t>For whoever wishes to save his life will lose it; but whoever loses his life for My sake will find it.</a:t>
            </a:r>
          </a:p>
        </p:txBody>
      </p:sp>
      <p:sp>
        <p:nvSpPr>
          <p:cNvPr id="3" name="Content Placeholder 2">
            <a:extLst>
              <a:ext uri="{FF2B5EF4-FFF2-40B4-BE49-F238E27FC236}">
                <a16:creationId xmlns:a16="http://schemas.microsoft.com/office/drawing/2014/main" id="{092B1087-15EF-E96A-1C2D-68B5967E8157}"/>
              </a:ext>
            </a:extLst>
          </p:cNvPr>
          <p:cNvSpPr>
            <a:spLocks noGrp="1"/>
          </p:cNvSpPr>
          <p:nvPr>
            <p:ph sz="quarter" idx="10"/>
          </p:nvPr>
        </p:nvSpPr>
        <p:spPr/>
        <p:txBody>
          <a:bodyPr/>
          <a:lstStyle/>
          <a:p>
            <a:r>
              <a:rPr lang="en-US" dirty="0"/>
              <a:t>- Matthew 16:25</a:t>
            </a:r>
          </a:p>
        </p:txBody>
      </p:sp>
    </p:spTree>
    <p:extLst>
      <p:ext uri="{BB962C8B-B14F-4D97-AF65-F5344CB8AC3E}">
        <p14:creationId xmlns:p14="http://schemas.microsoft.com/office/powerpoint/2010/main" val="12239909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3BA66-92E9-DD21-E969-19314FE1326F}"/>
              </a:ext>
            </a:extLst>
          </p:cNvPr>
          <p:cNvSpPr>
            <a:spLocks noGrp="1"/>
          </p:cNvSpPr>
          <p:nvPr>
            <p:ph type="title"/>
          </p:nvPr>
        </p:nvSpPr>
        <p:spPr>
          <a:xfrm>
            <a:off x="1280159" y="0"/>
            <a:ext cx="7506031" cy="5143500"/>
          </a:xfrm>
        </p:spPr>
        <p:txBody>
          <a:bodyPr/>
          <a:lstStyle/>
          <a:p>
            <a:r>
              <a:rPr lang="en-US" b="0" dirty="0"/>
              <a:t>You pick up your cross </a:t>
            </a:r>
            <a:r>
              <a:rPr lang="en-US" dirty="0">
                <a:latin typeface="Lato Black" panose="020F0502020204030203" pitchFamily="34" charset="0"/>
                <a:ea typeface="Lato Black" panose="020F0502020204030203" pitchFamily="34" charset="0"/>
                <a:cs typeface="Lato Black" panose="020F0502020204030203" pitchFamily="34" charset="0"/>
              </a:rPr>
              <a:t>at baptism!</a:t>
            </a:r>
          </a:p>
        </p:txBody>
      </p:sp>
    </p:spTree>
    <p:extLst>
      <p:ext uri="{BB962C8B-B14F-4D97-AF65-F5344CB8AC3E}">
        <p14:creationId xmlns:p14="http://schemas.microsoft.com/office/powerpoint/2010/main" val="2685442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33BA39-8F96-9EE0-D67E-ECC17CEA50B3}"/>
              </a:ext>
            </a:extLst>
          </p:cNvPr>
          <p:cNvSpPr>
            <a:spLocks noGrp="1"/>
          </p:cNvSpPr>
          <p:nvPr>
            <p:ph type="body" idx="1"/>
          </p:nvPr>
        </p:nvSpPr>
        <p:spPr>
          <a:xfrm>
            <a:off x="685800" y="347619"/>
            <a:ext cx="7702826" cy="3693156"/>
          </a:xfrm>
        </p:spPr>
        <p:txBody>
          <a:bodyPr/>
          <a:lstStyle/>
          <a:p>
            <a:r>
              <a:rPr lang="en-US" dirty="0"/>
              <a:t>“Father, if You are willing, remove this cup from Me; yet not My will, but Yours be done.”</a:t>
            </a:r>
          </a:p>
        </p:txBody>
      </p:sp>
      <p:sp>
        <p:nvSpPr>
          <p:cNvPr id="3" name="Content Placeholder 2">
            <a:extLst>
              <a:ext uri="{FF2B5EF4-FFF2-40B4-BE49-F238E27FC236}">
                <a16:creationId xmlns:a16="http://schemas.microsoft.com/office/drawing/2014/main" id="{79D98614-9674-607B-9225-EA34D995AE85}"/>
              </a:ext>
            </a:extLst>
          </p:cNvPr>
          <p:cNvSpPr>
            <a:spLocks noGrp="1"/>
          </p:cNvSpPr>
          <p:nvPr>
            <p:ph sz="quarter" idx="10"/>
          </p:nvPr>
        </p:nvSpPr>
        <p:spPr/>
        <p:txBody>
          <a:bodyPr/>
          <a:lstStyle/>
          <a:p>
            <a:r>
              <a:rPr lang="en-US" dirty="0"/>
              <a:t>- Luke 22:42</a:t>
            </a:r>
          </a:p>
        </p:txBody>
      </p:sp>
    </p:spTree>
    <p:extLst>
      <p:ext uri="{BB962C8B-B14F-4D97-AF65-F5344CB8AC3E}">
        <p14:creationId xmlns:p14="http://schemas.microsoft.com/office/powerpoint/2010/main" val="30202805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DD276E-D27B-E4D7-C9E9-5FD0104788CE}"/>
              </a:ext>
            </a:extLst>
          </p:cNvPr>
          <p:cNvSpPr>
            <a:spLocks noGrp="1"/>
          </p:cNvSpPr>
          <p:nvPr>
            <p:ph idx="1"/>
          </p:nvPr>
        </p:nvSpPr>
        <p:spPr>
          <a:xfrm>
            <a:off x="457200" y="1389888"/>
            <a:ext cx="8480066" cy="3440032"/>
          </a:xfrm>
        </p:spPr>
        <p:txBody>
          <a:bodyPr/>
          <a:lstStyle/>
          <a:p>
            <a:pPr>
              <a:lnSpc>
                <a:spcPct val="130000"/>
              </a:lnSpc>
            </a:pPr>
            <a:r>
              <a:rPr lang="en-US" sz="3400" dirty="0"/>
              <a:t>No denial of self 		= No suffering</a:t>
            </a:r>
          </a:p>
          <a:p>
            <a:pPr>
              <a:lnSpc>
                <a:spcPct val="130000"/>
              </a:lnSpc>
            </a:pPr>
            <a:r>
              <a:rPr lang="en-US" sz="3400" dirty="0"/>
              <a:t>No suffering 			= No cross carrying</a:t>
            </a:r>
          </a:p>
          <a:p>
            <a:pPr>
              <a:lnSpc>
                <a:spcPct val="130000"/>
              </a:lnSpc>
            </a:pPr>
            <a:r>
              <a:rPr lang="en-US" sz="3400" dirty="0"/>
              <a:t>No cross carrying 	= No discipleship</a:t>
            </a:r>
          </a:p>
          <a:p>
            <a:pPr>
              <a:lnSpc>
                <a:spcPct val="130000"/>
              </a:lnSpc>
            </a:pPr>
            <a:r>
              <a:rPr lang="en-US" sz="3400" dirty="0"/>
              <a:t>No discipleship 		= No resurrection</a:t>
            </a:r>
          </a:p>
        </p:txBody>
      </p:sp>
      <p:sp>
        <p:nvSpPr>
          <p:cNvPr id="3" name="Title 2">
            <a:extLst>
              <a:ext uri="{FF2B5EF4-FFF2-40B4-BE49-F238E27FC236}">
                <a16:creationId xmlns:a16="http://schemas.microsoft.com/office/drawing/2014/main" id="{14B2D7E8-DBD0-1E90-5AED-35AC75CFEF1C}"/>
              </a:ext>
            </a:extLst>
          </p:cNvPr>
          <p:cNvSpPr>
            <a:spLocks noGrp="1"/>
          </p:cNvSpPr>
          <p:nvPr>
            <p:ph type="title"/>
          </p:nvPr>
        </p:nvSpPr>
        <p:spPr/>
        <p:txBody>
          <a:bodyPr/>
          <a:lstStyle/>
          <a:p>
            <a:r>
              <a:rPr lang="en-US" dirty="0"/>
              <a:t>Cross Carrying</a:t>
            </a:r>
          </a:p>
        </p:txBody>
      </p:sp>
    </p:spTree>
    <p:extLst>
      <p:ext uri="{BB962C8B-B14F-4D97-AF65-F5344CB8AC3E}">
        <p14:creationId xmlns:p14="http://schemas.microsoft.com/office/powerpoint/2010/main" val="3154212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5774E0-4754-BDAC-C880-C3F247277549}"/>
              </a:ext>
            </a:extLst>
          </p:cNvPr>
          <p:cNvPicPr>
            <a:picLocks noChangeAspect="1"/>
          </p:cNvPicPr>
          <p:nvPr/>
        </p:nvPicPr>
        <p:blipFill>
          <a:blip r:embed="rId2"/>
          <a:stretch>
            <a:fillRect/>
          </a:stretch>
        </p:blipFill>
        <p:spPr>
          <a:xfrm>
            <a:off x="0" y="7844"/>
            <a:ext cx="9157988" cy="5135656"/>
          </a:xfrm>
          <a:prstGeom prst="rect">
            <a:avLst/>
          </a:prstGeom>
        </p:spPr>
      </p:pic>
    </p:spTree>
    <p:extLst>
      <p:ext uri="{BB962C8B-B14F-4D97-AF65-F5344CB8AC3E}">
        <p14:creationId xmlns:p14="http://schemas.microsoft.com/office/powerpoint/2010/main" val="21451500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C2FC46-171F-C42E-756A-9D4B35496FE2}"/>
              </a:ext>
            </a:extLst>
          </p:cNvPr>
          <p:cNvPicPr>
            <a:picLocks noChangeAspect="1"/>
          </p:cNvPicPr>
          <p:nvPr/>
        </p:nvPicPr>
        <p:blipFill>
          <a:blip r:embed="rId2"/>
          <a:stretch>
            <a:fillRect/>
          </a:stretch>
        </p:blipFill>
        <p:spPr>
          <a:xfrm>
            <a:off x="429371" y="1085169"/>
            <a:ext cx="2857918" cy="29731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DA2EB95E-C32A-559D-A2BE-C6916906AFB2}"/>
              </a:ext>
            </a:extLst>
          </p:cNvPr>
          <p:cNvPicPr>
            <a:picLocks noChangeAspect="1"/>
          </p:cNvPicPr>
          <p:nvPr/>
        </p:nvPicPr>
        <p:blipFill rotWithShape="1">
          <a:blip r:embed="rId3"/>
          <a:srcRect l="6982" t="532" b="1"/>
          <a:stretch/>
        </p:blipFill>
        <p:spPr>
          <a:xfrm>
            <a:off x="3498652" y="1312914"/>
            <a:ext cx="5157608" cy="25176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556153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CCC18B-A898-1A8A-2246-383E0CC6DFDE}"/>
              </a:ext>
            </a:extLst>
          </p:cNvPr>
          <p:cNvPicPr>
            <a:picLocks noChangeAspect="1"/>
          </p:cNvPicPr>
          <p:nvPr/>
        </p:nvPicPr>
        <p:blipFill>
          <a:blip r:embed="rId2"/>
          <a:stretch>
            <a:fillRect/>
          </a:stretch>
        </p:blipFill>
        <p:spPr>
          <a:xfrm>
            <a:off x="1373024" y="441232"/>
            <a:ext cx="6397952" cy="4261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915627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549FD9-48C0-F552-1866-F6D6D74E575C}"/>
              </a:ext>
            </a:extLst>
          </p:cNvPr>
          <p:cNvPicPr>
            <a:picLocks noChangeAspect="1"/>
          </p:cNvPicPr>
          <p:nvPr/>
        </p:nvPicPr>
        <p:blipFill>
          <a:blip r:embed="rId2"/>
          <a:stretch>
            <a:fillRect/>
          </a:stretch>
        </p:blipFill>
        <p:spPr>
          <a:xfrm>
            <a:off x="840850" y="501457"/>
            <a:ext cx="7462299" cy="41405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116156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9E4AE3-335F-2647-0BD0-0A39DEE73847}"/>
              </a:ext>
            </a:extLst>
          </p:cNvPr>
          <p:cNvSpPr>
            <a:spLocks noGrp="1"/>
          </p:cNvSpPr>
          <p:nvPr>
            <p:ph type="body" idx="1"/>
          </p:nvPr>
        </p:nvSpPr>
        <p:spPr>
          <a:xfrm>
            <a:off x="685800" y="347619"/>
            <a:ext cx="8156050" cy="3693156"/>
          </a:xfrm>
        </p:spPr>
        <p:txBody>
          <a:bodyPr/>
          <a:lstStyle/>
          <a:p>
            <a:r>
              <a:rPr lang="en-US" sz="3200" dirty="0"/>
              <a:t>His choice was </a:t>
            </a:r>
            <a:r>
              <a:rPr lang="en-US" sz="3200" b="1" dirty="0"/>
              <a:t>not</a:t>
            </a:r>
            <a:r>
              <a:rPr lang="en-US" sz="3200" dirty="0"/>
              <a:t> between:</a:t>
            </a:r>
            <a:br>
              <a:rPr lang="en-US" sz="2400" dirty="0"/>
            </a:br>
            <a:br>
              <a:rPr lang="en-US" sz="1200" dirty="0"/>
            </a:br>
            <a:r>
              <a:rPr lang="en-US" dirty="0">
                <a:latin typeface="Lato Black" panose="020F0502020204030203" pitchFamily="34" charset="0"/>
                <a:ea typeface="Lato Black" panose="020F0502020204030203" pitchFamily="34" charset="0"/>
                <a:cs typeface="Lato Black" panose="020F0502020204030203" pitchFamily="34" charset="0"/>
              </a:rPr>
              <a:t>Homosexuality   </a:t>
            </a:r>
            <a:r>
              <a:rPr lang="en-US" u="sng" dirty="0">
                <a:latin typeface="Lato Black" panose="020F0502020204030203" pitchFamily="34" charset="0"/>
                <a:ea typeface="Lato Black" panose="020F0502020204030203" pitchFamily="34" charset="0"/>
                <a:cs typeface="Lato Black" panose="020F0502020204030203" pitchFamily="34" charset="0"/>
              </a:rPr>
              <a:t>or</a:t>
            </a:r>
            <a:r>
              <a:rPr lang="en-US" dirty="0">
                <a:latin typeface="Lato Black" panose="020F0502020204030203" pitchFamily="34" charset="0"/>
                <a:ea typeface="Lato Black" panose="020F0502020204030203" pitchFamily="34" charset="0"/>
                <a:cs typeface="Lato Black" panose="020F0502020204030203" pitchFamily="34" charset="0"/>
              </a:rPr>
              <a:t>   Heterosexuality</a:t>
            </a:r>
          </a:p>
          <a:p>
            <a:r>
              <a:rPr lang="en-US" sz="2400" dirty="0">
                <a:latin typeface="Lato Black" panose="020F0502020204030203" pitchFamily="34" charset="0"/>
                <a:ea typeface="Lato Black" panose="020F0502020204030203" pitchFamily="34" charset="0"/>
                <a:cs typeface="Lato Black" panose="020F0502020204030203" pitchFamily="34" charset="0"/>
              </a:rPr>
              <a:t> </a:t>
            </a:r>
            <a:endParaRPr lang="en-US" sz="2400" dirty="0"/>
          </a:p>
        </p:txBody>
      </p:sp>
    </p:spTree>
    <p:extLst>
      <p:ext uri="{BB962C8B-B14F-4D97-AF65-F5344CB8AC3E}">
        <p14:creationId xmlns:p14="http://schemas.microsoft.com/office/powerpoint/2010/main" val="41472296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9E4AE3-335F-2647-0BD0-0A39DEE73847}"/>
              </a:ext>
            </a:extLst>
          </p:cNvPr>
          <p:cNvSpPr>
            <a:spLocks noGrp="1"/>
          </p:cNvSpPr>
          <p:nvPr>
            <p:ph type="body" idx="1"/>
          </p:nvPr>
        </p:nvSpPr>
        <p:spPr>
          <a:xfrm>
            <a:off x="685800" y="347619"/>
            <a:ext cx="8156050" cy="3693156"/>
          </a:xfrm>
        </p:spPr>
        <p:txBody>
          <a:bodyPr/>
          <a:lstStyle/>
          <a:p>
            <a:r>
              <a:rPr lang="en-US" sz="3200" dirty="0"/>
              <a:t>His choice was between:</a:t>
            </a:r>
            <a:br>
              <a:rPr lang="en-US" sz="2400" dirty="0"/>
            </a:br>
            <a:br>
              <a:rPr lang="en-US" sz="1200" dirty="0"/>
            </a:br>
            <a:r>
              <a:rPr lang="en-US" dirty="0">
                <a:latin typeface="Lato Black" panose="020F0502020204030203" pitchFamily="34" charset="0"/>
                <a:ea typeface="Lato Black" panose="020F0502020204030203" pitchFamily="34" charset="0"/>
                <a:cs typeface="Lato Black" panose="020F0502020204030203" pitchFamily="34" charset="0"/>
              </a:rPr>
              <a:t>Homosexuality   </a:t>
            </a:r>
            <a:r>
              <a:rPr lang="en-US" u="sng" dirty="0">
                <a:latin typeface="Lato Black" panose="020F0502020204030203" pitchFamily="34" charset="0"/>
                <a:ea typeface="Lato Black" panose="020F0502020204030203" pitchFamily="34" charset="0"/>
                <a:cs typeface="Lato Black" panose="020F0502020204030203" pitchFamily="34" charset="0"/>
              </a:rPr>
              <a:t>or</a:t>
            </a:r>
            <a:r>
              <a:rPr lang="en-US" dirty="0">
                <a:latin typeface="Lato Black" panose="020F0502020204030203" pitchFamily="34" charset="0"/>
                <a:ea typeface="Lato Black" panose="020F0502020204030203" pitchFamily="34" charset="0"/>
                <a:cs typeface="Lato Black" panose="020F0502020204030203" pitchFamily="34" charset="0"/>
              </a:rPr>
              <a:t>   Holiness</a:t>
            </a:r>
          </a:p>
          <a:p>
            <a:r>
              <a:rPr lang="en-US" sz="2400" dirty="0"/>
              <a:t>        	   (felt)						(what God wanted)</a:t>
            </a:r>
          </a:p>
        </p:txBody>
      </p:sp>
    </p:spTree>
    <p:extLst>
      <p:ext uri="{BB962C8B-B14F-4D97-AF65-F5344CB8AC3E}">
        <p14:creationId xmlns:p14="http://schemas.microsoft.com/office/powerpoint/2010/main" val="6109524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BE84-895F-DEDA-B8AF-00DE7C7A56EA}"/>
              </a:ext>
            </a:extLst>
          </p:cNvPr>
          <p:cNvSpPr>
            <a:spLocks noGrp="1"/>
          </p:cNvSpPr>
          <p:nvPr>
            <p:ph type="title"/>
          </p:nvPr>
        </p:nvSpPr>
        <p:spPr/>
        <p:txBody>
          <a:bodyPr>
            <a:normAutofit/>
          </a:bodyPr>
          <a:lstStyle/>
          <a:p>
            <a:pPr algn="ctr"/>
            <a:r>
              <a:rPr lang="en-US" dirty="0"/>
              <a:t>No Cross</a:t>
            </a:r>
            <a:br>
              <a:rPr lang="en-US" dirty="0"/>
            </a:br>
            <a:r>
              <a:rPr lang="en-US" dirty="0"/>
              <a:t>↓</a:t>
            </a:r>
            <a:br>
              <a:rPr lang="en-US" dirty="0"/>
            </a:br>
            <a:r>
              <a:rPr lang="en-US" dirty="0"/>
              <a:t>No Resurrection</a:t>
            </a:r>
            <a:br>
              <a:rPr lang="en-US" dirty="0"/>
            </a:br>
            <a:r>
              <a:rPr lang="en-US" dirty="0"/>
              <a:t>↓</a:t>
            </a:r>
            <a:br>
              <a:rPr lang="en-US" dirty="0"/>
            </a:br>
            <a:r>
              <a:rPr lang="en-US" dirty="0">
                <a:latin typeface="Lato Black" panose="020F0502020204030203" pitchFamily="34" charset="0"/>
                <a:ea typeface="Lato Black" panose="020F0502020204030203" pitchFamily="34" charset="0"/>
                <a:cs typeface="Lato Black" panose="020F0502020204030203" pitchFamily="34" charset="0"/>
              </a:rPr>
              <a:t>No Eternal Life</a:t>
            </a:r>
          </a:p>
        </p:txBody>
      </p:sp>
    </p:spTree>
    <p:extLst>
      <p:ext uri="{BB962C8B-B14F-4D97-AF65-F5344CB8AC3E}">
        <p14:creationId xmlns:p14="http://schemas.microsoft.com/office/powerpoint/2010/main" val="41706124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19FA4-70B0-1E24-0C45-8A1405B7E2FF}"/>
              </a:ext>
            </a:extLst>
          </p:cNvPr>
          <p:cNvSpPr>
            <a:spLocks noGrp="1"/>
          </p:cNvSpPr>
          <p:nvPr>
            <p:ph type="title"/>
          </p:nvPr>
        </p:nvSpPr>
        <p:spPr>
          <a:xfrm>
            <a:off x="1280159" y="0"/>
            <a:ext cx="7307249" cy="5143500"/>
          </a:xfrm>
        </p:spPr>
        <p:txBody>
          <a:bodyPr>
            <a:normAutofit/>
          </a:bodyPr>
          <a:lstStyle/>
          <a:p>
            <a:r>
              <a:rPr lang="en-US" sz="4200" b="0" dirty="0"/>
              <a:t>If there’s no cross carrying </a:t>
            </a:r>
            <a:br>
              <a:rPr lang="en-US" sz="4200" b="0" dirty="0"/>
            </a:br>
            <a:r>
              <a:rPr lang="en-US" sz="4200" b="0" dirty="0"/>
              <a:t>in </a:t>
            </a:r>
            <a:r>
              <a:rPr lang="en-US" sz="4200" u="sng" dirty="0">
                <a:latin typeface="Lato Black" panose="020F0502020204030203" pitchFamily="34" charset="0"/>
                <a:ea typeface="Lato Black" panose="020F0502020204030203" pitchFamily="34" charset="0"/>
                <a:cs typeface="Lato Black" panose="020F0502020204030203" pitchFamily="34" charset="0"/>
              </a:rPr>
              <a:t>this</a:t>
            </a:r>
            <a:r>
              <a:rPr lang="en-US" sz="4200" b="0" dirty="0"/>
              <a:t> life…</a:t>
            </a:r>
            <a:br>
              <a:rPr lang="en-US" sz="4200" b="0" dirty="0"/>
            </a:br>
            <a:br>
              <a:rPr lang="en-US" sz="4200" b="0" dirty="0"/>
            </a:br>
            <a:r>
              <a:rPr lang="en-US" sz="4200" b="0" dirty="0"/>
              <a:t>There will be no resurrecting </a:t>
            </a:r>
            <a:br>
              <a:rPr lang="en-US" sz="4200" b="0" dirty="0"/>
            </a:br>
            <a:r>
              <a:rPr lang="en-US" sz="4200" b="0" dirty="0"/>
              <a:t>to the </a:t>
            </a:r>
            <a:r>
              <a:rPr lang="en-US" sz="4200" u="sng" dirty="0">
                <a:latin typeface="Lato Black" panose="020F0502020204030203" pitchFamily="34" charset="0"/>
                <a:ea typeface="Lato Black" panose="020F0502020204030203" pitchFamily="34" charset="0"/>
                <a:cs typeface="Lato Black" panose="020F0502020204030203" pitchFamily="34" charset="0"/>
              </a:rPr>
              <a:t>next</a:t>
            </a:r>
            <a:r>
              <a:rPr lang="en-US" sz="4200" b="0" dirty="0"/>
              <a:t> life with God.</a:t>
            </a:r>
          </a:p>
        </p:txBody>
      </p:sp>
    </p:spTree>
    <p:extLst>
      <p:ext uri="{BB962C8B-B14F-4D97-AF65-F5344CB8AC3E}">
        <p14:creationId xmlns:p14="http://schemas.microsoft.com/office/powerpoint/2010/main" val="18964775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8DB1F9-FDF5-8E41-480C-09BF0A623259}"/>
              </a:ext>
            </a:extLst>
          </p:cNvPr>
          <p:cNvSpPr>
            <a:spLocks noGrp="1"/>
          </p:cNvSpPr>
          <p:nvPr>
            <p:ph type="body" idx="1"/>
          </p:nvPr>
        </p:nvSpPr>
        <p:spPr>
          <a:xfrm>
            <a:off x="954157" y="347619"/>
            <a:ext cx="7657105" cy="3693156"/>
          </a:xfrm>
        </p:spPr>
        <p:txBody>
          <a:bodyPr>
            <a:normAutofit/>
          </a:bodyPr>
          <a:lstStyle/>
          <a:p>
            <a:r>
              <a:rPr lang="en-US" sz="5400" dirty="0"/>
              <a:t>His resurrection makes</a:t>
            </a:r>
            <a:br>
              <a:rPr lang="en-US" sz="5400" dirty="0"/>
            </a:br>
            <a:r>
              <a:rPr lang="en-US" sz="5400" dirty="0"/>
              <a:t>mine </a:t>
            </a:r>
            <a:r>
              <a:rPr lang="en-US" sz="5400" b="1" u="sng" dirty="0">
                <a:latin typeface="Lato Black" panose="020F0502020204030203" pitchFamily="34" charset="0"/>
                <a:ea typeface="Lato Black" panose="020F0502020204030203" pitchFamily="34" charset="0"/>
                <a:cs typeface="Lato Black" panose="020F0502020204030203" pitchFamily="34" charset="0"/>
              </a:rPr>
              <a:t>possible.</a:t>
            </a:r>
          </a:p>
        </p:txBody>
      </p:sp>
    </p:spTree>
    <p:extLst>
      <p:ext uri="{BB962C8B-B14F-4D97-AF65-F5344CB8AC3E}">
        <p14:creationId xmlns:p14="http://schemas.microsoft.com/office/powerpoint/2010/main" val="4167550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B06D6-3F9A-D73C-FD1A-ACF30F4D5FA3}"/>
              </a:ext>
            </a:extLst>
          </p:cNvPr>
          <p:cNvSpPr>
            <a:spLocks noGrp="1"/>
          </p:cNvSpPr>
          <p:nvPr>
            <p:ph type="title"/>
          </p:nvPr>
        </p:nvSpPr>
        <p:spPr>
          <a:xfrm>
            <a:off x="1280160" y="0"/>
            <a:ext cx="7402664" cy="5143500"/>
          </a:xfrm>
        </p:spPr>
        <p:txBody>
          <a:bodyPr>
            <a:normAutofit/>
          </a:bodyPr>
          <a:lstStyle/>
          <a:p>
            <a:r>
              <a:rPr lang="en-US" sz="4800" b="0" dirty="0"/>
              <a:t>Are you ready to </a:t>
            </a:r>
            <a:br>
              <a:rPr lang="en-US" sz="4800" dirty="0"/>
            </a:br>
            <a:r>
              <a:rPr lang="en-US" sz="4800" dirty="0">
                <a:latin typeface="Lato Black" panose="020F0502020204030203" pitchFamily="34" charset="0"/>
                <a:ea typeface="Lato Black" panose="020F0502020204030203" pitchFamily="34" charset="0"/>
                <a:cs typeface="Lato Black" panose="020F0502020204030203" pitchFamily="34" charset="0"/>
              </a:rPr>
              <a:t>pick up your cross today?</a:t>
            </a:r>
          </a:p>
        </p:txBody>
      </p:sp>
    </p:spTree>
    <p:extLst>
      <p:ext uri="{BB962C8B-B14F-4D97-AF65-F5344CB8AC3E}">
        <p14:creationId xmlns:p14="http://schemas.microsoft.com/office/powerpoint/2010/main" val="8320762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FF279D-CD3B-DCF5-5C05-D91165322252}"/>
              </a:ext>
            </a:extLst>
          </p:cNvPr>
          <p:cNvSpPr>
            <a:spLocks noGrp="1"/>
          </p:cNvSpPr>
          <p:nvPr>
            <p:ph type="body" idx="1"/>
          </p:nvPr>
        </p:nvSpPr>
        <p:spPr/>
        <p:txBody>
          <a:bodyPr>
            <a:normAutofit lnSpcReduction="10000"/>
          </a:bodyPr>
          <a:lstStyle/>
          <a:p>
            <a:r>
              <a:rPr lang="en-US" baseline="30000" dirty="0"/>
              <a:t>24</a:t>
            </a:r>
            <a:r>
              <a:rPr lang="en-US" dirty="0"/>
              <a:t> Then Jesus said to His disciples, “If anyone wishes to come after Me, he must deny himself, and take up his cross and follow Me. </a:t>
            </a:r>
            <a:r>
              <a:rPr lang="en-US" baseline="30000" dirty="0"/>
              <a:t>25</a:t>
            </a:r>
            <a:r>
              <a:rPr lang="en-US" dirty="0"/>
              <a:t> For whoever wishes to save his life will lose it; but whoever loses his life for My sake will find it.</a:t>
            </a:r>
          </a:p>
        </p:txBody>
      </p:sp>
      <p:sp>
        <p:nvSpPr>
          <p:cNvPr id="3" name="Content Placeholder 2">
            <a:extLst>
              <a:ext uri="{FF2B5EF4-FFF2-40B4-BE49-F238E27FC236}">
                <a16:creationId xmlns:a16="http://schemas.microsoft.com/office/drawing/2014/main" id="{815B7AB3-1516-C558-FABC-A716AB567BFC}"/>
              </a:ext>
            </a:extLst>
          </p:cNvPr>
          <p:cNvSpPr>
            <a:spLocks noGrp="1"/>
          </p:cNvSpPr>
          <p:nvPr>
            <p:ph sz="quarter" idx="10"/>
          </p:nvPr>
        </p:nvSpPr>
        <p:spPr/>
        <p:txBody>
          <a:bodyPr/>
          <a:lstStyle/>
          <a:p>
            <a:r>
              <a:rPr lang="en-US" dirty="0"/>
              <a:t>- Matthew 16:24-25</a:t>
            </a:r>
          </a:p>
        </p:txBody>
      </p:sp>
    </p:spTree>
    <p:extLst>
      <p:ext uri="{BB962C8B-B14F-4D97-AF65-F5344CB8AC3E}">
        <p14:creationId xmlns:p14="http://schemas.microsoft.com/office/powerpoint/2010/main" val="1228583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55A111-8124-FC44-7CBC-93591652A83C}"/>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8809098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0A0F1-6705-1197-8112-6716C8D5579C}"/>
              </a:ext>
            </a:extLst>
          </p:cNvPr>
          <p:cNvSpPr>
            <a:spLocks noGrp="1"/>
          </p:cNvSpPr>
          <p:nvPr>
            <p:ph type="title"/>
          </p:nvPr>
        </p:nvSpPr>
        <p:spPr>
          <a:xfrm>
            <a:off x="1558456" y="0"/>
            <a:ext cx="6927176" cy="5143500"/>
          </a:xfrm>
        </p:spPr>
        <p:txBody>
          <a:bodyPr>
            <a:normAutofit/>
          </a:bodyPr>
          <a:lstStyle/>
          <a:p>
            <a:r>
              <a:rPr lang="en-US" sz="6000" dirty="0"/>
              <a:t>Who will follow </a:t>
            </a:r>
            <a:br>
              <a:rPr lang="en-US" sz="6000" dirty="0"/>
            </a:br>
            <a:r>
              <a:rPr lang="en-US" sz="6000" dirty="0"/>
              <a:t>Jesus today?</a:t>
            </a:r>
          </a:p>
        </p:txBody>
      </p:sp>
    </p:spTree>
    <p:extLst>
      <p:ext uri="{BB962C8B-B14F-4D97-AF65-F5344CB8AC3E}">
        <p14:creationId xmlns:p14="http://schemas.microsoft.com/office/powerpoint/2010/main" val="1478355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8AFFE5-E1F7-1110-7D74-834AECAC9C75}"/>
              </a:ext>
            </a:extLst>
          </p:cNvPr>
          <p:cNvPicPr>
            <a:picLocks noChangeAspect="1"/>
          </p:cNvPicPr>
          <p:nvPr/>
        </p:nvPicPr>
        <p:blipFill>
          <a:blip r:embed="rId2"/>
          <a:stretch>
            <a:fillRect/>
          </a:stretch>
        </p:blipFill>
        <p:spPr>
          <a:xfrm>
            <a:off x="1003544" y="516337"/>
            <a:ext cx="2930134" cy="41108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4C17F721-14B8-4172-07C7-22D534DB69A8}"/>
              </a:ext>
            </a:extLst>
          </p:cNvPr>
          <p:cNvPicPr>
            <a:picLocks noChangeAspect="1"/>
          </p:cNvPicPr>
          <p:nvPr/>
        </p:nvPicPr>
        <p:blipFill rotWithShape="1">
          <a:blip r:embed="rId3"/>
          <a:srcRect l="23008" t="1705" r="22814" b="1684"/>
          <a:stretch/>
        </p:blipFill>
        <p:spPr>
          <a:xfrm>
            <a:off x="4155053" y="516337"/>
            <a:ext cx="4110826" cy="41108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15141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A7E66E-21AB-9419-EC2E-A0217FEE47D6}"/>
              </a:ext>
            </a:extLst>
          </p:cNvPr>
          <p:cNvPicPr>
            <a:picLocks noChangeAspect="1"/>
          </p:cNvPicPr>
          <p:nvPr/>
        </p:nvPicPr>
        <p:blipFill rotWithShape="1">
          <a:blip r:embed="rId2"/>
          <a:srcRect l="19560"/>
          <a:stretch/>
        </p:blipFill>
        <p:spPr>
          <a:xfrm>
            <a:off x="373712" y="934278"/>
            <a:ext cx="4683316" cy="32749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69264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A7E66E-21AB-9419-EC2E-A0217FEE47D6}"/>
              </a:ext>
            </a:extLst>
          </p:cNvPr>
          <p:cNvPicPr>
            <a:picLocks noChangeAspect="1"/>
          </p:cNvPicPr>
          <p:nvPr/>
        </p:nvPicPr>
        <p:blipFill rotWithShape="1">
          <a:blip r:embed="rId2"/>
          <a:srcRect l="19560"/>
          <a:stretch/>
        </p:blipFill>
        <p:spPr>
          <a:xfrm>
            <a:off x="373712" y="934278"/>
            <a:ext cx="4683316" cy="32749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EDACF6DD-DCF1-34FB-84E6-F879F0AFA643}"/>
              </a:ext>
            </a:extLst>
          </p:cNvPr>
          <p:cNvPicPr>
            <a:picLocks noChangeAspect="1"/>
          </p:cNvPicPr>
          <p:nvPr/>
        </p:nvPicPr>
        <p:blipFill rotWithShape="1">
          <a:blip r:embed="rId3"/>
          <a:srcRect l="13838"/>
          <a:stretch/>
        </p:blipFill>
        <p:spPr>
          <a:xfrm>
            <a:off x="5263763" y="934278"/>
            <a:ext cx="3410364" cy="32749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78591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B60074-3701-2774-4D01-AC0EC6910B4F}"/>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64518164"/>
      </p:ext>
    </p:extLst>
  </p:cSld>
  <p:clrMapOvr>
    <a:masterClrMapping/>
  </p:clrMapOvr>
</p:sld>
</file>

<file path=ppt/theme/theme1.xml><?xml version="1.0" encoding="utf-8"?>
<a:theme xmlns:a="http://schemas.openxmlformats.org/drawingml/2006/main" name="Office Theme">
  <a:themeElements>
    <a:clrScheme name="All White">
      <a:dk1>
        <a:srgbClr val="FFFFFF"/>
      </a:dk1>
      <a:lt1>
        <a:srgbClr val="FFFFFF"/>
      </a:lt1>
      <a:dk2>
        <a:srgbClr val="FFFFFF"/>
      </a:dk2>
      <a:lt2>
        <a:srgbClr val="F8F8F8"/>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76200"/>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2729</TotalTime>
  <Words>855</Words>
  <Application>Microsoft Macintosh PowerPoint</Application>
  <PresentationFormat>On-screen Show (16:9)</PresentationFormat>
  <Paragraphs>72</Paragraphs>
  <Slides>50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Calibri</vt:lpstr>
      <vt:lpstr>Lato</vt:lpstr>
      <vt:lpstr>Lato Black</vt:lpstr>
      <vt:lpstr>Lato Regular</vt:lpstr>
      <vt:lpstr>Office Theme</vt:lpstr>
      <vt:lpstr>The  Chocolate Cross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Christians carry the Cross of Christ.</vt:lpstr>
      <vt:lpstr>PowerPoint Presentation</vt:lpstr>
      <vt:lpstr>PowerPoint Presentation</vt:lpstr>
      <vt:lpstr>PowerPoint Presentation</vt:lpstr>
      <vt:lpstr>PowerPoint Presentation</vt:lpstr>
      <vt:lpstr>Discipleship = Cross Carrying</vt:lpstr>
      <vt:lpstr>PowerPoint Presentation</vt:lpstr>
      <vt:lpstr>PowerPoint Presentation</vt:lpstr>
      <vt:lpstr>PowerPoint Presentation</vt:lpstr>
      <vt:lpstr>PowerPoint Presentation</vt:lpstr>
      <vt:lpstr>PowerPoint Presentation</vt:lpstr>
      <vt:lpstr>Cross Carrying = Self-Denial</vt:lpstr>
      <vt:lpstr>PowerPoint Presentation</vt:lpstr>
      <vt:lpstr>PowerPoint Presentation</vt:lpstr>
      <vt:lpstr>PowerPoint Presentation</vt:lpstr>
      <vt:lpstr>What is Cross Carrying?</vt:lpstr>
      <vt:lpstr>What is Cross Carrying?</vt:lpstr>
      <vt:lpstr>What is Cross Carrying?</vt:lpstr>
      <vt:lpstr>What is Cross Carrying?</vt:lpstr>
      <vt:lpstr>PowerPoint Presentation</vt:lpstr>
      <vt:lpstr>Cross carrying is a metaphor for suffering, therefore:</vt:lpstr>
      <vt:lpstr>Not all suffering is  related to cross carrying.</vt:lpstr>
      <vt:lpstr>Denial of Self ↓ is not the same as ↓ Self-Denial</vt:lpstr>
      <vt:lpstr>Self-Denial =  Self Control  Denial of Self = Replacement of self with  Christ at the center of self.</vt:lpstr>
      <vt:lpstr>WHY – Denial of Self?</vt:lpstr>
      <vt:lpstr>PowerPoint Presentation</vt:lpstr>
      <vt:lpstr>PowerPoint Presentation</vt:lpstr>
      <vt:lpstr>You pick up your cross at baptism!</vt:lpstr>
      <vt:lpstr>PowerPoint Presentation</vt:lpstr>
      <vt:lpstr>Cross Carrying</vt:lpstr>
      <vt:lpstr>PowerPoint Presentation</vt:lpstr>
      <vt:lpstr>PowerPoint Presentation</vt:lpstr>
      <vt:lpstr>PowerPoint Presentation</vt:lpstr>
      <vt:lpstr>PowerPoint Presentation</vt:lpstr>
      <vt:lpstr>PowerPoint Presentation</vt:lpstr>
      <vt:lpstr>No Cross ↓ No Resurrection ↓ No Eternal Life</vt:lpstr>
      <vt:lpstr>If there’s no cross carrying  in this life…  There will be no resurrecting  to the next life with God.</vt:lpstr>
      <vt:lpstr>PowerPoint Presentation</vt:lpstr>
      <vt:lpstr>Are you ready to  pick up your cross today?</vt:lpstr>
      <vt:lpstr>PowerPoint Presentation</vt:lpstr>
      <vt:lpstr>Who will follow  Jesus today?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HalBook</dc:creator>
  <cp:lastModifiedBy>Hal Gatewood</cp:lastModifiedBy>
  <cp:revision>87</cp:revision>
  <dcterms:created xsi:type="dcterms:W3CDTF">2014-03-24T02:15:36Z</dcterms:created>
  <dcterms:modified xsi:type="dcterms:W3CDTF">2022-08-30T13:43:17Z</dcterms:modified>
</cp:coreProperties>
</file>