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70A8"/>
    <a:srgbClr val="0E5B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24"/>
    <p:restoredTop sz="94694"/>
  </p:normalViewPr>
  <p:slideViewPr>
    <p:cSldViewPr snapToGrid="0" snapToObjects="1">
      <p:cViewPr varScale="1">
        <p:scale>
          <a:sx n="161" d="100"/>
          <a:sy n="161" d="100"/>
        </p:scale>
        <p:origin x="896" y="2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CB42A-6D9E-5D4F-A10F-D140AB4D9056}" type="datetimeFigureOut">
              <a:rPr lang="en-US" smtClean="0"/>
              <a:t>2/19/24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B1413-5431-664C-B5CF-5013A18653F8}" type="slidenum">
              <a:rPr lang="en-US" smtClean="0"/>
              <a:t>‹#›</a:t>
            </a:fld>
            <a:endParaRPr lang="en-US"/>
          </a:p>
        </p:txBody>
      </p:sp>
    </p:spTree>
    <p:extLst>
      <p:ext uri="{BB962C8B-B14F-4D97-AF65-F5344CB8AC3E}">
        <p14:creationId xmlns:p14="http://schemas.microsoft.com/office/powerpoint/2010/main" val="81924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7380" y="1644562"/>
            <a:ext cx="7387683" cy="2604769"/>
          </a:xfrm>
          <a:prstGeom prst="rect">
            <a:avLst/>
          </a:prstGeom>
        </p:spPr>
        <p:txBody>
          <a:bodyPr anchor="b">
            <a:noAutofit/>
          </a:bodyPr>
          <a:lstStyle>
            <a:lvl1pPr>
              <a:lnSpc>
                <a:spcPct val="80000"/>
              </a:lnSpc>
              <a:defRPr sz="9000"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Title of Lesson</a:t>
            </a:r>
          </a:p>
        </p:txBody>
      </p:sp>
      <p:sp>
        <p:nvSpPr>
          <p:cNvPr id="3" name="Content Placeholder 2">
            <a:extLst>
              <a:ext uri="{FF2B5EF4-FFF2-40B4-BE49-F238E27FC236}">
                <a16:creationId xmlns:a16="http://schemas.microsoft.com/office/drawing/2014/main" id="{CA37A64D-2B70-1C42-B8B7-7DF9E761F5AB}"/>
              </a:ext>
            </a:extLst>
          </p:cNvPr>
          <p:cNvSpPr>
            <a:spLocks noGrp="1"/>
          </p:cNvSpPr>
          <p:nvPr>
            <p:ph sz="quarter" idx="10" hasCustomPrompt="1"/>
          </p:nvPr>
        </p:nvSpPr>
        <p:spPr>
          <a:xfrm>
            <a:off x="507380" y="4323673"/>
            <a:ext cx="7387683" cy="492125"/>
          </a:xfrm>
          <a:prstGeom prst="rect">
            <a:avLst/>
          </a:prstGeom>
        </p:spPr>
        <p:txBody>
          <a:bodyPr wrap="none">
            <a:normAutofit/>
          </a:bodyPr>
          <a:lstStyle>
            <a:lvl1pPr marL="0" indent="0">
              <a:buNone/>
              <a:defRPr sz="2000" b="1" i="0">
                <a:latin typeface="D-DIN CONDENSED" panose="020B0504030202030204" pitchFamily="34" charset="77"/>
                <a:ea typeface="Lato" panose="020F0502020204030203" pitchFamily="34" charset="0"/>
                <a:cs typeface="Lato" panose="020F0502020204030203" pitchFamily="34" charset="0"/>
              </a:defRPr>
            </a:lvl1pPr>
          </a:lstStyle>
          <a:p>
            <a:pPr lvl="0"/>
            <a:r>
              <a:rPr lang="en-US" dirty="0"/>
              <a:t>AUTHOR NAME</a:t>
            </a:r>
          </a:p>
        </p:txBody>
      </p:sp>
    </p:spTree>
    <p:extLst>
      <p:ext uri="{BB962C8B-B14F-4D97-AF65-F5344CB8AC3E}">
        <p14:creationId xmlns:p14="http://schemas.microsoft.com/office/powerpoint/2010/main" val="347977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85800" y="347619"/>
            <a:ext cx="7772400" cy="3693156"/>
          </a:xfrm>
          <a:prstGeom prst="rect">
            <a:avLst/>
          </a:prstGeom>
        </p:spPr>
        <p:txBody>
          <a:bodyPr anchor="ctr">
            <a:normAutofit/>
          </a:bodyPr>
          <a:lstStyle>
            <a:lvl1pPr marL="0" indent="0">
              <a:buNone/>
              <a:defRPr sz="3600" b="0" i="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Content Placeholder 4"/>
          <p:cNvSpPr>
            <a:spLocks noGrp="1"/>
          </p:cNvSpPr>
          <p:nvPr>
            <p:ph sz="quarter" idx="10" hasCustomPrompt="1"/>
          </p:nvPr>
        </p:nvSpPr>
        <p:spPr>
          <a:xfrm>
            <a:off x="685800" y="4287308"/>
            <a:ext cx="7772400" cy="460375"/>
          </a:xfrm>
          <a:prstGeom prst="rect">
            <a:avLst/>
          </a:prstGeom>
        </p:spPr>
        <p:txBody>
          <a:bodyPr anchor="ctr">
            <a:noAutofit/>
          </a:bodyPr>
          <a:lstStyle>
            <a:lvl1pPr marL="0" indent="0">
              <a:buNone/>
              <a:defRPr sz="2800" b="1" i="0" baseline="0">
                <a:latin typeface="Lato" panose="020F0502020204030203" pitchFamily="34" charset="0"/>
                <a:ea typeface="Lato" panose="020F0502020204030203" pitchFamily="34" charset="0"/>
                <a:cs typeface="Lato" panose="020F0502020204030203" pitchFamily="34" charset="0"/>
              </a:defRPr>
            </a:lvl1pPr>
            <a:lvl2pPr>
              <a:defRPr sz="1600"/>
            </a:lvl2pPr>
            <a:lvl3pPr>
              <a:defRPr sz="1400"/>
            </a:lvl3pPr>
            <a:lvl4pPr>
              <a:defRPr sz="1200"/>
            </a:lvl4pPr>
            <a:lvl5pPr>
              <a:defRPr sz="1200"/>
            </a:lvl5pPr>
          </a:lstStyle>
          <a:p>
            <a:pPr lvl="0"/>
            <a:r>
              <a:rPr lang="en-US" dirty="0"/>
              <a:t>- Bible Verse 3:15</a:t>
            </a:r>
          </a:p>
        </p:txBody>
      </p:sp>
    </p:spTree>
    <p:extLst>
      <p:ext uri="{BB962C8B-B14F-4D97-AF65-F5344CB8AC3E}">
        <p14:creationId xmlns:p14="http://schemas.microsoft.com/office/powerpoint/2010/main" val="27185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888"/>
            <a:ext cx="8229600" cy="3440032"/>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5187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0494"/>
            <a:ext cx="8229600" cy="2669426"/>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313580"/>
            <a:ext cx="8229600" cy="1339009"/>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82420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em and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89888"/>
            <a:ext cx="8229600" cy="891839"/>
          </a:xfrm>
          <a:prstGeom prst="rect">
            <a:avLst/>
          </a:prstGeom>
        </p:spPr>
        <p:txBody>
          <a:bodyPr/>
          <a:lstStyle>
            <a:lvl1pPr marL="514350" indent="-514350">
              <a:buFont typeface="+mj-lt"/>
              <a:buAutoNum type="arabicPeriod"/>
              <a:defRPr sz="3600" b="1"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Item Title</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B054B5E4-ADCD-E14E-BDDF-E98F1B085647}"/>
              </a:ext>
            </a:extLst>
          </p:cNvPr>
          <p:cNvCxnSpPr/>
          <p:nvPr userDrawn="1"/>
        </p:nvCxnSpPr>
        <p:spPr>
          <a:xfrm>
            <a:off x="717847" y="2307364"/>
            <a:ext cx="0" cy="2435552"/>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6D42CF86-65DB-CD4F-AE44-F88D20EE0347}"/>
              </a:ext>
            </a:extLst>
          </p:cNvPr>
          <p:cNvSpPr>
            <a:spLocks noGrp="1"/>
          </p:cNvSpPr>
          <p:nvPr>
            <p:ph idx="10"/>
          </p:nvPr>
        </p:nvSpPr>
        <p:spPr>
          <a:xfrm>
            <a:off x="1128044" y="2307364"/>
            <a:ext cx="7558751" cy="2435552"/>
          </a:xfrm>
          <a:prstGeom prst="rect">
            <a:avLst/>
          </a:prstGeom>
        </p:spPr>
        <p:txBody>
          <a:bodyPr/>
          <a:lstStyle>
            <a:lvl1pPr marL="0" indent="0">
              <a:buFont typeface="+mj-lt"/>
              <a:buNone/>
              <a:defRPr sz="2400" b="0"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endParaRPr lang="en-US" dirty="0"/>
          </a:p>
        </p:txBody>
      </p:sp>
    </p:spTree>
    <p:extLst>
      <p:ext uri="{BB962C8B-B14F-4D97-AF65-F5344CB8AC3E}">
        <p14:creationId xmlns:p14="http://schemas.microsoft.com/office/powerpoint/2010/main" val="15738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enter Singl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0"/>
            <a:ext cx="7205472" cy="5143500"/>
          </a:xfrm>
          <a:prstGeom prst="rect">
            <a:avLst/>
          </a:prstGeom>
        </p:spPr>
        <p:txBody>
          <a:bodyPr anchor="ctr">
            <a:normAutofit/>
          </a:bodyPr>
          <a:lstStyle>
            <a:lvl1pPr algn="l">
              <a:defRPr sz="5400" b="1" i="0">
                <a:latin typeface="Lato" panose="020F0502020204030203" pitchFamily="34" charset="0"/>
                <a:ea typeface="Lato" panose="020F0502020204030203" pitchFamily="34" charset="0"/>
                <a:cs typeface="Lato" panose="020F0502020204030203" pitchFamily="34" charset="0"/>
              </a:defRPr>
            </a:lvl1pPr>
          </a:lstStyle>
          <a:p>
            <a:r>
              <a:rPr lang="en-US" dirty="0"/>
              <a:t>This is a single statement slide</a:t>
            </a:r>
          </a:p>
        </p:txBody>
      </p:sp>
    </p:spTree>
    <p:extLst>
      <p:ext uri="{BB962C8B-B14F-4D97-AF65-F5344CB8AC3E}">
        <p14:creationId xmlns:p14="http://schemas.microsoft.com/office/powerpoint/2010/main" val="337832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5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o Fe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EEB29-58B0-3C48-AEE1-EF78B3A4435C}"/>
              </a:ext>
            </a:extLst>
          </p:cNvPr>
          <p:cNvSpPr>
            <a:spLocks noGrp="1"/>
          </p:cNvSpPr>
          <p:nvPr>
            <p:ph sz="quarter" idx="10" hasCustomPrompt="1"/>
          </p:nvPr>
        </p:nvSpPr>
        <p:spPr>
          <a:xfrm>
            <a:off x="1033463" y="2059260"/>
            <a:ext cx="7262812" cy="2490516"/>
          </a:xfrm>
          <a:prstGeom prst="rect">
            <a:avLst/>
          </a:prstGeom>
        </p:spPr>
        <p:txBody>
          <a:bodyPr/>
          <a:lstStyle>
            <a:lvl1pPr marL="0" indent="0" algn="ctr">
              <a:buNone/>
              <a:defRPr b="1" i="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Different looking page to bring attention to something or to wake up the audience.</a:t>
            </a:r>
          </a:p>
        </p:txBody>
      </p:sp>
    </p:spTree>
    <p:extLst>
      <p:ext uri="{BB962C8B-B14F-4D97-AF65-F5344CB8AC3E}">
        <p14:creationId xmlns:p14="http://schemas.microsoft.com/office/powerpoint/2010/main" val="7044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81231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6" r:id="rId5"/>
    <p:sldLayoutId id="2147483654" r:id="rId6"/>
    <p:sldLayoutId id="2147483655" r:id="rId7"/>
    <p:sldLayoutId id="2147483658" r:id="rId8"/>
  </p:sldLayoutIdLst>
  <p:txStyles>
    <p:titleStyle>
      <a:lvl1pPr algn="l" defTabSz="457200" rtl="0" eaLnBrk="1" latinLnBrk="0" hangingPunct="1">
        <a:spcBef>
          <a:spcPct val="0"/>
        </a:spcBef>
        <a:buNone/>
        <a:defRPr sz="360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rgbClr val="FFFFFF"/>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rgbClr val="FFFFFF"/>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D691D4F-2FE7-FF13-2E45-D2D569F090D5}"/>
              </a:ext>
            </a:extLst>
          </p:cNvPr>
          <p:cNvSpPr txBox="1"/>
          <p:nvPr/>
        </p:nvSpPr>
        <p:spPr>
          <a:xfrm>
            <a:off x="491477" y="4205244"/>
            <a:ext cx="5949064" cy="584775"/>
          </a:xfrm>
          <a:prstGeom prst="rect">
            <a:avLst/>
          </a:prstGeom>
          <a:noFill/>
        </p:spPr>
        <p:txBody>
          <a:bodyPr wrap="none" rtlCol="0">
            <a:spAutoFit/>
          </a:bodyPr>
          <a:lstStyle/>
          <a:p>
            <a:r>
              <a:rPr lang="en-US" sz="3200" dirty="0">
                <a:latin typeface="DIN Condensed" pitchFamily="2" charset="0"/>
              </a:rPr>
              <a:t>MIKE MAZZALONGO     /     EPHESIANS 4:1-16</a:t>
            </a:r>
            <a:endParaRPr lang="en-US" sz="3200" dirty="0"/>
          </a:p>
        </p:txBody>
      </p:sp>
      <p:sp>
        <p:nvSpPr>
          <p:cNvPr id="13" name="Title 1">
            <a:extLst>
              <a:ext uri="{FF2B5EF4-FFF2-40B4-BE49-F238E27FC236}">
                <a16:creationId xmlns:a16="http://schemas.microsoft.com/office/drawing/2014/main" id="{ADC4AB0B-6031-307D-AC8D-5B32DE2FFD6B}"/>
              </a:ext>
            </a:extLst>
          </p:cNvPr>
          <p:cNvSpPr>
            <a:spLocks noGrp="1"/>
          </p:cNvSpPr>
          <p:nvPr>
            <p:ph type="ctrTitle"/>
          </p:nvPr>
        </p:nvSpPr>
        <p:spPr>
          <a:xfrm>
            <a:off x="491477" y="1600475"/>
            <a:ext cx="7387683" cy="2604769"/>
          </a:xfrm>
        </p:spPr>
        <p:txBody>
          <a:bodyPr/>
          <a:lstStyle/>
          <a:p>
            <a:r>
              <a:rPr lang="en-US" sz="10000" spc="-150" dirty="0"/>
              <a:t>Unity vs. Conformity</a:t>
            </a:r>
            <a:endParaRPr lang="en-US" sz="10000" i="1" dirty="0">
              <a:latin typeface="DIN Condensed" pitchFamily="2"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60567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BE723-E812-C87F-4999-542BC4B4ACEA}"/>
              </a:ext>
            </a:extLst>
          </p:cNvPr>
          <p:cNvSpPr>
            <a:spLocks noGrp="1"/>
          </p:cNvSpPr>
          <p:nvPr>
            <p:ph type="title"/>
          </p:nvPr>
        </p:nvSpPr>
        <p:spPr>
          <a:xfrm>
            <a:off x="1781092" y="0"/>
            <a:ext cx="6704540" cy="5143500"/>
          </a:xfrm>
        </p:spPr>
        <p:txBody>
          <a:bodyPr/>
          <a:lstStyle/>
          <a:p>
            <a:r>
              <a:rPr lang="en-US" sz="8000" dirty="0">
                <a:latin typeface="D-DIN Condensed" panose="020B0504030202030204" pitchFamily="34" charset="77"/>
              </a:rPr>
              <a:t>UNITY = </a:t>
            </a:r>
            <a:br>
              <a:rPr lang="en-US" dirty="0"/>
            </a:br>
            <a:r>
              <a:rPr lang="en-US" sz="6000" b="0" dirty="0"/>
              <a:t>The state of </a:t>
            </a:r>
            <a:br>
              <a:rPr lang="en-US" sz="6000" b="0" dirty="0"/>
            </a:br>
            <a:r>
              <a:rPr lang="en-US" sz="6000" b="0" dirty="0"/>
              <a:t>being made one</a:t>
            </a:r>
            <a:endParaRPr lang="en-US" b="0" dirty="0"/>
          </a:p>
        </p:txBody>
      </p:sp>
    </p:spTree>
    <p:extLst>
      <p:ext uri="{BB962C8B-B14F-4D97-AF65-F5344CB8AC3E}">
        <p14:creationId xmlns:p14="http://schemas.microsoft.com/office/powerpoint/2010/main" val="2989759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80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C402A7-1AA0-23D8-9EC7-7AC8B4C5C377}"/>
              </a:ext>
            </a:extLst>
          </p:cNvPr>
          <p:cNvSpPr>
            <a:spLocks noGrp="1"/>
          </p:cNvSpPr>
          <p:nvPr>
            <p:ph idx="1"/>
          </p:nvPr>
        </p:nvSpPr>
        <p:spPr>
          <a:xfrm>
            <a:off x="457200" y="1566406"/>
            <a:ext cx="8229600" cy="3263513"/>
          </a:xfrm>
        </p:spPr>
        <p:txBody>
          <a:bodyPr/>
          <a:lstStyle/>
          <a:p>
            <a:pPr>
              <a:spcAft>
                <a:spcPts val="1200"/>
              </a:spcAft>
            </a:pPr>
            <a:r>
              <a:rPr lang="en-US" sz="3600" dirty="0"/>
              <a:t>Planned salvation</a:t>
            </a:r>
          </a:p>
          <a:p>
            <a:pPr>
              <a:spcAft>
                <a:spcPts val="1200"/>
              </a:spcAft>
            </a:pPr>
            <a:r>
              <a:rPr lang="en-US" sz="3600" dirty="0"/>
              <a:t>Prepared spiritual gifts</a:t>
            </a:r>
          </a:p>
          <a:p>
            <a:pPr>
              <a:spcAft>
                <a:spcPts val="1200"/>
              </a:spcAft>
            </a:pPr>
            <a:r>
              <a:rPr lang="en-US" sz="3600" dirty="0"/>
              <a:t>Created oneness between </a:t>
            </a:r>
            <a:br>
              <a:rPr lang="en-US" sz="3600" dirty="0"/>
            </a:br>
            <a:r>
              <a:rPr lang="en-US" sz="3600" dirty="0"/>
              <a:t>Father – Son – Holy </a:t>
            </a:r>
            <a:r>
              <a:rPr lang="en-US" sz="3600"/>
              <a:t>Spirit – </a:t>
            </a:r>
            <a:r>
              <a:rPr lang="en-US" sz="3600" dirty="0"/>
              <a:t>Church</a:t>
            </a:r>
          </a:p>
        </p:txBody>
      </p:sp>
      <p:sp>
        <p:nvSpPr>
          <p:cNvPr id="3" name="Title 2">
            <a:extLst>
              <a:ext uri="{FF2B5EF4-FFF2-40B4-BE49-F238E27FC236}">
                <a16:creationId xmlns:a16="http://schemas.microsoft.com/office/drawing/2014/main" id="{32FE595F-77A4-219A-CA8B-B87045B41D0A}"/>
              </a:ext>
            </a:extLst>
          </p:cNvPr>
          <p:cNvSpPr>
            <a:spLocks noGrp="1"/>
          </p:cNvSpPr>
          <p:nvPr>
            <p:ph type="title"/>
          </p:nvPr>
        </p:nvSpPr>
        <p:spPr/>
        <p:txBody>
          <a:bodyPr/>
          <a:lstStyle/>
          <a:p>
            <a:r>
              <a:rPr lang="en-US" dirty="0"/>
              <a:t>Ephesians 1-3: All that God has done</a:t>
            </a:r>
          </a:p>
        </p:txBody>
      </p:sp>
    </p:spTree>
    <p:extLst>
      <p:ext uri="{BB962C8B-B14F-4D97-AF65-F5344CB8AC3E}">
        <p14:creationId xmlns:p14="http://schemas.microsoft.com/office/powerpoint/2010/main" val="39900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BE723-E812-C87F-4999-542BC4B4ACEA}"/>
              </a:ext>
            </a:extLst>
          </p:cNvPr>
          <p:cNvSpPr>
            <a:spLocks noGrp="1"/>
          </p:cNvSpPr>
          <p:nvPr>
            <p:ph type="title"/>
          </p:nvPr>
        </p:nvSpPr>
        <p:spPr>
          <a:xfrm>
            <a:off x="1781092" y="0"/>
            <a:ext cx="6704540" cy="5143500"/>
          </a:xfrm>
        </p:spPr>
        <p:txBody>
          <a:bodyPr/>
          <a:lstStyle/>
          <a:p>
            <a:r>
              <a:rPr lang="en-US" sz="8000" dirty="0">
                <a:latin typeface="D-DIN Condensed" panose="020B0504030202030204" pitchFamily="34" charset="77"/>
              </a:rPr>
              <a:t>#1 PRIORITY = </a:t>
            </a:r>
            <a:br>
              <a:rPr lang="en-US" dirty="0"/>
            </a:br>
            <a:r>
              <a:rPr lang="en-US" sz="6600" b="0" dirty="0"/>
              <a:t>Preserve Unity</a:t>
            </a:r>
            <a:endParaRPr lang="en-US" b="0" dirty="0"/>
          </a:p>
        </p:txBody>
      </p:sp>
    </p:spTree>
    <p:extLst>
      <p:ext uri="{BB962C8B-B14F-4D97-AF65-F5344CB8AC3E}">
        <p14:creationId xmlns:p14="http://schemas.microsoft.com/office/powerpoint/2010/main" val="3900456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3F54E7-62EA-95C9-E83C-CE2F8EC24044}"/>
              </a:ext>
            </a:extLst>
          </p:cNvPr>
          <p:cNvSpPr>
            <a:spLocks noGrp="1"/>
          </p:cNvSpPr>
          <p:nvPr>
            <p:ph idx="1"/>
          </p:nvPr>
        </p:nvSpPr>
        <p:spPr/>
        <p:txBody>
          <a:bodyPr/>
          <a:lstStyle/>
          <a:p>
            <a:pPr marL="697230" indent="-697230">
              <a:buFont typeface="+mj-lt"/>
              <a:buAutoNum type="arabicPeriod"/>
            </a:pPr>
            <a:r>
              <a:rPr lang="en-US" sz="4800" b="1" dirty="0">
                <a:latin typeface="Lato Black" panose="020F0502020204030203" pitchFamily="34" charset="0"/>
                <a:ea typeface="Lato Black" panose="020F0502020204030203" pitchFamily="34" charset="0"/>
                <a:cs typeface="Lato Black" panose="020F0502020204030203" pitchFamily="34" charset="0"/>
              </a:rPr>
              <a:t>The call to unity</a:t>
            </a:r>
          </a:p>
        </p:txBody>
      </p:sp>
      <p:sp>
        <p:nvSpPr>
          <p:cNvPr id="3" name="Title 2">
            <a:extLst>
              <a:ext uri="{FF2B5EF4-FFF2-40B4-BE49-F238E27FC236}">
                <a16:creationId xmlns:a16="http://schemas.microsoft.com/office/drawing/2014/main" id="{F833F235-A634-2FC8-EDC6-89A597A0A74B}"/>
              </a:ext>
            </a:extLst>
          </p:cNvPr>
          <p:cNvSpPr>
            <a:spLocks noGrp="1"/>
          </p:cNvSpPr>
          <p:nvPr>
            <p:ph type="title"/>
          </p:nvPr>
        </p:nvSpPr>
        <p:spPr/>
        <p:txBody>
          <a:bodyPr/>
          <a:lstStyle/>
          <a:p>
            <a:r>
              <a:rPr lang="en-US" dirty="0"/>
              <a:t>Unity</a:t>
            </a:r>
          </a:p>
        </p:txBody>
      </p:sp>
      <p:sp>
        <p:nvSpPr>
          <p:cNvPr id="4" name="Content Placeholder 3">
            <a:extLst>
              <a:ext uri="{FF2B5EF4-FFF2-40B4-BE49-F238E27FC236}">
                <a16:creationId xmlns:a16="http://schemas.microsoft.com/office/drawing/2014/main" id="{F2BA3901-1113-C9B9-3709-F6C85A5FBDC7}"/>
              </a:ext>
            </a:extLst>
          </p:cNvPr>
          <p:cNvSpPr>
            <a:spLocks noGrp="1"/>
          </p:cNvSpPr>
          <p:nvPr>
            <p:ph idx="10"/>
          </p:nvPr>
        </p:nvSpPr>
        <p:spPr>
          <a:xfrm>
            <a:off x="1143947" y="2347121"/>
            <a:ext cx="7276485" cy="2435552"/>
          </a:xfrm>
        </p:spPr>
        <p:txBody>
          <a:bodyPr/>
          <a:lstStyle/>
          <a:p>
            <a:r>
              <a:rPr lang="en-US" sz="2300" baseline="30000" dirty="0"/>
              <a:t>1</a:t>
            </a:r>
            <a:r>
              <a:rPr lang="en-US" sz="2300" dirty="0"/>
              <a:t> Therefore I, the prisoner of the Lord, implore you to walk in a manner worthy of the calling with which you have been called, </a:t>
            </a:r>
            <a:r>
              <a:rPr lang="en-US" sz="2300" baseline="30000" dirty="0"/>
              <a:t>2</a:t>
            </a:r>
            <a:r>
              <a:rPr lang="en-US" sz="2300" dirty="0"/>
              <a:t> with all humility and gentleness, with patience, showing tolerance for one another in love, </a:t>
            </a:r>
            <a:r>
              <a:rPr lang="en-US" sz="2300" baseline="30000" dirty="0"/>
              <a:t>3</a:t>
            </a:r>
            <a:r>
              <a:rPr lang="en-US" sz="2300" dirty="0"/>
              <a:t> being diligent to preserve the unity of the Spirit in the bond of peace. </a:t>
            </a:r>
            <a:br>
              <a:rPr lang="en-US" sz="2300" dirty="0"/>
            </a:br>
            <a:r>
              <a:rPr lang="en-US" sz="2300" dirty="0"/>
              <a:t>- Ephesians 4:1-3</a:t>
            </a:r>
          </a:p>
        </p:txBody>
      </p:sp>
    </p:spTree>
    <p:extLst>
      <p:ext uri="{BB962C8B-B14F-4D97-AF65-F5344CB8AC3E}">
        <p14:creationId xmlns:p14="http://schemas.microsoft.com/office/powerpoint/2010/main" val="1499696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E9A1-F94B-83DA-216A-E504FA11E34D}"/>
              </a:ext>
            </a:extLst>
          </p:cNvPr>
          <p:cNvSpPr>
            <a:spLocks noGrp="1"/>
          </p:cNvSpPr>
          <p:nvPr>
            <p:ph type="title"/>
          </p:nvPr>
        </p:nvSpPr>
        <p:spPr>
          <a:xfrm>
            <a:off x="1439185" y="0"/>
            <a:ext cx="7164125" cy="5143500"/>
          </a:xfrm>
        </p:spPr>
        <p:txBody>
          <a:bodyPr>
            <a:normAutofit/>
          </a:bodyPr>
          <a:lstStyle/>
          <a:p>
            <a:r>
              <a:rPr lang="en-US" sz="4400" b="0" dirty="0"/>
              <a:t>Paul begins by encouraging the Ephesians to </a:t>
            </a:r>
            <a:r>
              <a:rPr lang="en-US" sz="4400" u="sng" dirty="0">
                <a:latin typeface="Lato Black" panose="020F0502020204030203" pitchFamily="34" charset="0"/>
                <a:ea typeface="Lato Black" panose="020F0502020204030203" pitchFamily="34" charset="0"/>
                <a:cs typeface="Lato Black" panose="020F0502020204030203" pitchFamily="34" charset="0"/>
              </a:rPr>
              <a:t>preserve</a:t>
            </a:r>
            <a:r>
              <a:rPr lang="en-US" sz="4400" dirty="0"/>
              <a:t> </a:t>
            </a:r>
            <a:r>
              <a:rPr lang="en-US" sz="4400" b="0" dirty="0"/>
              <a:t>unity and he explains how to do this.</a:t>
            </a:r>
          </a:p>
        </p:txBody>
      </p:sp>
    </p:spTree>
    <p:extLst>
      <p:ext uri="{BB962C8B-B14F-4D97-AF65-F5344CB8AC3E}">
        <p14:creationId xmlns:p14="http://schemas.microsoft.com/office/powerpoint/2010/main" val="86144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1D54-D9B6-2947-71B2-A6C7B0593923}"/>
              </a:ext>
            </a:extLst>
          </p:cNvPr>
          <p:cNvSpPr>
            <a:spLocks noGrp="1"/>
          </p:cNvSpPr>
          <p:nvPr>
            <p:ph type="title"/>
          </p:nvPr>
        </p:nvSpPr>
        <p:spPr>
          <a:xfrm>
            <a:off x="1342974" y="370320"/>
            <a:ext cx="7205472" cy="1037061"/>
          </a:xfrm>
        </p:spPr>
        <p:txBody>
          <a:bodyPr/>
          <a:lstStyle/>
          <a:p>
            <a:r>
              <a:rPr lang="en-US" dirty="0">
                <a:latin typeface="D-DIN Condensed" panose="020B0504030202030204" pitchFamily="34" charset="77"/>
              </a:rPr>
              <a:t>PRESERVING UNITY REQUIRES</a:t>
            </a:r>
          </a:p>
        </p:txBody>
      </p:sp>
      <p:sp>
        <p:nvSpPr>
          <p:cNvPr id="3" name="TextBox 2">
            <a:extLst>
              <a:ext uri="{FF2B5EF4-FFF2-40B4-BE49-F238E27FC236}">
                <a16:creationId xmlns:a16="http://schemas.microsoft.com/office/drawing/2014/main" id="{2B1A9222-FF4B-2F63-12E2-A35E94FDDF3A}"/>
              </a:ext>
            </a:extLst>
          </p:cNvPr>
          <p:cNvSpPr txBox="1"/>
          <p:nvPr/>
        </p:nvSpPr>
        <p:spPr>
          <a:xfrm>
            <a:off x="1733383" y="1510748"/>
            <a:ext cx="5979381" cy="3262432"/>
          </a:xfrm>
          <a:prstGeom prst="rect">
            <a:avLst/>
          </a:prstGeom>
          <a:noFill/>
        </p:spPr>
        <p:txBody>
          <a:bodyPr wrap="square" rtlCol="0">
            <a:spAutoFit/>
          </a:bodyPr>
          <a:lstStyle/>
          <a:p>
            <a:pPr marL="468630" indent="-468630">
              <a:spcAft>
                <a:spcPts val="1200"/>
              </a:spcAft>
              <a:buFont typeface="Arial" panose="020B0604020202020204" pitchFamily="34" charset="0"/>
              <a:buChar char="•"/>
            </a:pPr>
            <a:r>
              <a:rPr lang="en-US" sz="4400" dirty="0">
                <a:latin typeface="Lato" panose="020F0502020204030203" pitchFamily="34" charset="0"/>
                <a:ea typeface="Lato" panose="020F0502020204030203" pitchFamily="34" charset="0"/>
                <a:cs typeface="Lato" panose="020F0502020204030203" pitchFamily="34" charset="0"/>
              </a:rPr>
              <a:t>Humility</a:t>
            </a:r>
          </a:p>
          <a:p>
            <a:pPr marL="468630" indent="-468630">
              <a:spcAft>
                <a:spcPts val="1200"/>
              </a:spcAft>
              <a:buFont typeface="Arial" panose="020B0604020202020204" pitchFamily="34" charset="0"/>
              <a:buChar char="•"/>
            </a:pPr>
            <a:r>
              <a:rPr lang="en-US" sz="4400" dirty="0">
                <a:latin typeface="Lato" panose="020F0502020204030203" pitchFamily="34" charset="0"/>
                <a:ea typeface="Lato" panose="020F0502020204030203" pitchFamily="34" charset="0"/>
                <a:cs typeface="Lato" panose="020F0502020204030203" pitchFamily="34" charset="0"/>
              </a:rPr>
              <a:t>Meekness</a:t>
            </a:r>
          </a:p>
          <a:p>
            <a:pPr marL="468630" indent="-468630">
              <a:spcAft>
                <a:spcPts val="1200"/>
              </a:spcAft>
              <a:buFont typeface="Arial" panose="020B0604020202020204" pitchFamily="34" charset="0"/>
              <a:buChar char="•"/>
            </a:pPr>
            <a:r>
              <a:rPr lang="en-US" sz="4400" dirty="0">
                <a:latin typeface="Lato" panose="020F0502020204030203" pitchFamily="34" charset="0"/>
                <a:ea typeface="Lato" panose="020F0502020204030203" pitchFamily="34" charset="0"/>
                <a:cs typeface="Lato" panose="020F0502020204030203" pitchFamily="34" charset="0"/>
              </a:rPr>
              <a:t>Patience</a:t>
            </a:r>
          </a:p>
          <a:p>
            <a:pPr marL="468630" indent="-468630">
              <a:spcAft>
                <a:spcPts val="1200"/>
              </a:spcAft>
              <a:buFont typeface="Arial" panose="020B0604020202020204" pitchFamily="34" charset="0"/>
              <a:buChar char="•"/>
            </a:pPr>
            <a:r>
              <a:rPr lang="en-US" sz="4400" dirty="0">
                <a:latin typeface="Lato" panose="020F0502020204030203" pitchFamily="34" charset="0"/>
                <a:ea typeface="Lato" panose="020F0502020204030203" pitchFamily="34" charset="0"/>
                <a:cs typeface="Lato" panose="020F0502020204030203" pitchFamily="34" charset="0"/>
              </a:rPr>
              <a:t>Forbearance</a:t>
            </a:r>
          </a:p>
        </p:txBody>
      </p:sp>
    </p:spTree>
    <p:extLst>
      <p:ext uri="{BB962C8B-B14F-4D97-AF65-F5344CB8AC3E}">
        <p14:creationId xmlns:p14="http://schemas.microsoft.com/office/powerpoint/2010/main" val="115348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6330EF-CE12-DC65-323D-2DA3CF05A649}"/>
              </a:ext>
            </a:extLst>
          </p:cNvPr>
          <p:cNvSpPr>
            <a:spLocks noGrp="1"/>
          </p:cNvSpPr>
          <p:nvPr>
            <p:ph idx="1"/>
          </p:nvPr>
        </p:nvSpPr>
        <p:spPr/>
        <p:txBody>
          <a:bodyPr/>
          <a:lstStyle/>
          <a:p>
            <a:pPr marL="514350" indent="-514350">
              <a:buFont typeface="+mj-lt"/>
              <a:buAutoNum type="arabicPeriod"/>
            </a:pPr>
            <a:r>
              <a:rPr lang="en-US" dirty="0"/>
              <a:t>The call to unity</a:t>
            </a:r>
          </a:p>
          <a:p>
            <a:pPr marL="697230" indent="-697230">
              <a:buFont typeface="+mj-lt"/>
              <a:buAutoNum type="arabicPeriod"/>
            </a:pPr>
            <a:r>
              <a:rPr lang="en-US" sz="6000" b="1" dirty="0">
                <a:latin typeface="Lato Black" panose="020F0502020204030203" pitchFamily="34" charset="0"/>
                <a:ea typeface="Lato Black" panose="020F0502020204030203" pitchFamily="34" charset="0"/>
                <a:cs typeface="Lato Black" panose="020F0502020204030203" pitchFamily="34" charset="0"/>
              </a:rPr>
              <a:t>The basis of unity</a:t>
            </a:r>
          </a:p>
        </p:txBody>
      </p:sp>
      <p:sp>
        <p:nvSpPr>
          <p:cNvPr id="3" name="Title 2">
            <a:extLst>
              <a:ext uri="{FF2B5EF4-FFF2-40B4-BE49-F238E27FC236}">
                <a16:creationId xmlns:a16="http://schemas.microsoft.com/office/drawing/2014/main" id="{62A64567-6A27-F412-DB37-246923DD3BF7}"/>
              </a:ext>
            </a:extLst>
          </p:cNvPr>
          <p:cNvSpPr>
            <a:spLocks noGrp="1"/>
          </p:cNvSpPr>
          <p:nvPr>
            <p:ph type="title"/>
          </p:nvPr>
        </p:nvSpPr>
        <p:spPr/>
        <p:txBody>
          <a:bodyPr/>
          <a:lstStyle/>
          <a:p>
            <a:r>
              <a:rPr lang="en-US" dirty="0"/>
              <a:t>Unity</a:t>
            </a:r>
          </a:p>
        </p:txBody>
      </p:sp>
    </p:spTree>
    <p:extLst>
      <p:ext uri="{BB962C8B-B14F-4D97-AF65-F5344CB8AC3E}">
        <p14:creationId xmlns:p14="http://schemas.microsoft.com/office/powerpoint/2010/main" val="1492344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A9079-23A6-942F-F29C-23F13B2D7922}"/>
              </a:ext>
            </a:extLst>
          </p:cNvPr>
          <p:cNvSpPr>
            <a:spLocks noGrp="1"/>
          </p:cNvSpPr>
          <p:nvPr>
            <p:ph type="title"/>
          </p:nvPr>
        </p:nvSpPr>
        <p:spPr>
          <a:xfrm>
            <a:off x="1431234" y="0"/>
            <a:ext cx="7339055" cy="5143500"/>
          </a:xfrm>
        </p:spPr>
        <p:txBody>
          <a:bodyPr/>
          <a:lstStyle/>
          <a:p>
            <a:r>
              <a:rPr lang="en-US" dirty="0">
                <a:latin typeface="D-DIN Condensed" panose="020B0504030202030204" pitchFamily="34" charset="77"/>
              </a:rPr>
              <a:t>CONFORMITY =</a:t>
            </a:r>
            <a:br>
              <a:rPr lang="en-US" dirty="0"/>
            </a:br>
            <a:r>
              <a:rPr lang="en-US" b="0" dirty="0"/>
              <a:t>Striving for sameness</a:t>
            </a:r>
            <a:br>
              <a:rPr lang="en-US" dirty="0"/>
            </a:br>
            <a:br>
              <a:rPr lang="en-US" sz="3200" dirty="0"/>
            </a:br>
            <a:r>
              <a:rPr lang="en-US" dirty="0">
                <a:latin typeface="D-DIN Condensed" panose="020B0504030202030204" pitchFamily="34" charset="77"/>
              </a:rPr>
              <a:t>UNITY =</a:t>
            </a:r>
            <a:br>
              <a:rPr lang="en-US" dirty="0"/>
            </a:br>
            <a:r>
              <a:rPr lang="en-US" b="0" dirty="0"/>
              <a:t>Experience of sharing</a:t>
            </a:r>
          </a:p>
        </p:txBody>
      </p:sp>
    </p:spTree>
    <p:extLst>
      <p:ext uri="{BB962C8B-B14F-4D97-AF65-F5344CB8AC3E}">
        <p14:creationId xmlns:p14="http://schemas.microsoft.com/office/powerpoint/2010/main" val="400399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6F7C07-2960-1088-74EB-388D9A16DB05}"/>
              </a:ext>
            </a:extLst>
          </p:cNvPr>
          <p:cNvSpPr>
            <a:spLocks noGrp="1"/>
          </p:cNvSpPr>
          <p:nvPr>
            <p:ph type="body" idx="1"/>
          </p:nvPr>
        </p:nvSpPr>
        <p:spPr/>
        <p:txBody>
          <a:bodyPr/>
          <a:lstStyle/>
          <a:p>
            <a:r>
              <a:rPr lang="en-US" baseline="30000" dirty="0"/>
              <a:t>4</a:t>
            </a:r>
            <a:r>
              <a:rPr lang="en-US" dirty="0"/>
              <a:t> There is one body and one Spirit, just as also you were called in one hope of your calling; </a:t>
            </a:r>
            <a:r>
              <a:rPr lang="en-US" baseline="30000" dirty="0"/>
              <a:t>5</a:t>
            </a:r>
            <a:r>
              <a:rPr lang="en-US" dirty="0"/>
              <a:t> one Lord, one faith, one baptism, </a:t>
            </a:r>
            <a:r>
              <a:rPr lang="en-US" baseline="30000" dirty="0"/>
              <a:t>6</a:t>
            </a:r>
            <a:r>
              <a:rPr lang="en-US" dirty="0"/>
              <a:t> one God and Father of all who is over all and through all and in all.</a:t>
            </a:r>
          </a:p>
        </p:txBody>
      </p:sp>
      <p:sp>
        <p:nvSpPr>
          <p:cNvPr id="3" name="Content Placeholder 2">
            <a:extLst>
              <a:ext uri="{FF2B5EF4-FFF2-40B4-BE49-F238E27FC236}">
                <a16:creationId xmlns:a16="http://schemas.microsoft.com/office/drawing/2014/main" id="{608A53AC-A007-71A8-FBB4-BEA8DA90843E}"/>
              </a:ext>
            </a:extLst>
          </p:cNvPr>
          <p:cNvSpPr>
            <a:spLocks noGrp="1"/>
          </p:cNvSpPr>
          <p:nvPr>
            <p:ph sz="quarter" idx="10"/>
          </p:nvPr>
        </p:nvSpPr>
        <p:spPr/>
        <p:txBody>
          <a:bodyPr/>
          <a:lstStyle/>
          <a:p>
            <a:r>
              <a:rPr lang="en-US" dirty="0"/>
              <a:t>- Ephesians 4:4-6</a:t>
            </a:r>
          </a:p>
        </p:txBody>
      </p:sp>
    </p:spTree>
    <p:extLst>
      <p:ext uri="{BB962C8B-B14F-4D97-AF65-F5344CB8AC3E}">
        <p14:creationId xmlns:p14="http://schemas.microsoft.com/office/powerpoint/2010/main" val="110206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BE723-E812-C87F-4999-542BC4B4ACEA}"/>
              </a:ext>
            </a:extLst>
          </p:cNvPr>
          <p:cNvSpPr>
            <a:spLocks noGrp="1"/>
          </p:cNvSpPr>
          <p:nvPr>
            <p:ph type="title"/>
          </p:nvPr>
        </p:nvSpPr>
        <p:spPr/>
        <p:txBody>
          <a:bodyPr/>
          <a:lstStyle/>
          <a:p>
            <a:r>
              <a:rPr lang="en-US" sz="8000" dirty="0">
                <a:latin typeface="D-DIN Condensed" panose="020B0504030202030204" pitchFamily="34" charset="77"/>
              </a:rPr>
              <a:t>CONFORMITY = </a:t>
            </a:r>
            <a:br>
              <a:rPr lang="en-US" dirty="0"/>
            </a:br>
            <a:r>
              <a:rPr lang="en-US" sz="6000" b="0" dirty="0"/>
              <a:t>Becoming the same</a:t>
            </a:r>
            <a:endParaRPr lang="en-US" b="0" dirty="0"/>
          </a:p>
        </p:txBody>
      </p:sp>
    </p:spTree>
    <p:extLst>
      <p:ext uri="{BB962C8B-B14F-4D97-AF65-F5344CB8AC3E}">
        <p14:creationId xmlns:p14="http://schemas.microsoft.com/office/powerpoint/2010/main" val="1726562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975175-3783-32F1-D26A-BF5BFF640D22}"/>
              </a:ext>
            </a:extLst>
          </p:cNvPr>
          <p:cNvSpPr>
            <a:spLocks noGrp="1"/>
          </p:cNvSpPr>
          <p:nvPr>
            <p:ph idx="1"/>
          </p:nvPr>
        </p:nvSpPr>
        <p:spPr>
          <a:xfrm>
            <a:off x="791155" y="1428830"/>
            <a:ext cx="3160643" cy="3440032"/>
          </a:xfrm>
        </p:spPr>
        <p:txBody>
          <a:bodyPr anchor="ctr"/>
          <a:lstStyle/>
          <a:p>
            <a:r>
              <a:rPr lang="en-US" sz="2600" dirty="0"/>
              <a:t>One Body</a:t>
            </a:r>
          </a:p>
          <a:p>
            <a:r>
              <a:rPr lang="en-US" sz="2600" dirty="0"/>
              <a:t>One Spirit</a:t>
            </a:r>
          </a:p>
          <a:p>
            <a:r>
              <a:rPr lang="en-US" sz="2600" dirty="0"/>
              <a:t>One Hope</a:t>
            </a:r>
          </a:p>
          <a:p>
            <a:r>
              <a:rPr lang="en-US" sz="2600" dirty="0"/>
              <a:t>One Lord</a:t>
            </a:r>
          </a:p>
          <a:p>
            <a:r>
              <a:rPr lang="en-US" sz="2600" dirty="0"/>
              <a:t>One Faith</a:t>
            </a:r>
          </a:p>
          <a:p>
            <a:r>
              <a:rPr lang="en-US" sz="2600" dirty="0"/>
              <a:t>One Baptism</a:t>
            </a:r>
          </a:p>
          <a:p>
            <a:r>
              <a:rPr lang="en-US" sz="2600" dirty="0"/>
              <a:t>One God</a:t>
            </a:r>
          </a:p>
        </p:txBody>
      </p:sp>
      <p:sp>
        <p:nvSpPr>
          <p:cNvPr id="3" name="Title 2">
            <a:extLst>
              <a:ext uri="{FF2B5EF4-FFF2-40B4-BE49-F238E27FC236}">
                <a16:creationId xmlns:a16="http://schemas.microsoft.com/office/drawing/2014/main" id="{96D7BB5E-FBD9-41E5-9D40-4908C15FA97B}"/>
              </a:ext>
            </a:extLst>
          </p:cNvPr>
          <p:cNvSpPr>
            <a:spLocks noGrp="1"/>
          </p:cNvSpPr>
          <p:nvPr>
            <p:ph type="title"/>
          </p:nvPr>
        </p:nvSpPr>
        <p:spPr/>
        <p:txBody>
          <a:bodyPr/>
          <a:lstStyle/>
          <a:p>
            <a:r>
              <a:rPr lang="en-US" dirty="0"/>
              <a:t>We are united because we share:</a:t>
            </a:r>
          </a:p>
        </p:txBody>
      </p:sp>
      <p:sp>
        <p:nvSpPr>
          <p:cNvPr id="4" name="TextBox 3">
            <a:extLst>
              <a:ext uri="{FF2B5EF4-FFF2-40B4-BE49-F238E27FC236}">
                <a16:creationId xmlns:a16="http://schemas.microsoft.com/office/drawing/2014/main" id="{954A8078-CA05-E004-4BA8-E96A16662522}"/>
              </a:ext>
            </a:extLst>
          </p:cNvPr>
          <p:cNvSpPr txBox="1"/>
          <p:nvPr/>
        </p:nvSpPr>
        <p:spPr>
          <a:xfrm>
            <a:off x="3482759" y="1428830"/>
            <a:ext cx="938077" cy="3154710"/>
          </a:xfrm>
          <a:prstGeom prst="rect">
            <a:avLst/>
          </a:prstGeom>
          <a:noFill/>
        </p:spPr>
        <p:txBody>
          <a:bodyPr wrap="none" rtlCol="0">
            <a:spAutoFit/>
          </a:bodyPr>
          <a:lstStyle/>
          <a:p>
            <a:r>
              <a:rPr lang="en-US" sz="1990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5" name="TextBox 4">
            <a:extLst>
              <a:ext uri="{FF2B5EF4-FFF2-40B4-BE49-F238E27FC236}">
                <a16:creationId xmlns:a16="http://schemas.microsoft.com/office/drawing/2014/main" id="{87DE78BF-A274-447E-8C21-78C847378CAB}"/>
              </a:ext>
            </a:extLst>
          </p:cNvPr>
          <p:cNvSpPr txBox="1"/>
          <p:nvPr/>
        </p:nvSpPr>
        <p:spPr>
          <a:xfrm>
            <a:off x="4723166" y="2456348"/>
            <a:ext cx="3713259" cy="1384995"/>
          </a:xfrm>
          <a:prstGeom prst="rect">
            <a:avLst/>
          </a:prstGeom>
          <a:noFill/>
        </p:spPr>
        <p:txBody>
          <a:bodyPr wrap="square" rtlCol="0">
            <a:spAutoFit/>
          </a:bodyPr>
          <a:lstStyle/>
          <a:p>
            <a:r>
              <a:rPr lang="en-US" sz="2800" b="1" dirty="0">
                <a:latin typeface="Lato Black" panose="020F0502020204030203" pitchFamily="34" charset="0"/>
                <a:ea typeface="Lato Black" panose="020F0502020204030203" pitchFamily="34" charset="0"/>
                <a:cs typeface="Lato Black" panose="020F0502020204030203" pitchFamily="34" charset="0"/>
              </a:rPr>
              <a:t>… the experience of all these things unites us into oneness.</a:t>
            </a:r>
          </a:p>
        </p:txBody>
      </p:sp>
    </p:spTree>
    <p:extLst>
      <p:ext uri="{BB962C8B-B14F-4D97-AF65-F5344CB8AC3E}">
        <p14:creationId xmlns:p14="http://schemas.microsoft.com/office/powerpoint/2010/main" val="267448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6330EF-CE12-DC65-323D-2DA3CF05A649}"/>
              </a:ext>
            </a:extLst>
          </p:cNvPr>
          <p:cNvSpPr>
            <a:spLocks noGrp="1"/>
          </p:cNvSpPr>
          <p:nvPr>
            <p:ph idx="1"/>
          </p:nvPr>
        </p:nvSpPr>
        <p:spPr/>
        <p:txBody>
          <a:bodyPr/>
          <a:lstStyle/>
          <a:p>
            <a:pPr marL="514350" indent="-514350">
              <a:buFont typeface="+mj-lt"/>
              <a:buAutoNum type="arabicPeriod"/>
            </a:pPr>
            <a:r>
              <a:rPr lang="en-US" sz="2200" dirty="0"/>
              <a:t>The call to unity</a:t>
            </a:r>
          </a:p>
          <a:p>
            <a:pPr marL="514350" indent="-514350">
              <a:buFont typeface="+mj-lt"/>
              <a:buAutoNum type="arabicPeriod"/>
            </a:pPr>
            <a:r>
              <a:rPr lang="en-US" sz="2200" dirty="0"/>
              <a:t>The basis of unity</a:t>
            </a:r>
          </a:p>
          <a:p>
            <a:pPr marL="788670" indent="-788670">
              <a:buFont typeface="+mj-lt"/>
              <a:buAutoNum type="arabicPeriod"/>
            </a:pPr>
            <a:r>
              <a:rPr lang="en-US" sz="6000" b="1" dirty="0">
                <a:latin typeface="Lato Black" panose="020F0502020204030203" pitchFamily="34" charset="0"/>
                <a:ea typeface="Lato Black" panose="020F0502020204030203" pitchFamily="34" charset="0"/>
                <a:cs typeface="Lato Black" panose="020F0502020204030203" pitchFamily="34" charset="0"/>
              </a:rPr>
              <a:t>God helps us maintain unity</a:t>
            </a:r>
          </a:p>
        </p:txBody>
      </p:sp>
      <p:sp>
        <p:nvSpPr>
          <p:cNvPr id="3" name="Title 2">
            <a:extLst>
              <a:ext uri="{FF2B5EF4-FFF2-40B4-BE49-F238E27FC236}">
                <a16:creationId xmlns:a16="http://schemas.microsoft.com/office/drawing/2014/main" id="{62A64567-6A27-F412-DB37-246923DD3BF7}"/>
              </a:ext>
            </a:extLst>
          </p:cNvPr>
          <p:cNvSpPr>
            <a:spLocks noGrp="1"/>
          </p:cNvSpPr>
          <p:nvPr>
            <p:ph type="title"/>
          </p:nvPr>
        </p:nvSpPr>
        <p:spPr/>
        <p:txBody>
          <a:bodyPr/>
          <a:lstStyle/>
          <a:p>
            <a:r>
              <a:rPr lang="en-US" dirty="0"/>
              <a:t>Unity</a:t>
            </a:r>
          </a:p>
        </p:txBody>
      </p:sp>
    </p:spTree>
    <p:extLst>
      <p:ext uri="{BB962C8B-B14F-4D97-AF65-F5344CB8AC3E}">
        <p14:creationId xmlns:p14="http://schemas.microsoft.com/office/powerpoint/2010/main" val="1451348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7DE728-A771-4333-D8B9-B1F00B8056BA}"/>
              </a:ext>
            </a:extLst>
          </p:cNvPr>
          <p:cNvSpPr>
            <a:spLocks noGrp="1"/>
          </p:cNvSpPr>
          <p:nvPr>
            <p:ph type="body" idx="1"/>
          </p:nvPr>
        </p:nvSpPr>
        <p:spPr/>
        <p:txBody>
          <a:bodyPr/>
          <a:lstStyle/>
          <a:p>
            <a:r>
              <a:rPr lang="en-US" baseline="30000" dirty="0"/>
              <a:t>7</a:t>
            </a:r>
            <a:r>
              <a:rPr lang="en-US" dirty="0"/>
              <a:t> But to each one of us grace was given according to the measure of Christ’s gift. </a:t>
            </a:r>
            <a:r>
              <a:rPr lang="en-US" baseline="30000" dirty="0"/>
              <a:t>8</a:t>
            </a:r>
            <a:r>
              <a:rPr lang="en-US" dirty="0"/>
              <a:t> Therefore it says, “When He ascended on high, He led captive a host of captives, And He gave gifts to men.”</a:t>
            </a:r>
          </a:p>
        </p:txBody>
      </p:sp>
      <p:sp>
        <p:nvSpPr>
          <p:cNvPr id="3" name="Content Placeholder 2">
            <a:extLst>
              <a:ext uri="{FF2B5EF4-FFF2-40B4-BE49-F238E27FC236}">
                <a16:creationId xmlns:a16="http://schemas.microsoft.com/office/drawing/2014/main" id="{49450D7D-961D-7761-92CD-1AB36730830E}"/>
              </a:ext>
            </a:extLst>
          </p:cNvPr>
          <p:cNvSpPr>
            <a:spLocks noGrp="1"/>
          </p:cNvSpPr>
          <p:nvPr>
            <p:ph sz="quarter" idx="10"/>
          </p:nvPr>
        </p:nvSpPr>
        <p:spPr/>
        <p:txBody>
          <a:bodyPr/>
          <a:lstStyle/>
          <a:p>
            <a:r>
              <a:rPr lang="en-US" dirty="0"/>
              <a:t>- Ephesians 4:7-8</a:t>
            </a:r>
          </a:p>
        </p:txBody>
      </p:sp>
    </p:spTree>
    <p:extLst>
      <p:ext uri="{BB962C8B-B14F-4D97-AF65-F5344CB8AC3E}">
        <p14:creationId xmlns:p14="http://schemas.microsoft.com/office/powerpoint/2010/main" val="276301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7DE728-A771-4333-D8B9-B1F00B8056BA}"/>
              </a:ext>
            </a:extLst>
          </p:cNvPr>
          <p:cNvSpPr>
            <a:spLocks noGrp="1"/>
          </p:cNvSpPr>
          <p:nvPr>
            <p:ph type="body" idx="1"/>
          </p:nvPr>
        </p:nvSpPr>
        <p:spPr/>
        <p:txBody>
          <a:bodyPr>
            <a:normAutofit lnSpcReduction="10000"/>
          </a:bodyPr>
          <a:lstStyle/>
          <a:p>
            <a:r>
              <a:rPr lang="en-US" baseline="30000" dirty="0"/>
              <a:t>9</a:t>
            </a:r>
            <a:r>
              <a:rPr lang="en-US" dirty="0"/>
              <a:t> (Now this expression, “He ascended,” what does it mean except that He also had descended into the lower parts of the earth? </a:t>
            </a:r>
            <a:r>
              <a:rPr lang="en-US" baseline="30000" dirty="0"/>
              <a:t>10</a:t>
            </a:r>
            <a:r>
              <a:rPr lang="en-US" dirty="0"/>
              <a:t> He who descended is Himself also He who ascended far above all the heavens, so that He might fill all things.)</a:t>
            </a:r>
          </a:p>
        </p:txBody>
      </p:sp>
      <p:sp>
        <p:nvSpPr>
          <p:cNvPr id="3" name="Content Placeholder 2">
            <a:extLst>
              <a:ext uri="{FF2B5EF4-FFF2-40B4-BE49-F238E27FC236}">
                <a16:creationId xmlns:a16="http://schemas.microsoft.com/office/drawing/2014/main" id="{49450D7D-961D-7761-92CD-1AB36730830E}"/>
              </a:ext>
            </a:extLst>
          </p:cNvPr>
          <p:cNvSpPr>
            <a:spLocks noGrp="1"/>
          </p:cNvSpPr>
          <p:nvPr>
            <p:ph sz="quarter" idx="10"/>
          </p:nvPr>
        </p:nvSpPr>
        <p:spPr/>
        <p:txBody>
          <a:bodyPr/>
          <a:lstStyle/>
          <a:p>
            <a:r>
              <a:rPr lang="en-US" dirty="0"/>
              <a:t>- Ephesians 4:9-10</a:t>
            </a:r>
          </a:p>
        </p:txBody>
      </p:sp>
    </p:spTree>
    <p:extLst>
      <p:ext uri="{BB962C8B-B14F-4D97-AF65-F5344CB8AC3E}">
        <p14:creationId xmlns:p14="http://schemas.microsoft.com/office/powerpoint/2010/main" val="1068266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7DE728-A771-4333-D8B9-B1F00B8056BA}"/>
              </a:ext>
            </a:extLst>
          </p:cNvPr>
          <p:cNvSpPr>
            <a:spLocks noGrp="1"/>
          </p:cNvSpPr>
          <p:nvPr>
            <p:ph type="body" idx="1"/>
          </p:nvPr>
        </p:nvSpPr>
        <p:spPr/>
        <p:txBody>
          <a:bodyPr/>
          <a:lstStyle/>
          <a:p>
            <a:r>
              <a:rPr lang="en-US" dirty="0"/>
              <a:t>And He gave some as apostles, and some as prophets, and some as evangelists, and some as pastors and teachers,</a:t>
            </a:r>
          </a:p>
        </p:txBody>
      </p:sp>
      <p:sp>
        <p:nvSpPr>
          <p:cNvPr id="3" name="Content Placeholder 2">
            <a:extLst>
              <a:ext uri="{FF2B5EF4-FFF2-40B4-BE49-F238E27FC236}">
                <a16:creationId xmlns:a16="http://schemas.microsoft.com/office/drawing/2014/main" id="{49450D7D-961D-7761-92CD-1AB36730830E}"/>
              </a:ext>
            </a:extLst>
          </p:cNvPr>
          <p:cNvSpPr>
            <a:spLocks noGrp="1"/>
          </p:cNvSpPr>
          <p:nvPr>
            <p:ph sz="quarter" idx="10"/>
          </p:nvPr>
        </p:nvSpPr>
        <p:spPr/>
        <p:txBody>
          <a:bodyPr/>
          <a:lstStyle/>
          <a:p>
            <a:r>
              <a:rPr lang="en-US" dirty="0"/>
              <a:t>- Ephesians 4:11</a:t>
            </a:r>
          </a:p>
        </p:txBody>
      </p:sp>
    </p:spTree>
    <p:extLst>
      <p:ext uri="{BB962C8B-B14F-4D97-AF65-F5344CB8AC3E}">
        <p14:creationId xmlns:p14="http://schemas.microsoft.com/office/powerpoint/2010/main" val="1251974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7116CB-D610-1F09-D38F-0DFB5831D8F0}"/>
              </a:ext>
            </a:extLst>
          </p:cNvPr>
          <p:cNvSpPr>
            <a:spLocks noGrp="1"/>
          </p:cNvSpPr>
          <p:nvPr>
            <p:ph idx="1"/>
          </p:nvPr>
        </p:nvSpPr>
        <p:spPr>
          <a:xfrm>
            <a:off x="457200" y="1550504"/>
            <a:ext cx="8229600" cy="3279416"/>
          </a:xfrm>
        </p:spPr>
        <p:txBody>
          <a:bodyPr/>
          <a:lstStyle/>
          <a:p>
            <a:pPr marL="788670" indent="-788670">
              <a:spcAft>
                <a:spcPts val="2400"/>
              </a:spcAft>
              <a:buFont typeface="+mj-lt"/>
              <a:buAutoNum type="alphaUcPeriod"/>
            </a:pPr>
            <a:r>
              <a:rPr lang="en-US" sz="5400" dirty="0"/>
              <a:t>You </a:t>
            </a:r>
            <a:r>
              <a:rPr lang="en-US" sz="5400" b="1" dirty="0">
                <a:latin typeface="Lato Black" panose="020F0502020204030203" pitchFamily="34" charset="0"/>
                <a:ea typeface="Lato Black" panose="020F0502020204030203" pitchFamily="34" charset="0"/>
                <a:cs typeface="Lato Black" panose="020F0502020204030203" pitchFamily="34" charset="0"/>
              </a:rPr>
              <a:t>have</a:t>
            </a:r>
            <a:r>
              <a:rPr lang="en-US" sz="5400" dirty="0"/>
              <a:t> the gift</a:t>
            </a:r>
          </a:p>
          <a:p>
            <a:pPr marL="788670" indent="-788670">
              <a:spcAft>
                <a:spcPts val="2400"/>
              </a:spcAft>
              <a:buFont typeface="+mj-lt"/>
              <a:buAutoNum type="alphaUcPeriod"/>
            </a:pPr>
            <a:r>
              <a:rPr lang="en-US" sz="5400" dirty="0"/>
              <a:t>You </a:t>
            </a:r>
            <a:r>
              <a:rPr lang="en-US" sz="5400" b="1" dirty="0">
                <a:latin typeface="Lato Black" panose="020F0502020204030203" pitchFamily="34" charset="0"/>
                <a:ea typeface="Lato Black" panose="020F0502020204030203" pitchFamily="34" charset="0"/>
                <a:cs typeface="Lato Black" panose="020F0502020204030203" pitchFamily="34" charset="0"/>
              </a:rPr>
              <a:t>receive</a:t>
            </a:r>
            <a:r>
              <a:rPr lang="en-US" sz="5400" dirty="0"/>
              <a:t> the gift</a:t>
            </a:r>
          </a:p>
        </p:txBody>
      </p:sp>
      <p:sp>
        <p:nvSpPr>
          <p:cNvPr id="3" name="Title 2">
            <a:extLst>
              <a:ext uri="{FF2B5EF4-FFF2-40B4-BE49-F238E27FC236}">
                <a16:creationId xmlns:a16="http://schemas.microsoft.com/office/drawing/2014/main" id="{23679BAF-72A6-E795-C64A-400193ACF98D}"/>
              </a:ext>
            </a:extLst>
          </p:cNvPr>
          <p:cNvSpPr>
            <a:spLocks noGrp="1"/>
          </p:cNvSpPr>
          <p:nvPr>
            <p:ph type="title"/>
          </p:nvPr>
        </p:nvSpPr>
        <p:spPr/>
        <p:txBody>
          <a:bodyPr/>
          <a:lstStyle/>
          <a:p>
            <a:r>
              <a:rPr lang="en-US" dirty="0"/>
              <a:t>Each is a gift in two ways:</a:t>
            </a:r>
          </a:p>
        </p:txBody>
      </p:sp>
    </p:spTree>
    <p:extLst>
      <p:ext uri="{BB962C8B-B14F-4D97-AF65-F5344CB8AC3E}">
        <p14:creationId xmlns:p14="http://schemas.microsoft.com/office/powerpoint/2010/main" val="3446429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62F10F-0B54-9CA3-34A4-616DE1A4FCA2}"/>
              </a:ext>
            </a:extLst>
          </p:cNvPr>
          <p:cNvSpPr>
            <a:spLocks noGrp="1"/>
          </p:cNvSpPr>
          <p:nvPr>
            <p:ph idx="1"/>
          </p:nvPr>
        </p:nvSpPr>
        <p:spPr/>
        <p:txBody>
          <a:bodyPr/>
          <a:lstStyle/>
          <a:p>
            <a:r>
              <a:rPr lang="en-US" sz="4600" dirty="0"/>
              <a:t>Apostles</a:t>
            </a:r>
          </a:p>
          <a:p>
            <a:r>
              <a:rPr lang="en-US" sz="4600" dirty="0"/>
              <a:t>Prophets</a:t>
            </a:r>
          </a:p>
          <a:p>
            <a:r>
              <a:rPr lang="en-US" sz="4600" dirty="0"/>
              <a:t>Evangelists</a:t>
            </a:r>
          </a:p>
          <a:p>
            <a:r>
              <a:rPr lang="en-US" sz="4600"/>
              <a:t>Pastors </a:t>
            </a:r>
            <a:r>
              <a:rPr lang="en-US" sz="4600" dirty="0"/>
              <a:t>/ Teachers</a:t>
            </a:r>
          </a:p>
        </p:txBody>
      </p:sp>
      <p:sp>
        <p:nvSpPr>
          <p:cNvPr id="3" name="Title 2">
            <a:extLst>
              <a:ext uri="{FF2B5EF4-FFF2-40B4-BE49-F238E27FC236}">
                <a16:creationId xmlns:a16="http://schemas.microsoft.com/office/drawing/2014/main" id="{43169F07-8F64-963D-5A77-1AC3367CA5C9}"/>
              </a:ext>
            </a:extLst>
          </p:cNvPr>
          <p:cNvSpPr>
            <a:spLocks noGrp="1"/>
          </p:cNvSpPr>
          <p:nvPr>
            <p:ph type="title"/>
          </p:nvPr>
        </p:nvSpPr>
        <p:spPr/>
        <p:txBody>
          <a:bodyPr/>
          <a:lstStyle/>
          <a:p>
            <a:r>
              <a:rPr lang="en-US" dirty="0"/>
              <a:t>Gifts to Maintain Unity</a:t>
            </a:r>
          </a:p>
        </p:txBody>
      </p:sp>
      <p:sp>
        <p:nvSpPr>
          <p:cNvPr id="4" name="TextBox 3">
            <a:extLst>
              <a:ext uri="{FF2B5EF4-FFF2-40B4-BE49-F238E27FC236}">
                <a16:creationId xmlns:a16="http://schemas.microsoft.com/office/drawing/2014/main" id="{2F48F71A-AD01-03E2-0B10-57D74FBE19DE}"/>
              </a:ext>
            </a:extLst>
          </p:cNvPr>
          <p:cNvSpPr txBox="1"/>
          <p:nvPr/>
        </p:nvSpPr>
        <p:spPr>
          <a:xfrm>
            <a:off x="3522429" y="1484256"/>
            <a:ext cx="518091" cy="1446550"/>
          </a:xfrm>
          <a:prstGeom prst="rect">
            <a:avLst/>
          </a:prstGeom>
          <a:noFill/>
        </p:spPr>
        <p:txBody>
          <a:bodyPr wrap="none" rtlCol="0">
            <a:spAutoFit/>
          </a:bodyPr>
          <a:lstStyle/>
          <a:p>
            <a:r>
              <a:rPr lang="en-US" sz="880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5" name="TextBox 4">
            <a:extLst>
              <a:ext uri="{FF2B5EF4-FFF2-40B4-BE49-F238E27FC236}">
                <a16:creationId xmlns:a16="http://schemas.microsoft.com/office/drawing/2014/main" id="{B8F12D02-A804-BFBE-A819-B78DCCBD9933}"/>
              </a:ext>
            </a:extLst>
          </p:cNvPr>
          <p:cNvSpPr txBox="1"/>
          <p:nvPr/>
        </p:nvSpPr>
        <p:spPr>
          <a:xfrm>
            <a:off x="4126726" y="2024677"/>
            <a:ext cx="2811988" cy="523220"/>
          </a:xfrm>
          <a:prstGeom prst="rect">
            <a:avLst/>
          </a:prstGeom>
          <a:noFill/>
        </p:spPr>
        <p:txBody>
          <a:bodyPr wrap="none" rtlCol="0">
            <a:spAutoFit/>
          </a:bodyPr>
          <a:lstStyle/>
          <a:p>
            <a:r>
              <a:rPr lang="en-US" sz="2800" b="1" dirty="0">
                <a:latin typeface="Lato Black" panose="020F0502020204030203" pitchFamily="34" charset="0"/>
                <a:ea typeface="Lato Black" panose="020F0502020204030203" pitchFamily="34" charset="0"/>
                <a:cs typeface="Lato Black" panose="020F0502020204030203" pitchFamily="34" charset="0"/>
              </a:rPr>
              <a:t>The Bible Today</a:t>
            </a:r>
          </a:p>
        </p:txBody>
      </p:sp>
    </p:spTree>
    <p:extLst>
      <p:ext uri="{BB962C8B-B14F-4D97-AF65-F5344CB8AC3E}">
        <p14:creationId xmlns:p14="http://schemas.microsoft.com/office/powerpoint/2010/main" val="2324942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7CC5CA-5CDC-8A39-7922-11979B66BB13}"/>
              </a:ext>
            </a:extLst>
          </p:cNvPr>
          <p:cNvSpPr>
            <a:spLocks noGrp="1"/>
          </p:cNvSpPr>
          <p:nvPr>
            <p:ph type="body" idx="1"/>
          </p:nvPr>
        </p:nvSpPr>
        <p:spPr/>
        <p:txBody>
          <a:bodyPr>
            <a:normAutofit/>
          </a:bodyPr>
          <a:lstStyle/>
          <a:p>
            <a:r>
              <a:rPr lang="en-US" sz="3200" baseline="30000" dirty="0"/>
              <a:t>12</a:t>
            </a:r>
            <a:r>
              <a:rPr lang="en-US" sz="3200" dirty="0"/>
              <a:t> for the equipping of the saints for the work of service, to the building up of the body of Christ; </a:t>
            </a:r>
            <a:r>
              <a:rPr lang="en-US" sz="3200" baseline="30000" dirty="0"/>
              <a:t>13</a:t>
            </a:r>
            <a:r>
              <a:rPr lang="en-US" sz="3200" dirty="0"/>
              <a:t> until we all attain to the unity of the faith, and of the knowledge of the Son of God, to a mature man, to the measure of the stature which belongs to the fullness of Christ.</a:t>
            </a:r>
          </a:p>
        </p:txBody>
      </p:sp>
      <p:sp>
        <p:nvSpPr>
          <p:cNvPr id="3" name="Content Placeholder 2">
            <a:extLst>
              <a:ext uri="{FF2B5EF4-FFF2-40B4-BE49-F238E27FC236}">
                <a16:creationId xmlns:a16="http://schemas.microsoft.com/office/drawing/2014/main" id="{96DA6E97-77C7-6E26-57F4-BDA0C0020A24}"/>
              </a:ext>
            </a:extLst>
          </p:cNvPr>
          <p:cNvSpPr>
            <a:spLocks noGrp="1"/>
          </p:cNvSpPr>
          <p:nvPr>
            <p:ph sz="quarter" idx="10"/>
          </p:nvPr>
        </p:nvSpPr>
        <p:spPr/>
        <p:txBody>
          <a:bodyPr/>
          <a:lstStyle/>
          <a:p>
            <a:r>
              <a:rPr lang="en-US" dirty="0"/>
              <a:t>- Ephesians 4:12-13</a:t>
            </a:r>
          </a:p>
        </p:txBody>
      </p:sp>
    </p:spTree>
    <p:extLst>
      <p:ext uri="{BB962C8B-B14F-4D97-AF65-F5344CB8AC3E}">
        <p14:creationId xmlns:p14="http://schemas.microsoft.com/office/powerpoint/2010/main" val="1844361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6330EF-CE12-DC65-323D-2DA3CF05A649}"/>
              </a:ext>
            </a:extLst>
          </p:cNvPr>
          <p:cNvSpPr>
            <a:spLocks noGrp="1"/>
          </p:cNvSpPr>
          <p:nvPr>
            <p:ph idx="1"/>
          </p:nvPr>
        </p:nvSpPr>
        <p:spPr/>
        <p:txBody>
          <a:bodyPr/>
          <a:lstStyle/>
          <a:p>
            <a:pPr marL="514350" indent="-514350">
              <a:buFont typeface="+mj-lt"/>
              <a:buAutoNum type="arabicPeriod"/>
            </a:pPr>
            <a:r>
              <a:rPr lang="en-US" sz="2200" dirty="0"/>
              <a:t>The call to unity</a:t>
            </a:r>
          </a:p>
          <a:p>
            <a:pPr marL="514350" indent="-514350">
              <a:buFont typeface="+mj-lt"/>
              <a:buAutoNum type="arabicPeriod"/>
            </a:pPr>
            <a:r>
              <a:rPr lang="en-US" sz="2200" dirty="0"/>
              <a:t>The basis of unity</a:t>
            </a:r>
          </a:p>
          <a:p>
            <a:pPr marL="514350" indent="-514350">
              <a:buFont typeface="+mj-lt"/>
              <a:buAutoNum type="arabicPeriod"/>
            </a:pPr>
            <a:r>
              <a:rPr lang="en-US" sz="2200" dirty="0"/>
              <a:t>God helps us maintain unity</a:t>
            </a:r>
          </a:p>
          <a:p>
            <a:pPr marL="788670" indent="-788670">
              <a:buFont typeface="+mj-lt"/>
              <a:buAutoNum type="arabicPeriod"/>
            </a:pPr>
            <a:r>
              <a:rPr lang="en-US" sz="6000" b="1" dirty="0">
                <a:latin typeface="Lato Black" panose="020F0502020204030203" pitchFamily="34" charset="0"/>
                <a:ea typeface="Lato Black" panose="020F0502020204030203" pitchFamily="34" charset="0"/>
                <a:cs typeface="Lato Black" panose="020F0502020204030203" pitchFamily="34" charset="0"/>
              </a:rPr>
              <a:t>Results of Unity</a:t>
            </a:r>
          </a:p>
        </p:txBody>
      </p:sp>
      <p:sp>
        <p:nvSpPr>
          <p:cNvPr id="3" name="Title 2">
            <a:extLst>
              <a:ext uri="{FF2B5EF4-FFF2-40B4-BE49-F238E27FC236}">
                <a16:creationId xmlns:a16="http://schemas.microsoft.com/office/drawing/2014/main" id="{62A64567-6A27-F412-DB37-246923DD3BF7}"/>
              </a:ext>
            </a:extLst>
          </p:cNvPr>
          <p:cNvSpPr>
            <a:spLocks noGrp="1"/>
          </p:cNvSpPr>
          <p:nvPr>
            <p:ph type="title"/>
          </p:nvPr>
        </p:nvSpPr>
        <p:spPr/>
        <p:txBody>
          <a:bodyPr/>
          <a:lstStyle/>
          <a:p>
            <a:r>
              <a:rPr lang="en-US" dirty="0"/>
              <a:t>Unity</a:t>
            </a:r>
          </a:p>
        </p:txBody>
      </p:sp>
    </p:spTree>
    <p:extLst>
      <p:ext uri="{BB962C8B-B14F-4D97-AF65-F5344CB8AC3E}">
        <p14:creationId xmlns:p14="http://schemas.microsoft.com/office/powerpoint/2010/main" val="2442183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000CA6-EAAE-99B3-67F2-B1D9F2779C55}"/>
              </a:ext>
            </a:extLst>
          </p:cNvPr>
          <p:cNvSpPr>
            <a:spLocks noGrp="1"/>
          </p:cNvSpPr>
          <p:nvPr>
            <p:ph type="body" idx="1"/>
          </p:nvPr>
        </p:nvSpPr>
        <p:spPr/>
        <p:txBody>
          <a:bodyPr>
            <a:normAutofit lnSpcReduction="10000"/>
          </a:bodyPr>
          <a:lstStyle/>
          <a:p>
            <a:r>
              <a:rPr lang="en-US" sz="3200" baseline="30000" dirty="0"/>
              <a:t>14</a:t>
            </a:r>
            <a:r>
              <a:rPr lang="en-US" sz="3200" dirty="0"/>
              <a:t> As a result, we are no longer to be children, tossed here and there by waves and carried about by every wind of doctrine, by the trickery of men, by craftiness in deceitful scheming; </a:t>
            </a:r>
            <a:r>
              <a:rPr lang="en-US" sz="3200" baseline="30000" dirty="0"/>
              <a:t>15</a:t>
            </a:r>
            <a:r>
              <a:rPr lang="en-US" sz="3200" dirty="0"/>
              <a:t> but speaking the truth in love, we are to grow up in all aspects into Him who is the head, even Christ,</a:t>
            </a:r>
          </a:p>
        </p:txBody>
      </p:sp>
      <p:sp>
        <p:nvSpPr>
          <p:cNvPr id="3" name="Content Placeholder 2">
            <a:extLst>
              <a:ext uri="{FF2B5EF4-FFF2-40B4-BE49-F238E27FC236}">
                <a16:creationId xmlns:a16="http://schemas.microsoft.com/office/drawing/2014/main" id="{41EE9CB3-AB6A-EA31-75A4-B11360B5B2AA}"/>
              </a:ext>
            </a:extLst>
          </p:cNvPr>
          <p:cNvSpPr>
            <a:spLocks noGrp="1"/>
          </p:cNvSpPr>
          <p:nvPr>
            <p:ph sz="quarter" idx="10"/>
          </p:nvPr>
        </p:nvSpPr>
        <p:spPr/>
        <p:txBody>
          <a:bodyPr/>
          <a:lstStyle/>
          <a:p>
            <a:r>
              <a:rPr lang="en-US" dirty="0"/>
              <a:t>- Ephesians 4:14-15</a:t>
            </a:r>
          </a:p>
        </p:txBody>
      </p:sp>
    </p:spTree>
    <p:extLst>
      <p:ext uri="{BB962C8B-B14F-4D97-AF65-F5344CB8AC3E}">
        <p14:creationId xmlns:p14="http://schemas.microsoft.com/office/powerpoint/2010/main" val="286349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720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000CA6-EAAE-99B3-67F2-B1D9F2779C55}"/>
              </a:ext>
            </a:extLst>
          </p:cNvPr>
          <p:cNvSpPr>
            <a:spLocks noGrp="1"/>
          </p:cNvSpPr>
          <p:nvPr>
            <p:ph type="body" idx="1"/>
          </p:nvPr>
        </p:nvSpPr>
        <p:spPr/>
        <p:txBody>
          <a:bodyPr/>
          <a:lstStyle/>
          <a:p>
            <a:r>
              <a:rPr lang="en-US" dirty="0"/>
              <a:t>from whom the whole body, being fitted and held together by what every joint supplies, according to the proper working of each individual part, causes the growth of the body for the building up of itself in love.</a:t>
            </a:r>
          </a:p>
        </p:txBody>
      </p:sp>
      <p:sp>
        <p:nvSpPr>
          <p:cNvPr id="3" name="Content Placeholder 2">
            <a:extLst>
              <a:ext uri="{FF2B5EF4-FFF2-40B4-BE49-F238E27FC236}">
                <a16:creationId xmlns:a16="http://schemas.microsoft.com/office/drawing/2014/main" id="{41EE9CB3-AB6A-EA31-75A4-B11360B5B2AA}"/>
              </a:ext>
            </a:extLst>
          </p:cNvPr>
          <p:cNvSpPr>
            <a:spLocks noGrp="1"/>
          </p:cNvSpPr>
          <p:nvPr>
            <p:ph sz="quarter" idx="10"/>
          </p:nvPr>
        </p:nvSpPr>
        <p:spPr/>
        <p:txBody>
          <a:bodyPr/>
          <a:lstStyle/>
          <a:p>
            <a:r>
              <a:rPr lang="en-US" dirty="0"/>
              <a:t>- Ephesians 4:16</a:t>
            </a:r>
          </a:p>
        </p:txBody>
      </p:sp>
    </p:spTree>
    <p:extLst>
      <p:ext uri="{BB962C8B-B14F-4D97-AF65-F5344CB8AC3E}">
        <p14:creationId xmlns:p14="http://schemas.microsoft.com/office/powerpoint/2010/main" val="3206981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43C0C6-DD7A-3194-71B5-D9E77F414875}"/>
              </a:ext>
            </a:extLst>
          </p:cNvPr>
          <p:cNvSpPr>
            <a:spLocks noGrp="1"/>
          </p:cNvSpPr>
          <p:nvPr>
            <p:ph idx="1"/>
          </p:nvPr>
        </p:nvSpPr>
        <p:spPr>
          <a:xfrm>
            <a:off x="457199" y="1389888"/>
            <a:ext cx="8472115" cy="3440032"/>
          </a:xfrm>
        </p:spPr>
        <p:txBody>
          <a:bodyPr/>
          <a:lstStyle/>
          <a:p>
            <a:pPr marL="697230" indent="-697230">
              <a:spcAft>
                <a:spcPts val="600"/>
              </a:spcAft>
              <a:buFont typeface="+mj-lt"/>
              <a:buAutoNum type="alphaUcPeriod"/>
            </a:pPr>
            <a:r>
              <a:rPr lang="en-US" sz="4200" dirty="0"/>
              <a:t>Firmly planted in the Word</a:t>
            </a:r>
          </a:p>
          <a:p>
            <a:pPr marL="697230" indent="-697230">
              <a:spcAft>
                <a:spcPts val="600"/>
              </a:spcAft>
              <a:buFont typeface="+mj-lt"/>
              <a:buAutoNum type="alphaUcPeriod"/>
            </a:pPr>
            <a:r>
              <a:rPr lang="en-US" sz="4200" dirty="0"/>
              <a:t>Speak the truth in love</a:t>
            </a:r>
          </a:p>
          <a:p>
            <a:pPr marL="697230" indent="-697230">
              <a:spcAft>
                <a:spcPts val="600"/>
              </a:spcAft>
              <a:buFont typeface="+mj-lt"/>
              <a:buAutoNum type="alphaUcPeriod"/>
            </a:pPr>
            <a:r>
              <a:rPr lang="en-US" sz="4200" dirty="0"/>
              <a:t>Maturity</a:t>
            </a:r>
          </a:p>
          <a:p>
            <a:pPr marL="697230" indent="-697230">
              <a:spcAft>
                <a:spcPts val="600"/>
              </a:spcAft>
              <a:buFont typeface="+mj-lt"/>
              <a:buAutoNum type="alphaUcPeriod"/>
            </a:pPr>
            <a:r>
              <a:rPr lang="en-US" sz="4200" dirty="0"/>
              <a:t>Cooperation in mutual service</a:t>
            </a:r>
          </a:p>
        </p:txBody>
      </p:sp>
      <p:sp>
        <p:nvSpPr>
          <p:cNvPr id="3" name="Title 2">
            <a:extLst>
              <a:ext uri="{FF2B5EF4-FFF2-40B4-BE49-F238E27FC236}">
                <a16:creationId xmlns:a16="http://schemas.microsoft.com/office/drawing/2014/main" id="{9278F0D6-6DEA-1848-7E1E-4EE8F985AA65}"/>
              </a:ext>
            </a:extLst>
          </p:cNvPr>
          <p:cNvSpPr>
            <a:spLocks noGrp="1"/>
          </p:cNvSpPr>
          <p:nvPr>
            <p:ph type="title"/>
          </p:nvPr>
        </p:nvSpPr>
        <p:spPr/>
        <p:txBody>
          <a:bodyPr/>
          <a:lstStyle/>
          <a:p>
            <a:r>
              <a:rPr lang="en-US" dirty="0"/>
              <a:t>Results of Unity</a:t>
            </a:r>
          </a:p>
        </p:txBody>
      </p:sp>
    </p:spTree>
    <p:extLst>
      <p:ext uri="{BB962C8B-B14F-4D97-AF65-F5344CB8AC3E}">
        <p14:creationId xmlns:p14="http://schemas.microsoft.com/office/powerpoint/2010/main" val="2238926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071183-99AD-6D94-C1F7-883752BD15C9}"/>
              </a:ext>
            </a:extLst>
          </p:cNvPr>
          <p:cNvSpPr>
            <a:spLocks noGrp="1"/>
          </p:cNvSpPr>
          <p:nvPr>
            <p:ph idx="1"/>
          </p:nvPr>
        </p:nvSpPr>
        <p:spPr>
          <a:xfrm>
            <a:off x="1013791" y="2336870"/>
            <a:ext cx="7673009" cy="2595603"/>
          </a:xfrm>
        </p:spPr>
        <p:txBody>
          <a:bodyPr/>
          <a:lstStyle/>
          <a:p>
            <a:r>
              <a:rPr lang="en-US" dirty="0"/>
              <a:t>Not at the same level of maturity</a:t>
            </a:r>
          </a:p>
          <a:p>
            <a:r>
              <a:rPr lang="en-US" dirty="0"/>
              <a:t>Taught different things</a:t>
            </a:r>
          </a:p>
          <a:p>
            <a:r>
              <a:rPr lang="en-US" dirty="0"/>
              <a:t>Sin limits growth</a:t>
            </a:r>
          </a:p>
          <a:p>
            <a:r>
              <a:rPr lang="en-US" dirty="0"/>
              <a:t>We misunderstand and forget</a:t>
            </a:r>
          </a:p>
        </p:txBody>
      </p:sp>
      <p:sp>
        <p:nvSpPr>
          <p:cNvPr id="3" name="Title 2">
            <a:extLst>
              <a:ext uri="{FF2B5EF4-FFF2-40B4-BE49-F238E27FC236}">
                <a16:creationId xmlns:a16="http://schemas.microsoft.com/office/drawing/2014/main" id="{1D4BA065-F7B8-B5B9-69FE-B35EBD5B4E04}"/>
              </a:ext>
            </a:extLst>
          </p:cNvPr>
          <p:cNvSpPr>
            <a:spLocks noGrp="1"/>
          </p:cNvSpPr>
          <p:nvPr>
            <p:ph type="title"/>
          </p:nvPr>
        </p:nvSpPr>
        <p:spPr/>
        <p:txBody>
          <a:bodyPr/>
          <a:lstStyle/>
          <a:p>
            <a:r>
              <a:rPr lang="en-US" dirty="0"/>
              <a:t>Downside of Unity</a:t>
            </a:r>
          </a:p>
        </p:txBody>
      </p:sp>
      <p:sp>
        <p:nvSpPr>
          <p:cNvPr id="4" name="TextBox 3">
            <a:extLst>
              <a:ext uri="{FF2B5EF4-FFF2-40B4-BE49-F238E27FC236}">
                <a16:creationId xmlns:a16="http://schemas.microsoft.com/office/drawing/2014/main" id="{8309B873-9548-F3AF-B0FF-4CFDB97C26F0}"/>
              </a:ext>
            </a:extLst>
          </p:cNvPr>
          <p:cNvSpPr txBox="1"/>
          <p:nvPr/>
        </p:nvSpPr>
        <p:spPr>
          <a:xfrm>
            <a:off x="628154" y="1431235"/>
            <a:ext cx="7321235" cy="707886"/>
          </a:xfrm>
          <a:prstGeom prst="rect">
            <a:avLst/>
          </a:prstGeom>
          <a:noFill/>
        </p:spPr>
        <p:txBody>
          <a:bodyPr wrap="none" rtlCol="0">
            <a:spAutoFit/>
          </a:bodyPr>
          <a:lstStyle/>
          <a:p>
            <a:r>
              <a:rPr lang="en-US" sz="4000" b="1" dirty="0">
                <a:latin typeface="Lato Black" panose="020F0502020204030203" pitchFamily="34" charset="0"/>
                <a:ea typeface="Lato Black" panose="020F0502020204030203" pitchFamily="34" charset="0"/>
                <a:cs typeface="Lato Black" panose="020F0502020204030203" pitchFamily="34" charset="0"/>
              </a:rPr>
              <a:t>The cost of unity is discomfort:</a:t>
            </a:r>
          </a:p>
        </p:txBody>
      </p:sp>
    </p:spTree>
    <p:extLst>
      <p:ext uri="{BB962C8B-B14F-4D97-AF65-F5344CB8AC3E}">
        <p14:creationId xmlns:p14="http://schemas.microsoft.com/office/powerpoint/2010/main" val="2431581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85EBDA-B3A4-0663-A1F0-5845269F369E}"/>
              </a:ext>
            </a:extLst>
          </p:cNvPr>
          <p:cNvSpPr>
            <a:spLocks noGrp="1"/>
          </p:cNvSpPr>
          <p:nvPr>
            <p:ph type="body" idx="1"/>
          </p:nvPr>
        </p:nvSpPr>
        <p:spPr/>
        <p:txBody>
          <a:bodyPr/>
          <a:lstStyle/>
          <a:p>
            <a:r>
              <a:rPr lang="en-US" sz="4400" b="1" dirty="0">
                <a:latin typeface="D-DIN CONDENSED" panose="020B0504030202030204" pitchFamily="34" charset="77"/>
              </a:rPr>
              <a:t>TEST OF TRUE DISCIPLESHIP</a:t>
            </a:r>
          </a:p>
          <a:p>
            <a:r>
              <a:rPr lang="en-US" sz="4400" dirty="0"/>
              <a:t>By this all men will know that you are My disciples, if you have love for one another.”</a:t>
            </a:r>
          </a:p>
        </p:txBody>
      </p:sp>
      <p:sp>
        <p:nvSpPr>
          <p:cNvPr id="3" name="Content Placeholder 2">
            <a:extLst>
              <a:ext uri="{FF2B5EF4-FFF2-40B4-BE49-F238E27FC236}">
                <a16:creationId xmlns:a16="http://schemas.microsoft.com/office/drawing/2014/main" id="{78E25B1B-3E07-4EA0-4790-812CDCABA095}"/>
              </a:ext>
            </a:extLst>
          </p:cNvPr>
          <p:cNvSpPr>
            <a:spLocks noGrp="1"/>
          </p:cNvSpPr>
          <p:nvPr>
            <p:ph sz="quarter" idx="10"/>
          </p:nvPr>
        </p:nvSpPr>
        <p:spPr/>
        <p:txBody>
          <a:bodyPr/>
          <a:lstStyle/>
          <a:p>
            <a:r>
              <a:rPr lang="en-US" dirty="0"/>
              <a:t>- John 13:35</a:t>
            </a:r>
          </a:p>
        </p:txBody>
      </p:sp>
    </p:spTree>
    <p:extLst>
      <p:ext uri="{BB962C8B-B14F-4D97-AF65-F5344CB8AC3E}">
        <p14:creationId xmlns:p14="http://schemas.microsoft.com/office/powerpoint/2010/main" val="1759393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C390-E656-11E4-F599-96B67798142B}"/>
              </a:ext>
            </a:extLst>
          </p:cNvPr>
          <p:cNvSpPr>
            <a:spLocks noGrp="1"/>
          </p:cNvSpPr>
          <p:nvPr>
            <p:ph type="title"/>
          </p:nvPr>
        </p:nvSpPr>
        <p:spPr>
          <a:xfrm>
            <a:off x="1510748" y="0"/>
            <a:ext cx="6974884" cy="5143500"/>
          </a:xfrm>
        </p:spPr>
        <p:txBody>
          <a:bodyPr>
            <a:normAutofit/>
          </a:bodyPr>
          <a:lstStyle/>
          <a:p>
            <a:r>
              <a:rPr lang="en-US" sz="4400" b="0" dirty="0"/>
              <a:t>Maintaining unity requires that we love each other </a:t>
            </a:r>
            <a:r>
              <a:rPr lang="en-US" sz="4400" dirty="0">
                <a:latin typeface="Lato Black" panose="020F0502020204030203" pitchFamily="34" charset="0"/>
                <a:ea typeface="Lato Black" panose="020F0502020204030203" pitchFamily="34" charset="0"/>
                <a:cs typeface="Lato Black" panose="020F0502020204030203" pitchFamily="34" charset="0"/>
              </a:rPr>
              <a:t>despite our differences.</a:t>
            </a:r>
          </a:p>
        </p:txBody>
      </p:sp>
    </p:spTree>
    <p:extLst>
      <p:ext uri="{BB962C8B-B14F-4D97-AF65-F5344CB8AC3E}">
        <p14:creationId xmlns:p14="http://schemas.microsoft.com/office/powerpoint/2010/main" val="113775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B236B1-2C76-C7DC-8764-70858C1BDF20}"/>
              </a:ext>
            </a:extLst>
          </p:cNvPr>
          <p:cNvSpPr>
            <a:spLocks noGrp="1"/>
          </p:cNvSpPr>
          <p:nvPr>
            <p:ph idx="1"/>
          </p:nvPr>
        </p:nvSpPr>
        <p:spPr/>
        <p:txBody>
          <a:bodyPr/>
          <a:lstStyle/>
          <a:p>
            <a:pPr marL="525780" indent="-525780"/>
            <a:r>
              <a:rPr lang="en-US" sz="6000" b="1" dirty="0">
                <a:latin typeface="Lato Black" panose="020F0502020204030203" pitchFamily="34" charset="0"/>
                <a:ea typeface="Lato Black" panose="020F0502020204030203" pitchFamily="34" charset="0"/>
                <a:cs typeface="Lato Black" panose="020F0502020204030203" pitchFamily="34" charset="0"/>
              </a:rPr>
              <a:t>Easier to grow</a:t>
            </a:r>
          </a:p>
        </p:txBody>
      </p:sp>
      <p:sp>
        <p:nvSpPr>
          <p:cNvPr id="3" name="Title 2">
            <a:extLst>
              <a:ext uri="{FF2B5EF4-FFF2-40B4-BE49-F238E27FC236}">
                <a16:creationId xmlns:a16="http://schemas.microsoft.com/office/drawing/2014/main" id="{377F237A-B2A4-44B5-7D80-DB58841B54E9}"/>
              </a:ext>
            </a:extLst>
          </p:cNvPr>
          <p:cNvSpPr>
            <a:spLocks noGrp="1"/>
          </p:cNvSpPr>
          <p:nvPr>
            <p:ph type="title"/>
          </p:nvPr>
        </p:nvSpPr>
        <p:spPr/>
        <p:txBody>
          <a:bodyPr/>
          <a:lstStyle/>
          <a:p>
            <a:r>
              <a:rPr lang="en-US" dirty="0"/>
              <a:t>Conformist Advantages</a:t>
            </a:r>
          </a:p>
        </p:txBody>
      </p:sp>
    </p:spTree>
    <p:extLst>
      <p:ext uri="{BB962C8B-B14F-4D97-AF65-F5344CB8AC3E}">
        <p14:creationId xmlns:p14="http://schemas.microsoft.com/office/powerpoint/2010/main" val="249827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B236B1-2C76-C7DC-8764-70858C1BDF20}"/>
              </a:ext>
            </a:extLst>
          </p:cNvPr>
          <p:cNvSpPr>
            <a:spLocks noGrp="1"/>
          </p:cNvSpPr>
          <p:nvPr>
            <p:ph idx="1"/>
          </p:nvPr>
        </p:nvSpPr>
        <p:spPr/>
        <p:txBody>
          <a:bodyPr/>
          <a:lstStyle/>
          <a:p>
            <a:pPr marL="525780" indent="-525780"/>
            <a:r>
              <a:rPr lang="en-US" sz="2200" dirty="0"/>
              <a:t>Easier to grow</a:t>
            </a:r>
          </a:p>
          <a:p>
            <a:pPr marL="525780" indent="-525780"/>
            <a:r>
              <a:rPr lang="en-US" sz="6000" b="1" dirty="0">
                <a:latin typeface="Lato Black" panose="020F0502020204030203" pitchFamily="34" charset="0"/>
                <a:ea typeface="Lato Black" panose="020F0502020204030203" pitchFamily="34" charset="0"/>
                <a:cs typeface="Lato Black" panose="020F0502020204030203" pitchFamily="34" charset="0"/>
              </a:rPr>
              <a:t>Easier to control</a:t>
            </a:r>
          </a:p>
        </p:txBody>
      </p:sp>
      <p:sp>
        <p:nvSpPr>
          <p:cNvPr id="3" name="Title 2">
            <a:extLst>
              <a:ext uri="{FF2B5EF4-FFF2-40B4-BE49-F238E27FC236}">
                <a16:creationId xmlns:a16="http://schemas.microsoft.com/office/drawing/2014/main" id="{377F237A-B2A4-44B5-7D80-DB58841B54E9}"/>
              </a:ext>
            </a:extLst>
          </p:cNvPr>
          <p:cNvSpPr>
            <a:spLocks noGrp="1"/>
          </p:cNvSpPr>
          <p:nvPr>
            <p:ph type="title"/>
          </p:nvPr>
        </p:nvSpPr>
        <p:spPr/>
        <p:txBody>
          <a:bodyPr/>
          <a:lstStyle/>
          <a:p>
            <a:r>
              <a:rPr lang="en-US" dirty="0"/>
              <a:t>Conformist Advantages</a:t>
            </a:r>
          </a:p>
        </p:txBody>
      </p:sp>
    </p:spTree>
    <p:extLst>
      <p:ext uri="{BB962C8B-B14F-4D97-AF65-F5344CB8AC3E}">
        <p14:creationId xmlns:p14="http://schemas.microsoft.com/office/powerpoint/2010/main" val="306986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B236B1-2C76-C7DC-8764-70858C1BDF20}"/>
              </a:ext>
            </a:extLst>
          </p:cNvPr>
          <p:cNvSpPr>
            <a:spLocks noGrp="1"/>
          </p:cNvSpPr>
          <p:nvPr>
            <p:ph idx="1"/>
          </p:nvPr>
        </p:nvSpPr>
        <p:spPr/>
        <p:txBody>
          <a:bodyPr/>
          <a:lstStyle/>
          <a:p>
            <a:pPr marL="525780" indent="-525780"/>
            <a:r>
              <a:rPr lang="en-US" sz="2200" dirty="0"/>
              <a:t>Easier to grow</a:t>
            </a:r>
          </a:p>
          <a:p>
            <a:pPr marL="525780" indent="-525780"/>
            <a:r>
              <a:rPr lang="en-US" sz="2200" dirty="0"/>
              <a:t>Easier to control</a:t>
            </a:r>
          </a:p>
          <a:p>
            <a:pPr marL="525780" indent="-525780"/>
            <a:r>
              <a:rPr lang="en-US" sz="4800" b="1" dirty="0">
                <a:latin typeface="Lato Black" panose="020F0502020204030203" pitchFamily="34" charset="0"/>
                <a:ea typeface="Lato Black" panose="020F0502020204030203" pitchFamily="34" charset="0"/>
                <a:cs typeface="Lato Black" panose="020F0502020204030203" pitchFamily="34" charset="0"/>
              </a:rPr>
              <a:t>Conformity is comfortable</a:t>
            </a:r>
          </a:p>
        </p:txBody>
      </p:sp>
      <p:sp>
        <p:nvSpPr>
          <p:cNvPr id="3" name="Title 2">
            <a:extLst>
              <a:ext uri="{FF2B5EF4-FFF2-40B4-BE49-F238E27FC236}">
                <a16:creationId xmlns:a16="http://schemas.microsoft.com/office/drawing/2014/main" id="{377F237A-B2A4-44B5-7D80-DB58841B54E9}"/>
              </a:ext>
            </a:extLst>
          </p:cNvPr>
          <p:cNvSpPr>
            <a:spLocks noGrp="1"/>
          </p:cNvSpPr>
          <p:nvPr>
            <p:ph type="title"/>
          </p:nvPr>
        </p:nvSpPr>
        <p:spPr/>
        <p:txBody>
          <a:bodyPr/>
          <a:lstStyle/>
          <a:p>
            <a:r>
              <a:rPr lang="en-US" dirty="0"/>
              <a:t>Conformist Advantages</a:t>
            </a:r>
          </a:p>
        </p:txBody>
      </p:sp>
    </p:spTree>
    <p:extLst>
      <p:ext uri="{BB962C8B-B14F-4D97-AF65-F5344CB8AC3E}">
        <p14:creationId xmlns:p14="http://schemas.microsoft.com/office/powerpoint/2010/main" val="1758816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B236B1-2C76-C7DC-8764-70858C1BDF20}"/>
              </a:ext>
            </a:extLst>
          </p:cNvPr>
          <p:cNvSpPr>
            <a:spLocks noGrp="1"/>
          </p:cNvSpPr>
          <p:nvPr>
            <p:ph idx="1"/>
          </p:nvPr>
        </p:nvSpPr>
        <p:spPr/>
        <p:txBody>
          <a:bodyPr/>
          <a:lstStyle/>
          <a:p>
            <a:pPr marL="525780" indent="-525780"/>
            <a:r>
              <a:rPr lang="en-US" sz="4800" b="1" dirty="0">
                <a:latin typeface="Lato Black" panose="020F0502020204030203" pitchFamily="34" charset="0"/>
                <a:ea typeface="Lato Black" panose="020F0502020204030203" pitchFamily="34" charset="0"/>
                <a:cs typeface="Lato Black" panose="020F0502020204030203" pitchFamily="34" charset="0"/>
              </a:rPr>
              <a:t>People are not machines</a:t>
            </a:r>
          </a:p>
        </p:txBody>
      </p:sp>
      <p:sp>
        <p:nvSpPr>
          <p:cNvPr id="3" name="Title 2">
            <a:extLst>
              <a:ext uri="{FF2B5EF4-FFF2-40B4-BE49-F238E27FC236}">
                <a16:creationId xmlns:a16="http://schemas.microsoft.com/office/drawing/2014/main" id="{377F237A-B2A4-44B5-7D80-DB58841B54E9}"/>
              </a:ext>
            </a:extLst>
          </p:cNvPr>
          <p:cNvSpPr>
            <a:spLocks noGrp="1"/>
          </p:cNvSpPr>
          <p:nvPr>
            <p:ph type="title"/>
          </p:nvPr>
        </p:nvSpPr>
        <p:spPr/>
        <p:txBody>
          <a:bodyPr/>
          <a:lstStyle/>
          <a:p>
            <a:r>
              <a:rPr lang="en-US" dirty="0"/>
              <a:t>Conformist Disadvantages</a:t>
            </a:r>
          </a:p>
        </p:txBody>
      </p:sp>
    </p:spTree>
    <p:extLst>
      <p:ext uri="{BB962C8B-B14F-4D97-AF65-F5344CB8AC3E}">
        <p14:creationId xmlns:p14="http://schemas.microsoft.com/office/powerpoint/2010/main" val="116790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B236B1-2C76-C7DC-8764-70858C1BDF20}"/>
              </a:ext>
            </a:extLst>
          </p:cNvPr>
          <p:cNvSpPr>
            <a:spLocks noGrp="1"/>
          </p:cNvSpPr>
          <p:nvPr>
            <p:ph idx="1"/>
          </p:nvPr>
        </p:nvSpPr>
        <p:spPr/>
        <p:txBody>
          <a:bodyPr/>
          <a:lstStyle/>
          <a:p>
            <a:pPr marL="525780" indent="-525780"/>
            <a:r>
              <a:rPr lang="en-US" sz="2200" dirty="0"/>
              <a:t>People are not machines</a:t>
            </a:r>
          </a:p>
          <a:p>
            <a:pPr marL="525780" indent="-525780"/>
            <a:r>
              <a:rPr lang="en-US" sz="6000" b="1" dirty="0">
                <a:latin typeface="Lato Black" panose="020F0502020204030203" pitchFamily="34" charset="0"/>
                <a:ea typeface="Lato Black" panose="020F0502020204030203" pitchFamily="34" charset="0"/>
                <a:cs typeface="Lato Black" panose="020F0502020204030203" pitchFamily="34" charset="0"/>
              </a:rPr>
              <a:t>Conformity </a:t>
            </a:r>
            <a:br>
              <a:rPr lang="en-US" sz="6000" b="1" dirty="0">
                <a:latin typeface="Lato Black" panose="020F0502020204030203" pitchFamily="34" charset="0"/>
                <a:ea typeface="Lato Black" panose="020F0502020204030203" pitchFamily="34" charset="0"/>
                <a:cs typeface="Lato Black" panose="020F0502020204030203" pitchFamily="34" charset="0"/>
              </a:rPr>
            </a:br>
            <a:r>
              <a:rPr lang="en-US" sz="6000" b="1" dirty="0">
                <a:latin typeface="Lato Black" panose="020F0502020204030203" pitchFamily="34" charset="0"/>
                <a:ea typeface="Lato Black" panose="020F0502020204030203" pitchFamily="34" charset="0"/>
                <a:cs typeface="Lato Black" panose="020F0502020204030203" pitchFamily="34" charset="0"/>
              </a:rPr>
              <a:t>breeds competition</a:t>
            </a:r>
          </a:p>
        </p:txBody>
      </p:sp>
      <p:sp>
        <p:nvSpPr>
          <p:cNvPr id="3" name="Title 2">
            <a:extLst>
              <a:ext uri="{FF2B5EF4-FFF2-40B4-BE49-F238E27FC236}">
                <a16:creationId xmlns:a16="http://schemas.microsoft.com/office/drawing/2014/main" id="{377F237A-B2A4-44B5-7D80-DB58841B54E9}"/>
              </a:ext>
            </a:extLst>
          </p:cNvPr>
          <p:cNvSpPr>
            <a:spLocks noGrp="1"/>
          </p:cNvSpPr>
          <p:nvPr>
            <p:ph type="title"/>
          </p:nvPr>
        </p:nvSpPr>
        <p:spPr/>
        <p:txBody>
          <a:bodyPr/>
          <a:lstStyle/>
          <a:p>
            <a:r>
              <a:rPr lang="en-US" dirty="0"/>
              <a:t>Conformist Disadvantages</a:t>
            </a:r>
          </a:p>
        </p:txBody>
      </p:sp>
    </p:spTree>
    <p:extLst>
      <p:ext uri="{BB962C8B-B14F-4D97-AF65-F5344CB8AC3E}">
        <p14:creationId xmlns:p14="http://schemas.microsoft.com/office/powerpoint/2010/main" val="84692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B236B1-2C76-C7DC-8764-70858C1BDF20}"/>
              </a:ext>
            </a:extLst>
          </p:cNvPr>
          <p:cNvSpPr>
            <a:spLocks noGrp="1"/>
          </p:cNvSpPr>
          <p:nvPr>
            <p:ph idx="1"/>
          </p:nvPr>
        </p:nvSpPr>
        <p:spPr/>
        <p:txBody>
          <a:bodyPr/>
          <a:lstStyle/>
          <a:p>
            <a:pPr marL="525780" indent="-525780"/>
            <a:r>
              <a:rPr lang="en-US" sz="2200" dirty="0"/>
              <a:t>People are not machines</a:t>
            </a:r>
          </a:p>
          <a:p>
            <a:pPr marL="525780" indent="-525780"/>
            <a:r>
              <a:rPr lang="en-US" sz="2200" dirty="0"/>
              <a:t>Conformity breeds competition</a:t>
            </a:r>
          </a:p>
          <a:p>
            <a:pPr marL="525780" indent="-525780"/>
            <a:r>
              <a:rPr lang="en-US" sz="4800" b="1" dirty="0">
                <a:latin typeface="Lato Black" panose="020F0502020204030203" pitchFamily="34" charset="0"/>
                <a:ea typeface="Lato Black" panose="020F0502020204030203" pitchFamily="34" charset="0"/>
                <a:cs typeface="Lato Black" panose="020F0502020204030203" pitchFamily="34" charset="0"/>
              </a:rPr>
              <a:t>Conformity is not biblical</a:t>
            </a:r>
          </a:p>
        </p:txBody>
      </p:sp>
      <p:sp>
        <p:nvSpPr>
          <p:cNvPr id="3" name="Title 2">
            <a:extLst>
              <a:ext uri="{FF2B5EF4-FFF2-40B4-BE49-F238E27FC236}">
                <a16:creationId xmlns:a16="http://schemas.microsoft.com/office/drawing/2014/main" id="{377F237A-B2A4-44B5-7D80-DB58841B54E9}"/>
              </a:ext>
            </a:extLst>
          </p:cNvPr>
          <p:cNvSpPr>
            <a:spLocks noGrp="1"/>
          </p:cNvSpPr>
          <p:nvPr>
            <p:ph type="title"/>
          </p:nvPr>
        </p:nvSpPr>
        <p:spPr/>
        <p:txBody>
          <a:bodyPr/>
          <a:lstStyle/>
          <a:p>
            <a:r>
              <a:rPr lang="en-US" dirty="0"/>
              <a:t>Conformist Disadvantages</a:t>
            </a:r>
          </a:p>
        </p:txBody>
      </p:sp>
    </p:spTree>
    <p:extLst>
      <p:ext uri="{BB962C8B-B14F-4D97-AF65-F5344CB8AC3E}">
        <p14:creationId xmlns:p14="http://schemas.microsoft.com/office/powerpoint/2010/main" val="1945090004"/>
      </p:ext>
    </p:extLst>
  </p:cSld>
  <p:clrMapOvr>
    <a:masterClrMapping/>
  </p:clrMapOvr>
</p:sld>
</file>

<file path=ppt/theme/theme1.xml><?xml version="1.0" encoding="utf-8"?>
<a:theme xmlns:a="http://schemas.openxmlformats.org/drawingml/2006/main" name="Office Them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771</Words>
  <Application>Microsoft Macintosh PowerPoint</Application>
  <PresentationFormat>On-screen Show (16:9)</PresentationFormat>
  <Paragraphs>98</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D-DIN Condensed</vt:lpstr>
      <vt:lpstr>D-DIN Condensed</vt:lpstr>
      <vt:lpstr>DIN Condensed</vt:lpstr>
      <vt:lpstr>Lato</vt:lpstr>
      <vt:lpstr>Lato Black</vt:lpstr>
      <vt:lpstr>Lato Light</vt:lpstr>
      <vt:lpstr>Lato Regular</vt:lpstr>
      <vt:lpstr>Office Theme</vt:lpstr>
      <vt:lpstr>Unity vs. Conformity</vt:lpstr>
      <vt:lpstr>CONFORMITY =  Becoming the same</vt:lpstr>
      <vt:lpstr>PowerPoint Presentation</vt:lpstr>
      <vt:lpstr>Conformist Advantages</vt:lpstr>
      <vt:lpstr>Conformist Advantages</vt:lpstr>
      <vt:lpstr>Conformist Advantages</vt:lpstr>
      <vt:lpstr>Conformist Disadvantages</vt:lpstr>
      <vt:lpstr>Conformist Disadvantages</vt:lpstr>
      <vt:lpstr>Conformist Disadvantages</vt:lpstr>
      <vt:lpstr>UNITY =  The state of  being made one</vt:lpstr>
      <vt:lpstr>PowerPoint Presentation</vt:lpstr>
      <vt:lpstr>Ephesians 1-3: All that God has done</vt:lpstr>
      <vt:lpstr>#1 PRIORITY =  Preserve Unity</vt:lpstr>
      <vt:lpstr>Unity</vt:lpstr>
      <vt:lpstr>Paul begins by encouraging the Ephesians to preserve unity and he explains how to do this.</vt:lpstr>
      <vt:lpstr>PRESERVING UNITY REQUIRES</vt:lpstr>
      <vt:lpstr>Unity</vt:lpstr>
      <vt:lpstr>CONFORMITY = Striving for sameness  UNITY = Experience of sharing</vt:lpstr>
      <vt:lpstr>PowerPoint Presentation</vt:lpstr>
      <vt:lpstr>We are united because we share:</vt:lpstr>
      <vt:lpstr>Unity</vt:lpstr>
      <vt:lpstr>PowerPoint Presentation</vt:lpstr>
      <vt:lpstr>PowerPoint Presentation</vt:lpstr>
      <vt:lpstr>PowerPoint Presentation</vt:lpstr>
      <vt:lpstr>Each is a gift in two ways:</vt:lpstr>
      <vt:lpstr>Gifts to Maintain Unity</vt:lpstr>
      <vt:lpstr>PowerPoint Presentation</vt:lpstr>
      <vt:lpstr>Unity</vt:lpstr>
      <vt:lpstr>PowerPoint Presentation</vt:lpstr>
      <vt:lpstr>PowerPoint Presentation</vt:lpstr>
      <vt:lpstr>Results of Unity</vt:lpstr>
      <vt:lpstr>Downside of Unity</vt:lpstr>
      <vt:lpstr>PowerPoint Presentation</vt:lpstr>
      <vt:lpstr>Maintaining unity requires that we love each other despite our differences.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227</cp:revision>
  <dcterms:created xsi:type="dcterms:W3CDTF">2014-03-24T02:15:36Z</dcterms:created>
  <dcterms:modified xsi:type="dcterms:W3CDTF">2024-02-19T19:31:46Z</dcterms:modified>
</cp:coreProperties>
</file>