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B4A46"/>
    <a:srgbClr val="C1734F"/>
    <a:srgbClr val="AE4541"/>
    <a:srgbClr val="D1B07C"/>
    <a:srgbClr val="A2A2A2"/>
    <a:srgbClr val="8B5C40"/>
    <a:srgbClr val="E6CC3F"/>
    <a:srgbClr val="4B3448"/>
    <a:srgbClr val="904B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6"/>
    <p:restoredTop sz="86395"/>
  </p:normalViewPr>
  <p:slideViewPr>
    <p:cSldViewPr snapToGrid="0" snapToObjects="1">
      <p:cViewPr varScale="1">
        <p:scale>
          <a:sx n="146" d="100"/>
          <a:sy n="146" d="100"/>
        </p:scale>
        <p:origin x="1200"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2/19/24</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42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72" r:id="rId8"/>
    <p:sldLayoutId id="2147483669" r:id="rId9"/>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6754" y="1420092"/>
            <a:ext cx="2089632" cy="3363913"/>
          </a:xfrm>
        </p:spPr>
        <p:txBody>
          <a:bodyPr/>
          <a:lstStyle/>
          <a:p>
            <a:r>
              <a:rPr lang="en-US" dirty="0"/>
              <a:t>6</a:t>
            </a:r>
          </a:p>
        </p:txBody>
      </p:sp>
      <p:sp>
        <p:nvSpPr>
          <p:cNvPr id="3" name="Subtitle 2"/>
          <p:cNvSpPr>
            <a:spLocks noGrp="1"/>
          </p:cNvSpPr>
          <p:nvPr>
            <p:ph type="subTitle" idx="1"/>
          </p:nvPr>
        </p:nvSpPr>
        <p:spPr>
          <a:xfrm>
            <a:off x="1442392" y="2757108"/>
            <a:ext cx="7701608" cy="1239893"/>
          </a:xfrm>
        </p:spPr>
        <p:txBody>
          <a:bodyPr/>
          <a:lstStyle/>
          <a:p>
            <a:r>
              <a:rPr lang="en-US" sz="3600" dirty="0"/>
              <a:t>When Ordinary Men and Women Do Extraordinary Work</a:t>
            </a:r>
            <a:br>
              <a:rPr lang="en-US" sz="4400" dirty="0"/>
            </a:br>
            <a:r>
              <a:rPr lang="en-US" sz="3200" b="0" dirty="0">
                <a:latin typeface="Lato Medium" panose="020F0502020204030203" pitchFamily="34" charset="0"/>
                <a:ea typeface="Lato Medium" panose="020F0502020204030203" pitchFamily="34" charset="0"/>
                <a:cs typeface="Lato Medium" panose="020F0502020204030203" pitchFamily="34" charset="0"/>
              </a:rPr>
              <a:t>Part 1</a:t>
            </a:r>
            <a:endParaRPr lang="en-US" sz="4400" b="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1F052-D71C-C6F3-CF25-780991EBDD88}"/>
              </a:ext>
            </a:extLst>
          </p:cNvPr>
          <p:cNvSpPr>
            <a:spLocks noGrp="1"/>
          </p:cNvSpPr>
          <p:nvPr>
            <p:ph type="body" sz="quarter" idx="10"/>
          </p:nvPr>
        </p:nvSpPr>
        <p:spPr/>
        <p:txBody>
          <a:bodyPr/>
          <a:lstStyle/>
          <a:p>
            <a:r>
              <a:rPr lang="en-US" baseline="30000" dirty="0"/>
              <a:t>3</a:t>
            </a:r>
            <a:r>
              <a:rPr lang="en-US" dirty="0"/>
              <a:t> I said to the king, “Let the king live forever. Why should my face not be sad when the city, the place of my fathers’ tombs, lies desolate and its gates have been consumed by fire?” </a:t>
            </a:r>
            <a:br>
              <a:rPr lang="en-US" dirty="0"/>
            </a:br>
            <a:r>
              <a:rPr lang="en-US" baseline="30000" dirty="0"/>
              <a:t>4</a:t>
            </a:r>
            <a:r>
              <a:rPr lang="en-US" dirty="0"/>
              <a:t> Then the king said to me, “What would you request?” So I prayed to the God of heaven.</a:t>
            </a:r>
          </a:p>
        </p:txBody>
      </p:sp>
      <p:sp>
        <p:nvSpPr>
          <p:cNvPr id="3" name="Text Placeholder 2">
            <a:extLst>
              <a:ext uri="{FF2B5EF4-FFF2-40B4-BE49-F238E27FC236}">
                <a16:creationId xmlns:a16="http://schemas.microsoft.com/office/drawing/2014/main" id="{5A217B2B-E91C-0A72-5719-30FB664115A3}"/>
              </a:ext>
            </a:extLst>
          </p:cNvPr>
          <p:cNvSpPr>
            <a:spLocks noGrp="1"/>
          </p:cNvSpPr>
          <p:nvPr>
            <p:ph type="body" sz="quarter" idx="11"/>
          </p:nvPr>
        </p:nvSpPr>
        <p:spPr/>
        <p:txBody>
          <a:bodyPr/>
          <a:lstStyle/>
          <a:p>
            <a:r>
              <a:rPr lang="en-US" dirty="0"/>
              <a:t>- Nehemiah 2:3-4</a:t>
            </a:r>
          </a:p>
        </p:txBody>
      </p:sp>
    </p:spTree>
    <p:extLst>
      <p:ext uri="{BB962C8B-B14F-4D97-AF65-F5344CB8AC3E}">
        <p14:creationId xmlns:p14="http://schemas.microsoft.com/office/powerpoint/2010/main" val="429113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1F052-D71C-C6F3-CF25-780991EBDD88}"/>
              </a:ext>
            </a:extLst>
          </p:cNvPr>
          <p:cNvSpPr>
            <a:spLocks noGrp="1"/>
          </p:cNvSpPr>
          <p:nvPr>
            <p:ph type="body" sz="quarter" idx="10"/>
          </p:nvPr>
        </p:nvSpPr>
        <p:spPr>
          <a:xfrm>
            <a:off x="713221" y="429598"/>
            <a:ext cx="7612173" cy="3680039"/>
          </a:xfrm>
        </p:spPr>
        <p:txBody>
          <a:bodyPr>
            <a:normAutofit fontScale="92500"/>
          </a:bodyPr>
          <a:lstStyle/>
          <a:p>
            <a:r>
              <a:rPr lang="en-US" baseline="30000" dirty="0"/>
              <a:t>17</a:t>
            </a:r>
            <a:r>
              <a:rPr lang="en-US" dirty="0"/>
              <a:t> Then I said to them, “You see the bad situation we are in, that Jerusalem is desolate and its gates burned by fire. Come, let us rebuild the wall of Jerusalem so that we will no longer be a reproach.” </a:t>
            </a:r>
            <a:r>
              <a:rPr lang="en-US" baseline="30000" dirty="0"/>
              <a:t>18</a:t>
            </a:r>
            <a:r>
              <a:rPr lang="en-US" dirty="0"/>
              <a:t> I told them how the hand of my God had been favorable to me and also about the king’s words which he had spoken to me. Then they said, “Let us arise and build.” So they put their hands to the good work.</a:t>
            </a:r>
          </a:p>
        </p:txBody>
      </p:sp>
      <p:sp>
        <p:nvSpPr>
          <p:cNvPr id="3" name="Text Placeholder 2">
            <a:extLst>
              <a:ext uri="{FF2B5EF4-FFF2-40B4-BE49-F238E27FC236}">
                <a16:creationId xmlns:a16="http://schemas.microsoft.com/office/drawing/2014/main" id="{5A217B2B-E91C-0A72-5719-30FB664115A3}"/>
              </a:ext>
            </a:extLst>
          </p:cNvPr>
          <p:cNvSpPr>
            <a:spLocks noGrp="1"/>
          </p:cNvSpPr>
          <p:nvPr>
            <p:ph type="body" sz="quarter" idx="11"/>
          </p:nvPr>
        </p:nvSpPr>
        <p:spPr/>
        <p:txBody>
          <a:bodyPr/>
          <a:lstStyle/>
          <a:p>
            <a:r>
              <a:rPr lang="en-US" dirty="0"/>
              <a:t>- Nehemiah 2:17-18</a:t>
            </a:r>
          </a:p>
        </p:txBody>
      </p:sp>
    </p:spTree>
    <p:extLst>
      <p:ext uri="{BB962C8B-B14F-4D97-AF65-F5344CB8AC3E}">
        <p14:creationId xmlns:p14="http://schemas.microsoft.com/office/powerpoint/2010/main" val="361457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1F052-D71C-C6F3-CF25-780991EBDD88}"/>
              </a:ext>
            </a:extLst>
          </p:cNvPr>
          <p:cNvSpPr>
            <a:spLocks noGrp="1"/>
          </p:cNvSpPr>
          <p:nvPr>
            <p:ph type="body" sz="quarter" idx="10"/>
          </p:nvPr>
        </p:nvSpPr>
        <p:spPr/>
        <p:txBody>
          <a:bodyPr>
            <a:normAutofit lnSpcReduction="10000"/>
          </a:bodyPr>
          <a:lstStyle/>
          <a:p>
            <a:r>
              <a:rPr lang="en-US" baseline="30000" dirty="0"/>
              <a:t>19</a:t>
            </a:r>
            <a:r>
              <a:rPr lang="en-US" dirty="0"/>
              <a:t> But when Sanballat the </a:t>
            </a:r>
            <a:r>
              <a:rPr lang="en-US" dirty="0" err="1"/>
              <a:t>Horonite</a:t>
            </a:r>
            <a:r>
              <a:rPr lang="en-US" dirty="0"/>
              <a:t> and </a:t>
            </a:r>
            <a:r>
              <a:rPr lang="en-US" dirty="0" err="1"/>
              <a:t>Tobiah</a:t>
            </a:r>
            <a:r>
              <a:rPr lang="en-US" dirty="0"/>
              <a:t> the Ammonite official, and Geshem the Arab heard it, they mocked us and despised us and said, “What is this thing you are doing? Are you rebelling against the king?” </a:t>
            </a:r>
            <a:r>
              <a:rPr lang="en-US" baseline="30000" dirty="0"/>
              <a:t>20</a:t>
            </a:r>
            <a:r>
              <a:rPr lang="en-US" dirty="0"/>
              <a:t> So I answered them and said to them, “The God of heaven will give us success; therefore we His servants will arise and build, but you have no portion, right or memorial in Jerusalem.”</a:t>
            </a:r>
          </a:p>
        </p:txBody>
      </p:sp>
      <p:sp>
        <p:nvSpPr>
          <p:cNvPr id="3" name="Text Placeholder 2">
            <a:extLst>
              <a:ext uri="{FF2B5EF4-FFF2-40B4-BE49-F238E27FC236}">
                <a16:creationId xmlns:a16="http://schemas.microsoft.com/office/drawing/2014/main" id="{5A217B2B-E91C-0A72-5719-30FB664115A3}"/>
              </a:ext>
            </a:extLst>
          </p:cNvPr>
          <p:cNvSpPr>
            <a:spLocks noGrp="1"/>
          </p:cNvSpPr>
          <p:nvPr>
            <p:ph type="body" sz="quarter" idx="11"/>
          </p:nvPr>
        </p:nvSpPr>
        <p:spPr/>
        <p:txBody>
          <a:bodyPr/>
          <a:lstStyle/>
          <a:p>
            <a:r>
              <a:rPr lang="en-US" dirty="0"/>
              <a:t>- Nehemiah 2:19-20</a:t>
            </a:r>
          </a:p>
        </p:txBody>
      </p:sp>
    </p:spTree>
    <p:extLst>
      <p:ext uri="{BB962C8B-B14F-4D97-AF65-F5344CB8AC3E}">
        <p14:creationId xmlns:p14="http://schemas.microsoft.com/office/powerpoint/2010/main" val="384469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E108-A7F9-60A8-093C-AA002C52DDFD}"/>
              </a:ext>
            </a:extLst>
          </p:cNvPr>
          <p:cNvSpPr>
            <a:spLocks noGrp="1"/>
          </p:cNvSpPr>
          <p:nvPr>
            <p:ph type="title"/>
          </p:nvPr>
        </p:nvSpPr>
        <p:spPr/>
        <p:txBody>
          <a:bodyPr/>
          <a:lstStyle/>
          <a:p>
            <a:r>
              <a:rPr lang="en-US" dirty="0"/>
              <a:t>Method to Inspire</a:t>
            </a:r>
          </a:p>
        </p:txBody>
      </p:sp>
      <p:sp>
        <p:nvSpPr>
          <p:cNvPr id="3" name="Text Placeholder 2">
            <a:extLst>
              <a:ext uri="{FF2B5EF4-FFF2-40B4-BE49-F238E27FC236}">
                <a16:creationId xmlns:a16="http://schemas.microsoft.com/office/drawing/2014/main" id="{596E6B66-CFB9-D315-EE34-9C3FC50704D3}"/>
              </a:ext>
            </a:extLst>
          </p:cNvPr>
          <p:cNvSpPr>
            <a:spLocks noGrp="1"/>
          </p:cNvSpPr>
          <p:nvPr>
            <p:ph type="body" sz="quarter" idx="10"/>
          </p:nvPr>
        </p:nvSpPr>
        <p:spPr/>
        <p:txBody>
          <a:bodyPr>
            <a:normAutofit/>
          </a:bodyPr>
          <a:lstStyle/>
          <a:p>
            <a:pPr marL="697230" indent="-697230">
              <a:buFont typeface="+mj-lt"/>
              <a:buAutoNum type="arabicPeriod"/>
            </a:pPr>
            <a:r>
              <a:rPr lang="en-US" sz="5400" b="1" dirty="0"/>
              <a:t>Shares the Vision</a:t>
            </a:r>
          </a:p>
        </p:txBody>
      </p:sp>
    </p:spTree>
    <p:extLst>
      <p:ext uri="{BB962C8B-B14F-4D97-AF65-F5344CB8AC3E}">
        <p14:creationId xmlns:p14="http://schemas.microsoft.com/office/powerpoint/2010/main" val="328418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E108-A7F9-60A8-093C-AA002C52DDFD}"/>
              </a:ext>
            </a:extLst>
          </p:cNvPr>
          <p:cNvSpPr>
            <a:spLocks noGrp="1"/>
          </p:cNvSpPr>
          <p:nvPr>
            <p:ph type="title"/>
          </p:nvPr>
        </p:nvSpPr>
        <p:spPr/>
        <p:txBody>
          <a:bodyPr/>
          <a:lstStyle/>
          <a:p>
            <a:r>
              <a:rPr lang="en-US" dirty="0"/>
              <a:t>Method to Inspire</a:t>
            </a:r>
          </a:p>
        </p:txBody>
      </p:sp>
      <p:sp>
        <p:nvSpPr>
          <p:cNvPr id="3" name="Text Placeholder 2">
            <a:extLst>
              <a:ext uri="{FF2B5EF4-FFF2-40B4-BE49-F238E27FC236}">
                <a16:creationId xmlns:a16="http://schemas.microsoft.com/office/drawing/2014/main" id="{596E6B66-CFB9-D315-EE34-9C3FC50704D3}"/>
              </a:ext>
            </a:extLst>
          </p:cNvPr>
          <p:cNvSpPr>
            <a:spLocks noGrp="1"/>
          </p:cNvSpPr>
          <p:nvPr>
            <p:ph type="body" sz="quarter" idx="10"/>
          </p:nvPr>
        </p:nvSpPr>
        <p:spPr/>
        <p:txBody>
          <a:bodyPr>
            <a:normAutofit/>
          </a:bodyPr>
          <a:lstStyle/>
          <a:p>
            <a:pPr marL="697230" indent="-697230">
              <a:buFont typeface="+mj-lt"/>
              <a:buAutoNum type="arabicPeriod"/>
            </a:pPr>
            <a:r>
              <a:rPr lang="en-US" sz="2200" dirty="0"/>
              <a:t>Shares the Vision</a:t>
            </a:r>
          </a:p>
          <a:p>
            <a:pPr marL="697230" indent="-697230">
              <a:buFont typeface="+mj-lt"/>
              <a:buAutoNum type="arabicPeriod"/>
            </a:pPr>
            <a:r>
              <a:rPr lang="en-US" sz="5400" b="1" dirty="0"/>
              <a:t>Provides Motivation</a:t>
            </a:r>
          </a:p>
        </p:txBody>
      </p:sp>
    </p:spTree>
    <p:extLst>
      <p:ext uri="{BB962C8B-B14F-4D97-AF65-F5344CB8AC3E}">
        <p14:creationId xmlns:p14="http://schemas.microsoft.com/office/powerpoint/2010/main" val="306576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E108-A7F9-60A8-093C-AA002C52DDFD}"/>
              </a:ext>
            </a:extLst>
          </p:cNvPr>
          <p:cNvSpPr>
            <a:spLocks noGrp="1"/>
          </p:cNvSpPr>
          <p:nvPr>
            <p:ph type="title"/>
          </p:nvPr>
        </p:nvSpPr>
        <p:spPr/>
        <p:txBody>
          <a:bodyPr/>
          <a:lstStyle/>
          <a:p>
            <a:r>
              <a:rPr lang="en-US" dirty="0"/>
              <a:t>Method to Inspire</a:t>
            </a:r>
          </a:p>
        </p:txBody>
      </p:sp>
      <p:sp>
        <p:nvSpPr>
          <p:cNvPr id="3" name="Text Placeholder 2">
            <a:extLst>
              <a:ext uri="{FF2B5EF4-FFF2-40B4-BE49-F238E27FC236}">
                <a16:creationId xmlns:a16="http://schemas.microsoft.com/office/drawing/2014/main" id="{596E6B66-CFB9-D315-EE34-9C3FC50704D3}"/>
              </a:ext>
            </a:extLst>
          </p:cNvPr>
          <p:cNvSpPr>
            <a:spLocks noGrp="1"/>
          </p:cNvSpPr>
          <p:nvPr>
            <p:ph type="body" sz="quarter" idx="10"/>
          </p:nvPr>
        </p:nvSpPr>
        <p:spPr/>
        <p:txBody>
          <a:bodyPr>
            <a:normAutofit/>
          </a:bodyPr>
          <a:lstStyle/>
          <a:p>
            <a:pPr marL="697230" indent="-697230">
              <a:buFont typeface="+mj-lt"/>
              <a:buAutoNum type="arabicPeriod"/>
            </a:pPr>
            <a:r>
              <a:rPr lang="en-US" sz="2200" dirty="0"/>
              <a:t>Shares the Vision</a:t>
            </a:r>
          </a:p>
          <a:p>
            <a:pPr marL="697230" indent="-697230">
              <a:buFont typeface="+mj-lt"/>
              <a:buAutoNum type="arabicPeriod"/>
            </a:pPr>
            <a:r>
              <a:rPr lang="en-US" sz="2200" dirty="0"/>
              <a:t>Provides Motivation</a:t>
            </a:r>
          </a:p>
          <a:p>
            <a:pPr marL="697230" indent="-697230">
              <a:buFont typeface="+mj-lt"/>
              <a:buAutoNum type="arabicPeriod"/>
            </a:pPr>
            <a:r>
              <a:rPr lang="en-US" sz="4800" b="1" dirty="0"/>
              <a:t>Responds to Opposition</a:t>
            </a:r>
          </a:p>
        </p:txBody>
      </p:sp>
    </p:spTree>
    <p:extLst>
      <p:ext uri="{BB962C8B-B14F-4D97-AF65-F5344CB8AC3E}">
        <p14:creationId xmlns:p14="http://schemas.microsoft.com/office/powerpoint/2010/main" val="404542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AE629F-9175-B32B-5600-E1B809A782AF}"/>
              </a:ext>
            </a:extLst>
          </p:cNvPr>
          <p:cNvSpPr>
            <a:spLocks noGrp="1"/>
          </p:cNvSpPr>
          <p:nvPr>
            <p:ph type="body" sz="quarter" idx="10"/>
          </p:nvPr>
        </p:nvSpPr>
        <p:spPr/>
        <p:txBody>
          <a:bodyPr/>
          <a:lstStyle/>
          <a:p>
            <a:r>
              <a:rPr lang="en-US" dirty="0"/>
              <a:t>So I answered them and said to them, “The God of heaven will give us success; therefore we His servants will arise and build, but you have no portion, right or memorial in Jerusalem.”</a:t>
            </a:r>
          </a:p>
        </p:txBody>
      </p:sp>
      <p:sp>
        <p:nvSpPr>
          <p:cNvPr id="3" name="Text Placeholder 2">
            <a:extLst>
              <a:ext uri="{FF2B5EF4-FFF2-40B4-BE49-F238E27FC236}">
                <a16:creationId xmlns:a16="http://schemas.microsoft.com/office/drawing/2014/main" id="{BE62A327-81D4-7F69-053B-14A02B777A75}"/>
              </a:ext>
            </a:extLst>
          </p:cNvPr>
          <p:cNvSpPr>
            <a:spLocks noGrp="1"/>
          </p:cNvSpPr>
          <p:nvPr>
            <p:ph type="body" sz="quarter" idx="11"/>
          </p:nvPr>
        </p:nvSpPr>
        <p:spPr/>
        <p:txBody>
          <a:bodyPr/>
          <a:lstStyle/>
          <a:p>
            <a:r>
              <a:rPr lang="en-US" dirty="0"/>
              <a:t>- Nehemiah 2:20</a:t>
            </a:r>
          </a:p>
        </p:txBody>
      </p:sp>
    </p:spTree>
    <p:extLst>
      <p:ext uri="{BB962C8B-B14F-4D97-AF65-F5344CB8AC3E}">
        <p14:creationId xmlns:p14="http://schemas.microsoft.com/office/powerpoint/2010/main" val="366452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46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0ED8-6DE0-D4E1-AC8F-A9E9B85CF3CA}"/>
              </a:ext>
            </a:extLst>
          </p:cNvPr>
          <p:cNvSpPr>
            <a:spLocks noGrp="1"/>
          </p:cNvSpPr>
          <p:nvPr>
            <p:ph type="title"/>
          </p:nvPr>
        </p:nvSpPr>
        <p:spPr>
          <a:xfrm>
            <a:off x="615285" y="2211977"/>
            <a:ext cx="7913430" cy="1881052"/>
          </a:xfrm>
        </p:spPr>
        <p:txBody>
          <a:bodyPr>
            <a:normAutofit/>
          </a:bodyPr>
          <a:lstStyle/>
          <a:p>
            <a:r>
              <a:rPr lang="en-US" sz="6600" b="0" dirty="0"/>
              <a:t>What to Expect</a:t>
            </a:r>
          </a:p>
        </p:txBody>
      </p:sp>
      <p:pic>
        <p:nvPicPr>
          <p:cNvPr id="4" name="Picture 3">
            <a:extLst>
              <a:ext uri="{FF2B5EF4-FFF2-40B4-BE49-F238E27FC236}">
                <a16:creationId xmlns:a16="http://schemas.microsoft.com/office/drawing/2014/main" id="{0FE61D6C-9EC1-3B64-EAD1-229F25FB4C3F}"/>
              </a:ext>
            </a:extLst>
          </p:cNvPr>
          <p:cNvPicPr>
            <a:picLocks noChangeAspect="1"/>
          </p:cNvPicPr>
          <p:nvPr/>
        </p:nvPicPr>
        <p:blipFill>
          <a:blip r:embed="rId2"/>
          <a:stretch>
            <a:fillRect/>
          </a:stretch>
        </p:blipFill>
        <p:spPr>
          <a:xfrm>
            <a:off x="2811780" y="690698"/>
            <a:ext cx="3520440" cy="1977313"/>
          </a:xfrm>
          <a:prstGeom prst="rect">
            <a:avLst/>
          </a:prstGeom>
        </p:spPr>
      </p:pic>
    </p:spTree>
    <p:extLst>
      <p:ext uri="{BB962C8B-B14F-4D97-AF65-F5344CB8AC3E}">
        <p14:creationId xmlns:p14="http://schemas.microsoft.com/office/powerpoint/2010/main" val="363302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5B2527-F866-051E-4B38-935E290E021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202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F0A0B-755B-8D9D-63AE-D7CB9B40F3DF}"/>
              </a:ext>
            </a:extLst>
          </p:cNvPr>
          <p:cNvSpPr>
            <a:spLocks noGrp="1"/>
          </p:cNvSpPr>
          <p:nvPr>
            <p:ph type="title"/>
          </p:nvPr>
        </p:nvSpPr>
        <p:spPr/>
        <p:txBody>
          <a:bodyPr>
            <a:noAutofit/>
          </a:bodyPr>
          <a:lstStyle/>
          <a:p>
            <a:r>
              <a:rPr lang="en-US" sz="2800" dirty="0"/>
              <a:t>When Ordinary People do Extraordinary Things</a:t>
            </a:r>
          </a:p>
        </p:txBody>
      </p:sp>
      <p:sp>
        <p:nvSpPr>
          <p:cNvPr id="3" name="Text Placeholder 2">
            <a:extLst>
              <a:ext uri="{FF2B5EF4-FFF2-40B4-BE49-F238E27FC236}">
                <a16:creationId xmlns:a16="http://schemas.microsoft.com/office/drawing/2014/main" id="{045BA017-A318-0983-3C65-1DE4D74F7837}"/>
              </a:ext>
            </a:extLst>
          </p:cNvPr>
          <p:cNvSpPr>
            <a:spLocks noGrp="1"/>
          </p:cNvSpPr>
          <p:nvPr>
            <p:ph type="body" sz="quarter" idx="10"/>
          </p:nvPr>
        </p:nvSpPr>
        <p:spPr>
          <a:xfrm>
            <a:off x="801551" y="1712860"/>
            <a:ext cx="3753394" cy="3430640"/>
          </a:xfrm>
        </p:spPr>
        <p:txBody>
          <a:bodyPr>
            <a:normAutofit/>
          </a:bodyPr>
          <a:lstStyle/>
          <a:p>
            <a:pPr marL="525780" indent="-525780">
              <a:spcAft>
                <a:spcPts val="1200"/>
              </a:spcAft>
            </a:pPr>
            <a:r>
              <a:rPr lang="en-US" sz="5400" dirty="0"/>
              <a:t>Abraham</a:t>
            </a:r>
          </a:p>
          <a:p>
            <a:pPr marL="525780" indent="-525780">
              <a:spcAft>
                <a:spcPts val="1200"/>
              </a:spcAft>
            </a:pPr>
            <a:r>
              <a:rPr lang="en-US" sz="5400" dirty="0"/>
              <a:t>Moses</a:t>
            </a:r>
          </a:p>
        </p:txBody>
      </p:sp>
      <p:sp>
        <p:nvSpPr>
          <p:cNvPr id="4" name="Text Placeholder 2">
            <a:extLst>
              <a:ext uri="{FF2B5EF4-FFF2-40B4-BE49-F238E27FC236}">
                <a16:creationId xmlns:a16="http://schemas.microsoft.com/office/drawing/2014/main" id="{CBCB87CC-4CBF-26A8-4949-55136E8B88E8}"/>
              </a:ext>
            </a:extLst>
          </p:cNvPr>
          <p:cNvSpPr txBox="1">
            <a:spLocks/>
          </p:cNvSpPr>
          <p:nvPr/>
        </p:nvSpPr>
        <p:spPr>
          <a:xfrm>
            <a:off x="4758266" y="1712860"/>
            <a:ext cx="3753394" cy="34306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25780" indent="-525780">
              <a:spcAft>
                <a:spcPts val="1200"/>
              </a:spcAft>
            </a:pPr>
            <a:r>
              <a:rPr lang="en-US" sz="5400" dirty="0"/>
              <a:t>David</a:t>
            </a:r>
          </a:p>
          <a:p>
            <a:pPr marL="525780" indent="-525780">
              <a:spcAft>
                <a:spcPts val="1200"/>
              </a:spcAft>
            </a:pPr>
            <a:r>
              <a:rPr lang="en-US" sz="5400" dirty="0"/>
              <a:t>Esther</a:t>
            </a:r>
          </a:p>
        </p:txBody>
      </p:sp>
    </p:spTree>
    <p:extLst>
      <p:ext uri="{BB962C8B-B14F-4D97-AF65-F5344CB8AC3E}">
        <p14:creationId xmlns:p14="http://schemas.microsoft.com/office/powerpoint/2010/main" val="72264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EBF5-094A-6915-0D9A-3980D1E52E51}"/>
              </a:ext>
            </a:extLst>
          </p:cNvPr>
          <p:cNvSpPr>
            <a:spLocks noGrp="1"/>
          </p:cNvSpPr>
          <p:nvPr>
            <p:ph type="title"/>
          </p:nvPr>
        </p:nvSpPr>
        <p:spPr/>
        <p:txBody>
          <a:bodyPr/>
          <a:lstStyle/>
          <a:p>
            <a:r>
              <a:rPr lang="en-US" dirty="0"/>
              <a:t>Nehemiah – 445 BC</a:t>
            </a:r>
          </a:p>
        </p:txBody>
      </p:sp>
      <p:sp>
        <p:nvSpPr>
          <p:cNvPr id="3" name="Text Placeholder 2">
            <a:extLst>
              <a:ext uri="{FF2B5EF4-FFF2-40B4-BE49-F238E27FC236}">
                <a16:creationId xmlns:a16="http://schemas.microsoft.com/office/drawing/2014/main" id="{2A98C4FF-0497-C992-9499-B7CFB0B213E1}"/>
              </a:ext>
            </a:extLst>
          </p:cNvPr>
          <p:cNvSpPr>
            <a:spLocks noGrp="1"/>
          </p:cNvSpPr>
          <p:nvPr>
            <p:ph type="body" sz="quarter" idx="10"/>
          </p:nvPr>
        </p:nvSpPr>
        <p:spPr>
          <a:xfrm>
            <a:off x="892627" y="1501258"/>
            <a:ext cx="4252186" cy="3642243"/>
          </a:xfrm>
        </p:spPr>
        <p:txBody>
          <a:bodyPr>
            <a:normAutofit/>
          </a:bodyPr>
          <a:lstStyle/>
          <a:p>
            <a:pPr marL="525780" indent="-525780">
              <a:spcAft>
                <a:spcPts val="1200"/>
              </a:spcAft>
            </a:pPr>
            <a:r>
              <a:rPr lang="en-US" sz="4000" dirty="0"/>
              <a:t>Cupbearer</a:t>
            </a:r>
          </a:p>
          <a:p>
            <a:pPr marL="525780" indent="-525780">
              <a:spcAft>
                <a:spcPts val="1200"/>
              </a:spcAft>
            </a:pPr>
            <a:r>
              <a:rPr lang="en-US" sz="4000" dirty="0"/>
              <a:t>Counselor</a:t>
            </a:r>
          </a:p>
          <a:p>
            <a:pPr marL="525780" indent="-525780">
              <a:spcAft>
                <a:spcPts val="1200"/>
              </a:spcAft>
            </a:pPr>
            <a:r>
              <a:rPr lang="en-US" sz="4000" dirty="0"/>
              <a:t>Enslaved</a:t>
            </a:r>
          </a:p>
        </p:txBody>
      </p:sp>
      <p:sp>
        <p:nvSpPr>
          <p:cNvPr id="4" name="Text Placeholder 2">
            <a:extLst>
              <a:ext uri="{FF2B5EF4-FFF2-40B4-BE49-F238E27FC236}">
                <a16:creationId xmlns:a16="http://schemas.microsoft.com/office/drawing/2014/main" id="{1EE5A49D-2713-3C9D-0279-4982967BFFE6}"/>
              </a:ext>
            </a:extLst>
          </p:cNvPr>
          <p:cNvSpPr txBox="1">
            <a:spLocks/>
          </p:cNvSpPr>
          <p:nvPr/>
        </p:nvSpPr>
        <p:spPr>
          <a:xfrm>
            <a:off x="4634913" y="1501257"/>
            <a:ext cx="4252186" cy="3642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25780" indent="-525780">
              <a:spcAft>
                <a:spcPts val="1200"/>
              </a:spcAft>
            </a:pPr>
            <a:r>
              <a:rPr lang="en-US" sz="4000" dirty="0"/>
              <a:t>Eunuch</a:t>
            </a:r>
          </a:p>
          <a:p>
            <a:pPr marL="525780" indent="-525780">
              <a:spcAft>
                <a:spcPts val="1200"/>
              </a:spcAft>
            </a:pPr>
            <a:r>
              <a:rPr lang="en-US" sz="4000" dirty="0"/>
              <a:t>Artaxerxes I</a:t>
            </a:r>
          </a:p>
          <a:p>
            <a:pPr marL="525780" indent="-525780">
              <a:spcAft>
                <a:spcPts val="1200"/>
              </a:spcAft>
            </a:pPr>
            <a:r>
              <a:rPr lang="en-US" sz="4000" dirty="0"/>
              <a:t>Rebuilds </a:t>
            </a:r>
            <a:br>
              <a:rPr lang="en-US" sz="4000" dirty="0"/>
            </a:br>
            <a:r>
              <a:rPr lang="en-US" sz="4000" dirty="0"/>
              <a:t>the Wall</a:t>
            </a:r>
          </a:p>
        </p:txBody>
      </p:sp>
    </p:spTree>
    <p:extLst>
      <p:ext uri="{BB962C8B-B14F-4D97-AF65-F5344CB8AC3E}">
        <p14:creationId xmlns:p14="http://schemas.microsoft.com/office/powerpoint/2010/main" val="58880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A6D69-590F-EF9B-C806-A17095616BEE}"/>
              </a:ext>
            </a:extLst>
          </p:cNvPr>
          <p:cNvSpPr>
            <a:spLocks noGrp="1"/>
          </p:cNvSpPr>
          <p:nvPr>
            <p:ph type="body" sz="quarter" idx="10"/>
          </p:nvPr>
        </p:nvSpPr>
        <p:spPr/>
        <p:txBody>
          <a:bodyPr>
            <a:normAutofit fontScale="92500"/>
          </a:bodyPr>
          <a:lstStyle/>
          <a:p>
            <a:r>
              <a:rPr lang="en-US" sz="3900" b="1" dirty="0">
                <a:latin typeface="D-DIN CONDENSED" panose="020B0504030202030204" pitchFamily="34" charset="77"/>
              </a:rPr>
              <a:t>CUPBEARER → FORTRESS BUILDER</a:t>
            </a:r>
          </a:p>
          <a:p>
            <a:r>
              <a:rPr lang="en-US" baseline="30000" dirty="0"/>
              <a:t>1</a:t>
            </a:r>
            <a:r>
              <a:rPr lang="en-US" dirty="0"/>
              <a:t> The words of Nehemiah the son of </a:t>
            </a:r>
            <a:r>
              <a:rPr lang="en-US" dirty="0" err="1"/>
              <a:t>Hacaliah</a:t>
            </a:r>
            <a:r>
              <a:rPr lang="en-US" dirty="0"/>
              <a:t>. Now it happened in the month Chislev, in the twentieth year, while I was in Susa the capitol, </a:t>
            </a:r>
            <a:br>
              <a:rPr lang="en-US" dirty="0"/>
            </a:br>
            <a:r>
              <a:rPr lang="en-US" baseline="30000" dirty="0"/>
              <a:t>2</a:t>
            </a:r>
            <a:r>
              <a:rPr lang="en-US" dirty="0"/>
              <a:t> that </a:t>
            </a:r>
            <a:r>
              <a:rPr lang="en-US" dirty="0" err="1"/>
              <a:t>Hanani</a:t>
            </a:r>
            <a:r>
              <a:rPr lang="en-US" dirty="0"/>
              <a:t>, one of my brothers, and some men from Judah came; and I asked them concerning the Jews who had escaped and had survived the captivity, and about Jerusalem.</a:t>
            </a:r>
          </a:p>
        </p:txBody>
      </p:sp>
      <p:sp>
        <p:nvSpPr>
          <p:cNvPr id="3" name="Text Placeholder 2">
            <a:extLst>
              <a:ext uri="{FF2B5EF4-FFF2-40B4-BE49-F238E27FC236}">
                <a16:creationId xmlns:a16="http://schemas.microsoft.com/office/drawing/2014/main" id="{E493D014-3011-2E9C-FA19-B197A877AA42}"/>
              </a:ext>
            </a:extLst>
          </p:cNvPr>
          <p:cNvSpPr>
            <a:spLocks noGrp="1"/>
          </p:cNvSpPr>
          <p:nvPr>
            <p:ph type="body" sz="quarter" idx="11"/>
          </p:nvPr>
        </p:nvSpPr>
        <p:spPr/>
        <p:txBody>
          <a:bodyPr/>
          <a:lstStyle/>
          <a:p>
            <a:r>
              <a:rPr lang="en-US" dirty="0"/>
              <a:t>- Nehemiah 1:1-2</a:t>
            </a:r>
          </a:p>
        </p:txBody>
      </p:sp>
    </p:spTree>
    <p:extLst>
      <p:ext uri="{BB962C8B-B14F-4D97-AF65-F5344CB8AC3E}">
        <p14:creationId xmlns:p14="http://schemas.microsoft.com/office/powerpoint/2010/main" val="366824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1F052-D71C-C6F3-CF25-780991EBDD88}"/>
              </a:ext>
            </a:extLst>
          </p:cNvPr>
          <p:cNvSpPr>
            <a:spLocks noGrp="1"/>
          </p:cNvSpPr>
          <p:nvPr>
            <p:ph type="body" sz="quarter" idx="10"/>
          </p:nvPr>
        </p:nvSpPr>
        <p:spPr/>
        <p:txBody>
          <a:bodyPr/>
          <a:lstStyle/>
          <a:p>
            <a:r>
              <a:rPr lang="en-US" dirty="0"/>
              <a:t>They said to me, “The remnant there in the province who survived the captivity are in great distress and reproach, and the wall of Jerusalem is broken down and its gates are burned with fire.”</a:t>
            </a:r>
          </a:p>
        </p:txBody>
      </p:sp>
      <p:sp>
        <p:nvSpPr>
          <p:cNvPr id="3" name="Text Placeholder 2">
            <a:extLst>
              <a:ext uri="{FF2B5EF4-FFF2-40B4-BE49-F238E27FC236}">
                <a16:creationId xmlns:a16="http://schemas.microsoft.com/office/drawing/2014/main" id="{5A217B2B-E91C-0A72-5719-30FB664115A3}"/>
              </a:ext>
            </a:extLst>
          </p:cNvPr>
          <p:cNvSpPr>
            <a:spLocks noGrp="1"/>
          </p:cNvSpPr>
          <p:nvPr>
            <p:ph type="body" sz="quarter" idx="11"/>
          </p:nvPr>
        </p:nvSpPr>
        <p:spPr/>
        <p:txBody>
          <a:bodyPr/>
          <a:lstStyle/>
          <a:p>
            <a:r>
              <a:rPr lang="en-US" dirty="0"/>
              <a:t>- Nehemiah 1:3</a:t>
            </a:r>
          </a:p>
        </p:txBody>
      </p:sp>
    </p:spTree>
    <p:extLst>
      <p:ext uri="{BB962C8B-B14F-4D97-AF65-F5344CB8AC3E}">
        <p14:creationId xmlns:p14="http://schemas.microsoft.com/office/powerpoint/2010/main" val="128222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1F052-D71C-C6F3-CF25-780991EBDD88}"/>
              </a:ext>
            </a:extLst>
          </p:cNvPr>
          <p:cNvSpPr>
            <a:spLocks noGrp="1"/>
          </p:cNvSpPr>
          <p:nvPr>
            <p:ph type="body" sz="quarter" idx="10"/>
          </p:nvPr>
        </p:nvSpPr>
        <p:spPr/>
        <p:txBody>
          <a:bodyPr/>
          <a:lstStyle/>
          <a:p>
            <a:r>
              <a:rPr lang="en-US" dirty="0"/>
              <a:t>When I heard these words, I sat down and wept and mourned for days; and I was fasting and praying before the God of heaven.</a:t>
            </a:r>
          </a:p>
        </p:txBody>
      </p:sp>
      <p:sp>
        <p:nvSpPr>
          <p:cNvPr id="3" name="Text Placeholder 2">
            <a:extLst>
              <a:ext uri="{FF2B5EF4-FFF2-40B4-BE49-F238E27FC236}">
                <a16:creationId xmlns:a16="http://schemas.microsoft.com/office/drawing/2014/main" id="{5A217B2B-E91C-0A72-5719-30FB664115A3}"/>
              </a:ext>
            </a:extLst>
          </p:cNvPr>
          <p:cNvSpPr>
            <a:spLocks noGrp="1"/>
          </p:cNvSpPr>
          <p:nvPr>
            <p:ph type="body" sz="quarter" idx="11"/>
          </p:nvPr>
        </p:nvSpPr>
        <p:spPr/>
        <p:txBody>
          <a:bodyPr/>
          <a:lstStyle/>
          <a:p>
            <a:r>
              <a:rPr lang="en-US" dirty="0"/>
              <a:t>- Nehemiah 1:4</a:t>
            </a:r>
          </a:p>
        </p:txBody>
      </p:sp>
    </p:spTree>
    <p:extLst>
      <p:ext uri="{BB962C8B-B14F-4D97-AF65-F5344CB8AC3E}">
        <p14:creationId xmlns:p14="http://schemas.microsoft.com/office/powerpoint/2010/main" val="76714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1F052-D71C-C6F3-CF25-780991EBDD88}"/>
              </a:ext>
            </a:extLst>
          </p:cNvPr>
          <p:cNvSpPr>
            <a:spLocks noGrp="1"/>
          </p:cNvSpPr>
          <p:nvPr>
            <p:ph type="body" sz="quarter" idx="10"/>
          </p:nvPr>
        </p:nvSpPr>
        <p:spPr/>
        <p:txBody>
          <a:bodyPr/>
          <a:lstStyle/>
          <a:p>
            <a:r>
              <a:rPr lang="en-US" dirty="0"/>
              <a:t>O Lord, I beseech You, may Your ear be attentive to the prayer of Your servant and the prayer of Your servants who delight to revere Your name, and make Your servant successful today and grant him compassion before this man.”</a:t>
            </a:r>
          </a:p>
        </p:txBody>
      </p:sp>
      <p:sp>
        <p:nvSpPr>
          <p:cNvPr id="3" name="Text Placeholder 2">
            <a:extLst>
              <a:ext uri="{FF2B5EF4-FFF2-40B4-BE49-F238E27FC236}">
                <a16:creationId xmlns:a16="http://schemas.microsoft.com/office/drawing/2014/main" id="{5A217B2B-E91C-0A72-5719-30FB664115A3}"/>
              </a:ext>
            </a:extLst>
          </p:cNvPr>
          <p:cNvSpPr>
            <a:spLocks noGrp="1"/>
          </p:cNvSpPr>
          <p:nvPr>
            <p:ph type="body" sz="quarter" idx="11"/>
          </p:nvPr>
        </p:nvSpPr>
        <p:spPr/>
        <p:txBody>
          <a:bodyPr/>
          <a:lstStyle/>
          <a:p>
            <a:r>
              <a:rPr lang="en-US" dirty="0"/>
              <a:t>- Nehemiah 1:11</a:t>
            </a:r>
          </a:p>
        </p:txBody>
      </p:sp>
    </p:spTree>
    <p:extLst>
      <p:ext uri="{BB962C8B-B14F-4D97-AF65-F5344CB8AC3E}">
        <p14:creationId xmlns:p14="http://schemas.microsoft.com/office/powerpoint/2010/main" val="125114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1F052-D71C-C6F3-CF25-780991EBDD88}"/>
              </a:ext>
            </a:extLst>
          </p:cNvPr>
          <p:cNvSpPr>
            <a:spLocks noGrp="1"/>
          </p:cNvSpPr>
          <p:nvPr>
            <p:ph type="body" sz="quarter" idx="10"/>
          </p:nvPr>
        </p:nvSpPr>
        <p:spPr/>
        <p:txBody>
          <a:bodyPr/>
          <a:lstStyle/>
          <a:p>
            <a:r>
              <a:rPr lang="en-US" baseline="30000" dirty="0"/>
              <a:t>1</a:t>
            </a:r>
            <a:r>
              <a:rPr lang="en-US" dirty="0"/>
              <a:t> And it came about in the month Nisan, in the twentieth year of King Artaxerxes, that wine was before him, and I took up the wine and gave it to the king. Now I had not been sad in his presence. </a:t>
            </a:r>
            <a:r>
              <a:rPr lang="en-US" baseline="30000" dirty="0"/>
              <a:t>2</a:t>
            </a:r>
            <a:r>
              <a:rPr lang="en-US" dirty="0"/>
              <a:t> So the king said to me, “Why is your face sad though you are not sick? This is nothing but sadness of heart.” Then I was very much afraid.</a:t>
            </a:r>
          </a:p>
        </p:txBody>
      </p:sp>
      <p:sp>
        <p:nvSpPr>
          <p:cNvPr id="3" name="Text Placeholder 2">
            <a:extLst>
              <a:ext uri="{FF2B5EF4-FFF2-40B4-BE49-F238E27FC236}">
                <a16:creationId xmlns:a16="http://schemas.microsoft.com/office/drawing/2014/main" id="{5A217B2B-E91C-0A72-5719-30FB664115A3}"/>
              </a:ext>
            </a:extLst>
          </p:cNvPr>
          <p:cNvSpPr>
            <a:spLocks noGrp="1"/>
          </p:cNvSpPr>
          <p:nvPr>
            <p:ph type="body" sz="quarter" idx="11"/>
          </p:nvPr>
        </p:nvSpPr>
        <p:spPr/>
        <p:txBody>
          <a:bodyPr/>
          <a:lstStyle/>
          <a:p>
            <a:r>
              <a:rPr lang="en-US" dirty="0"/>
              <a:t>- Nehemiah 2:1-2</a:t>
            </a:r>
          </a:p>
        </p:txBody>
      </p:sp>
    </p:spTree>
    <p:extLst>
      <p:ext uri="{BB962C8B-B14F-4D97-AF65-F5344CB8AC3E}">
        <p14:creationId xmlns:p14="http://schemas.microsoft.com/office/powerpoint/2010/main" val="1690237419"/>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2658</TotalTime>
  <Words>646</Words>
  <Application>Microsoft Macintosh PowerPoint</Application>
  <PresentationFormat>On-screen Show (16:9)</PresentationFormat>
  <Paragraphs>43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D-DIN CONDENSED</vt:lpstr>
      <vt:lpstr>Lato</vt:lpstr>
      <vt:lpstr>Lato Black</vt:lpstr>
      <vt:lpstr>Lato Medium</vt:lpstr>
      <vt:lpstr>Lato Regular</vt:lpstr>
      <vt:lpstr>With Title</vt:lpstr>
      <vt:lpstr>PowerPoint Presentation</vt:lpstr>
      <vt:lpstr>PowerPoint Presentation</vt:lpstr>
      <vt:lpstr>When Ordinary People do Extraordinary Things</vt:lpstr>
      <vt:lpstr>Nehemiah – 445 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 to Inspire</vt:lpstr>
      <vt:lpstr>Method to Inspire</vt:lpstr>
      <vt:lpstr>Method to Inspire</vt:lpstr>
      <vt:lpstr>PowerPoint Presentation</vt:lpstr>
      <vt:lpstr>PowerPoint Presentation</vt:lpstr>
      <vt:lpstr>What to Expect</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430</cp:revision>
  <dcterms:created xsi:type="dcterms:W3CDTF">2014-04-30T18:34:38Z</dcterms:created>
  <dcterms:modified xsi:type="dcterms:W3CDTF">2024-02-19T20:42:36Z</dcterms:modified>
  <cp:category/>
</cp:coreProperties>
</file>