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8" r:id="rId15"/>
    <p:sldId id="270" r:id="rId16"/>
    <p:sldId id="301" r:id="rId17"/>
    <p:sldId id="302" r:id="rId18"/>
    <p:sldId id="272" r:id="rId19"/>
    <p:sldId id="273" r:id="rId20"/>
    <p:sldId id="274" r:id="rId21"/>
    <p:sldId id="275" r:id="rId22"/>
    <p:sldId id="276" r:id="rId23"/>
    <p:sldId id="277" r:id="rId24"/>
    <p:sldId id="282" r:id="rId25"/>
    <p:sldId id="278" r:id="rId26"/>
    <p:sldId id="279" r:id="rId27"/>
    <p:sldId id="280"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4E75"/>
    <a:srgbClr val="0870A8"/>
    <a:srgbClr val="0E5B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94694"/>
  </p:normalViewPr>
  <p:slideViewPr>
    <p:cSldViewPr snapToGrid="0" snapToObjects="1">
      <p:cViewPr varScale="1">
        <p:scale>
          <a:sx n="161" d="100"/>
          <a:sy n="161" d="100"/>
        </p:scale>
        <p:origin x="1064" y="20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7380" y="1644562"/>
            <a:ext cx="7387683" cy="2604769"/>
          </a:xfrm>
          <a:prstGeom prst="rect">
            <a:avLst/>
          </a:prstGeom>
        </p:spPr>
        <p:txBody>
          <a:bodyPr anchor="b">
            <a:noAutofit/>
          </a:bodyPr>
          <a:lstStyle>
            <a:lvl1pPr>
              <a:lnSpc>
                <a:spcPct val="80000"/>
              </a:lnSpc>
              <a:defRPr sz="9000"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Title of Lesson</a:t>
            </a:r>
          </a:p>
        </p:txBody>
      </p:sp>
      <p:sp>
        <p:nvSpPr>
          <p:cNvPr id="3" name="Content Placeholder 2">
            <a:extLst>
              <a:ext uri="{FF2B5EF4-FFF2-40B4-BE49-F238E27FC236}">
                <a16:creationId xmlns:a16="http://schemas.microsoft.com/office/drawing/2014/main" id="{CA37A64D-2B70-1C42-B8B7-7DF9E761F5AB}"/>
              </a:ext>
            </a:extLst>
          </p:cNvPr>
          <p:cNvSpPr>
            <a:spLocks noGrp="1"/>
          </p:cNvSpPr>
          <p:nvPr>
            <p:ph sz="quarter" idx="10" hasCustomPrompt="1"/>
          </p:nvPr>
        </p:nvSpPr>
        <p:spPr>
          <a:xfrm>
            <a:off x="507380" y="4323673"/>
            <a:ext cx="7387683" cy="492125"/>
          </a:xfrm>
          <a:prstGeom prst="rect">
            <a:avLst/>
          </a:prstGeom>
        </p:spPr>
        <p:txBody>
          <a:bodyPr wrap="none">
            <a:normAutofit/>
          </a:bodyPr>
          <a:lstStyle>
            <a:lvl1pPr marL="0" indent="0">
              <a:buNone/>
              <a:defRPr sz="2000" b="1" i="0">
                <a:latin typeface="Lato" panose="020F0502020204030203" pitchFamily="34" charset="0"/>
                <a:ea typeface="Lato" panose="020F0502020204030203" pitchFamily="34" charset="0"/>
                <a:cs typeface="Lato" panose="020F0502020204030203" pitchFamily="34" charset="0"/>
              </a:defRPr>
            </a:lvl1pPr>
          </a:lstStyle>
          <a:p>
            <a:pPr lvl="0"/>
            <a:r>
              <a:rPr lang="en-US" dirty="0"/>
              <a:t>AUTHOR NAME</a:t>
            </a:r>
          </a:p>
        </p:txBody>
      </p:sp>
    </p:spTree>
    <p:extLst>
      <p:ext uri="{BB962C8B-B14F-4D97-AF65-F5344CB8AC3E}">
        <p14:creationId xmlns:p14="http://schemas.microsoft.com/office/powerpoint/2010/main" val="3479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2718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518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0494"/>
            <a:ext cx="8229600" cy="2669426"/>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13580"/>
            <a:ext cx="8229600" cy="1339009"/>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82420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tem and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89888"/>
            <a:ext cx="8229600" cy="891839"/>
          </a:xfrm>
          <a:prstGeom prst="rect">
            <a:avLst/>
          </a:prstGeom>
        </p:spPr>
        <p:txBody>
          <a:bodyPr/>
          <a:lstStyle>
            <a:lvl1pPr marL="514350" indent="-514350">
              <a:buFont typeface="+mj-lt"/>
              <a:buAutoNum type="arabicPeriod"/>
              <a:defRPr sz="3600" b="1"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Item Title</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B054B5E4-ADCD-E14E-BDDF-E98F1B085647}"/>
              </a:ext>
            </a:extLst>
          </p:cNvPr>
          <p:cNvCxnSpPr/>
          <p:nvPr userDrawn="1"/>
        </p:nvCxnSpPr>
        <p:spPr>
          <a:xfrm>
            <a:off x="717847" y="2307364"/>
            <a:ext cx="0" cy="2435552"/>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D42CF86-65DB-CD4F-AE44-F88D20EE0347}"/>
              </a:ext>
            </a:extLst>
          </p:cNvPr>
          <p:cNvSpPr>
            <a:spLocks noGrp="1"/>
          </p:cNvSpPr>
          <p:nvPr>
            <p:ph idx="10"/>
          </p:nvPr>
        </p:nvSpPr>
        <p:spPr>
          <a:xfrm>
            <a:off x="1128044" y="2307364"/>
            <a:ext cx="7558751" cy="2435552"/>
          </a:xfrm>
          <a:prstGeom prst="rect">
            <a:avLst/>
          </a:prstGeom>
        </p:spPr>
        <p:txBody>
          <a:bodyPr/>
          <a:lstStyle>
            <a:lvl1pPr marL="0" indent="0">
              <a:buFont typeface="+mj-lt"/>
              <a:buNone/>
              <a:defRPr sz="2400" b="0"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endParaRPr lang="en-US" dirty="0"/>
          </a:p>
        </p:txBody>
      </p:sp>
    </p:spTree>
    <p:extLst>
      <p:ext uri="{BB962C8B-B14F-4D97-AF65-F5344CB8AC3E}">
        <p14:creationId xmlns:p14="http://schemas.microsoft.com/office/powerpoint/2010/main" val="15738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0160" y="0"/>
            <a:ext cx="7205472" cy="5143500"/>
          </a:xfrm>
          <a:prstGeom prst="rect">
            <a:avLst/>
          </a:prstGeom>
        </p:spPr>
        <p:txBody>
          <a:bodyPr anchor="ctr">
            <a:normAutofit/>
          </a:bodyPr>
          <a:lstStyle>
            <a:lvl1pPr algn="l">
              <a:defRPr sz="5400" b="1" i="0">
                <a:latin typeface="Lato" panose="020F0502020204030203" pitchFamily="34" charset="0"/>
                <a:ea typeface="Lato" panose="020F0502020204030203" pitchFamily="34" charset="0"/>
                <a:cs typeface="Lato" panose="020F0502020204030203" pitchFamily="34" charset="0"/>
              </a:defRPr>
            </a:lvl1pPr>
          </a:lstStyle>
          <a:p>
            <a:r>
              <a:rPr lang="en-US" dirty="0"/>
              <a:t>This is a single statement slide</a:t>
            </a:r>
          </a:p>
        </p:txBody>
      </p:sp>
    </p:spTree>
    <p:extLst>
      <p:ext uri="{BB962C8B-B14F-4D97-AF65-F5344CB8AC3E}">
        <p14:creationId xmlns:p14="http://schemas.microsoft.com/office/powerpoint/2010/main" val="3378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65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o Fea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EEB29-58B0-3C48-AEE1-EF78B3A4435C}"/>
              </a:ext>
            </a:extLst>
          </p:cNvPr>
          <p:cNvSpPr>
            <a:spLocks noGrp="1"/>
          </p:cNvSpPr>
          <p:nvPr>
            <p:ph sz="quarter" idx="10" hasCustomPrompt="1"/>
          </p:nvPr>
        </p:nvSpPr>
        <p:spPr>
          <a:xfrm>
            <a:off x="1033463" y="2059260"/>
            <a:ext cx="7262812" cy="2490516"/>
          </a:xfrm>
          <a:prstGeom prst="rect">
            <a:avLst/>
          </a:prstGeom>
        </p:spPr>
        <p:txBody>
          <a:bodyPr/>
          <a:lstStyle>
            <a:lvl1pPr marL="0" indent="0" algn="ctr">
              <a:buNone/>
              <a:defRPr b="1" i="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Different looking page to bring attention to something or to wake up the audience.</a:t>
            </a:r>
          </a:p>
        </p:txBody>
      </p:sp>
    </p:spTree>
    <p:extLst>
      <p:ext uri="{BB962C8B-B14F-4D97-AF65-F5344CB8AC3E}">
        <p14:creationId xmlns:p14="http://schemas.microsoft.com/office/powerpoint/2010/main" val="70449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8123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7" r:id="rId4"/>
    <p:sldLayoutId id="2147483656" r:id="rId5"/>
    <p:sldLayoutId id="2147483654" r:id="rId6"/>
    <p:sldLayoutId id="2147483655" r:id="rId7"/>
    <p:sldLayoutId id="2147483658" r:id="rId8"/>
  </p:sldLayoutIdLst>
  <p:txStyles>
    <p:titleStyle>
      <a:lvl1pPr algn="l" defTabSz="457200" rtl="0" eaLnBrk="1" latinLnBrk="0" hangingPunct="1">
        <a:spcBef>
          <a:spcPct val="0"/>
        </a:spcBef>
        <a:buNone/>
        <a:defRPr sz="360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B4-36C5-724F-AAB1-8F8212927C89}"/>
              </a:ext>
            </a:extLst>
          </p:cNvPr>
          <p:cNvSpPr>
            <a:spLocks noGrp="1"/>
          </p:cNvSpPr>
          <p:nvPr>
            <p:ph type="ctrTitle"/>
          </p:nvPr>
        </p:nvSpPr>
        <p:spPr/>
        <p:txBody>
          <a:bodyPr/>
          <a:lstStyle/>
          <a:p>
            <a:r>
              <a:rPr lang="en-US" sz="9600" dirty="0"/>
              <a:t>Woke</a:t>
            </a:r>
            <a:br>
              <a:rPr lang="en-US" sz="9600" dirty="0"/>
            </a:br>
            <a:r>
              <a:rPr lang="en-US" sz="9600" dirty="0"/>
              <a:t>Awake?</a:t>
            </a:r>
          </a:p>
        </p:txBody>
      </p:sp>
      <p:sp>
        <p:nvSpPr>
          <p:cNvPr id="3" name="Content Placeholder 2">
            <a:extLst>
              <a:ext uri="{FF2B5EF4-FFF2-40B4-BE49-F238E27FC236}">
                <a16:creationId xmlns:a16="http://schemas.microsoft.com/office/drawing/2014/main" id="{5089BBE6-9B36-BA47-8C8F-A4C59EC34106}"/>
              </a:ext>
            </a:extLst>
          </p:cNvPr>
          <p:cNvSpPr>
            <a:spLocks noGrp="1"/>
          </p:cNvSpPr>
          <p:nvPr>
            <p:ph sz="quarter" idx="10"/>
          </p:nvPr>
        </p:nvSpPr>
        <p:spPr/>
        <p:txBody>
          <a:bodyPr/>
          <a:lstStyle/>
          <a:p>
            <a:r>
              <a:rPr lang="en-US" dirty="0"/>
              <a:t>MIKE MAZZALONGO</a:t>
            </a:r>
          </a:p>
        </p:txBody>
      </p:sp>
      <p:sp>
        <p:nvSpPr>
          <p:cNvPr id="4" name="TextBox 3">
            <a:extLst>
              <a:ext uri="{FF2B5EF4-FFF2-40B4-BE49-F238E27FC236}">
                <a16:creationId xmlns:a16="http://schemas.microsoft.com/office/drawing/2014/main" id="{1FC6D357-29F8-C3BE-FCDC-94DAD6CD6881}"/>
              </a:ext>
            </a:extLst>
          </p:cNvPr>
          <p:cNvSpPr txBox="1"/>
          <p:nvPr/>
        </p:nvSpPr>
        <p:spPr>
          <a:xfrm>
            <a:off x="4102159" y="2127741"/>
            <a:ext cx="939681" cy="707886"/>
          </a:xfrm>
          <a:prstGeom prst="rect">
            <a:avLst/>
          </a:prstGeom>
          <a:noFill/>
        </p:spPr>
        <p:txBody>
          <a:bodyPr wrap="none" rtlCol="0">
            <a:spAutoFit/>
          </a:bodyPr>
          <a:lstStyle/>
          <a:p>
            <a:r>
              <a:rPr lang="en-US" sz="4000" b="1" dirty="0">
                <a:latin typeface="Lato Black" panose="020F0502020204030203" pitchFamily="34" charset="0"/>
                <a:ea typeface="Lato Black" panose="020F0502020204030203" pitchFamily="34" charset="0"/>
                <a:cs typeface="Lato Black" panose="020F0502020204030203" pitchFamily="34" charset="0"/>
              </a:rPr>
              <a:t>OR</a:t>
            </a:r>
          </a:p>
        </p:txBody>
      </p:sp>
    </p:spTree>
    <p:extLst>
      <p:ext uri="{BB962C8B-B14F-4D97-AF65-F5344CB8AC3E}">
        <p14:creationId xmlns:p14="http://schemas.microsoft.com/office/powerpoint/2010/main" val="60567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70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8439-B15A-1F8E-BC33-A1FD27337FE3}"/>
              </a:ext>
            </a:extLst>
          </p:cNvPr>
          <p:cNvSpPr>
            <a:spLocks noGrp="1"/>
          </p:cNvSpPr>
          <p:nvPr>
            <p:ph type="title"/>
          </p:nvPr>
        </p:nvSpPr>
        <p:spPr>
          <a:xfrm>
            <a:off x="545221" y="499928"/>
            <a:ext cx="3420027" cy="769122"/>
          </a:xfrm>
        </p:spPr>
        <p:txBody>
          <a:bodyPr>
            <a:normAutofit/>
          </a:bodyPr>
          <a:lstStyle/>
          <a:p>
            <a:r>
              <a:rPr lang="en-US" sz="4000" dirty="0">
                <a:latin typeface="Lato Black" panose="020F0502020204030203" pitchFamily="34" charset="0"/>
                <a:ea typeface="Lato Black" panose="020F0502020204030203" pitchFamily="34" charset="0"/>
                <a:cs typeface="Lato Black" panose="020F0502020204030203" pitchFamily="34" charset="0"/>
              </a:rPr>
              <a:t>Christianity</a:t>
            </a:r>
          </a:p>
        </p:txBody>
      </p:sp>
      <p:sp>
        <p:nvSpPr>
          <p:cNvPr id="3" name="Title 1">
            <a:extLst>
              <a:ext uri="{FF2B5EF4-FFF2-40B4-BE49-F238E27FC236}">
                <a16:creationId xmlns:a16="http://schemas.microsoft.com/office/drawing/2014/main" id="{6F7812A2-69B5-8061-6ADA-CA6BC7996A85}"/>
              </a:ext>
            </a:extLst>
          </p:cNvPr>
          <p:cNvSpPr txBox="1">
            <a:spLocks/>
          </p:cNvSpPr>
          <p:nvPr/>
        </p:nvSpPr>
        <p:spPr>
          <a:xfrm>
            <a:off x="4871103" y="499928"/>
            <a:ext cx="3420027" cy="769122"/>
          </a:xfrm>
          <a:prstGeom prst="rect">
            <a:avLst/>
          </a:prstGeom>
        </p:spPr>
        <p:txBody>
          <a:bodyPr anchor="ctr">
            <a:normAutofit/>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4000" dirty="0">
                <a:latin typeface="Lato Black" panose="020F0502020204030203" pitchFamily="34" charset="0"/>
                <a:ea typeface="Lato Black" panose="020F0502020204030203" pitchFamily="34" charset="0"/>
                <a:cs typeface="Lato Black" panose="020F0502020204030203" pitchFamily="34" charset="0"/>
              </a:rPr>
              <a:t>Wokeism</a:t>
            </a:r>
          </a:p>
        </p:txBody>
      </p:sp>
      <p:cxnSp>
        <p:nvCxnSpPr>
          <p:cNvPr id="5" name="Straight Connector 4">
            <a:extLst>
              <a:ext uri="{FF2B5EF4-FFF2-40B4-BE49-F238E27FC236}">
                <a16:creationId xmlns:a16="http://schemas.microsoft.com/office/drawing/2014/main" id="{B2CBACBA-F44B-D8C6-4B0E-C24497C77286}"/>
              </a:ext>
            </a:extLst>
          </p:cNvPr>
          <p:cNvCxnSpPr/>
          <p:nvPr/>
        </p:nvCxnSpPr>
        <p:spPr>
          <a:xfrm>
            <a:off x="4315626" y="397379"/>
            <a:ext cx="0" cy="4324173"/>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315BEA2-5B07-3A01-2632-C9523A1BE5D0}"/>
              </a:ext>
            </a:extLst>
          </p:cNvPr>
          <p:cNvCxnSpPr>
            <a:cxnSpLocks/>
          </p:cNvCxnSpPr>
          <p:nvPr/>
        </p:nvCxnSpPr>
        <p:spPr>
          <a:xfrm flipH="1">
            <a:off x="418744" y="1444239"/>
            <a:ext cx="8263783" cy="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3A6571B2-7910-C483-9B96-2E9B0DC0CB57}"/>
              </a:ext>
            </a:extLst>
          </p:cNvPr>
          <p:cNvSpPr txBox="1">
            <a:spLocks/>
          </p:cNvSpPr>
          <p:nvPr/>
        </p:nvSpPr>
        <p:spPr>
          <a:xfrm>
            <a:off x="545221" y="1807436"/>
            <a:ext cx="3420027" cy="2196267"/>
          </a:xfrm>
          <a:prstGeom prst="rect">
            <a:avLst/>
          </a:prstGeom>
        </p:spPr>
        <p:txBody>
          <a:bodyPr anchor="ctr">
            <a:normAutofit fontScale="92500" lnSpcReduction="10000"/>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388620" indent="-388620">
              <a:spcAft>
                <a:spcPts val="1800"/>
              </a:spcAft>
              <a:buFont typeface="Arial" panose="020B0604020202020204" pitchFamily="34" charset="0"/>
              <a:buChar char="•"/>
            </a:pPr>
            <a:r>
              <a:rPr lang="en-US" sz="4000" b="0" dirty="0"/>
              <a:t>Divine Being</a:t>
            </a:r>
          </a:p>
          <a:p>
            <a:pPr marL="388620" indent="-388620">
              <a:spcAft>
                <a:spcPts val="1800"/>
              </a:spcAft>
              <a:buFont typeface="Arial" panose="020B0604020202020204" pitchFamily="34" charset="0"/>
              <a:buChar char="•"/>
            </a:pPr>
            <a:r>
              <a:rPr lang="en-US" sz="4000" b="0" dirty="0"/>
              <a:t>How you act</a:t>
            </a:r>
          </a:p>
          <a:p>
            <a:pPr marL="388620" indent="-388620">
              <a:spcAft>
                <a:spcPts val="1800"/>
              </a:spcAft>
              <a:buFont typeface="Arial" panose="020B0604020202020204" pitchFamily="34" charset="0"/>
              <a:buChar char="•"/>
            </a:pPr>
            <a:r>
              <a:rPr lang="en-US" sz="4000" b="0" dirty="0"/>
              <a:t>Heaven</a:t>
            </a:r>
          </a:p>
        </p:txBody>
      </p:sp>
      <p:sp>
        <p:nvSpPr>
          <p:cNvPr id="12" name="Title 1">
            <a:extLst>
              <a:ext uri="{FF2B5EF4-FFF2-40B4-BE49-F238E27FC236}">
                <a16:creationId xmlns:a16="http://schemas.microsoft.com/office/drawing/2014/main" id="{1170BF20-7EFA-C3AF-883D-C0D29A1D5906}"/>
              </a:ext>
            </a:extLst>
          </p:cNvPr>
          <p:cNvSpPr txBox="1">
            <a:spLocks/>
          </p:cNvSpPr>
          <p:nvPr/>
        </p:nvSpPr>
        <p:spPr>
          <a:xfrm>
            <a:off x="4870248" y="1833075"/>
            <a:ext cx="3872096" cy="2196267"/>
          </a:xfrm>
          <a:prstGeom prst="rect">
            <a:avLst/>
          </a:prstGeom>
        </p:spPr>
        <p:txBody>
          <a:bodyPr anchor="ctr">
            <a:normAutofit lnSpcReduction="10000"/>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388620" indent="-388620">
              <a:spcAft>
                <a:spcPts val="1800"/>
              </a:spcAft>
              <a:buFont typeface="Arial" panose="020B0604020202020204" pitchFamily="34" charset="0"/>
              <a:buChar char="•"/>
            </a:pPr>
            <a:r>
              <a:rPr lang="en-US" sz="4000" b="0" dirty="0"/>
              <a:t>Social Justice</a:t>
            </a:r>
          </a:p>
          <a:p>
            <a:pPr marL="388620" indent="-388620">
              <a:spcAft>
                <a:spcPts val="1800"/>
              </a:spcAft>
              <a:buFont typeface="Arial" panose="020B0604020202020204" pitchFamily="34" charset="0"/>
              <a:buChar char="•"/>
            </a:pPr>
            <a:r>
              <a:rPr lang="en-US" sz="4000" b="0" dirty="0"/>
              <a:t>Who you are</a:t>
            </a:r>
          </a:p>
          <a:p>
            <a:pPr marL="388620" indent="-388620">
              <a:spcAft>
                <a:spcPts val="1800"/>
              </a:spcAft>
              <a:buFont typeface="Arial" panose="020B0604020202020204" pitchFamily="34" charset="0"/>
              <a:buChar char="•"/>
            </a:pPr>
            <a:r>
              <a:rPr lang="en-US" sz="4000" b="0" dirty="0"/>
              <a:t>Fix the earth</a:t>
            </a:r>
          </a:p>
        </p:txBody>
      </p:sp>
    </p:spTree>
    <p:extLst>
      <p:ext uri="{BB962C8B-B14F-4D97-AF65-F5344CB8AC3E}">
        <p14:creationId xmlns:p14="http://schemas.microsoft.com/office/powerpoint/2010/main" val="280958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116DF5-6F43-EDAA-DB73-96AB17E27288}"/>
              </a:ext>
            </a:extLst>
          </p:cNvPr>
          <p:cNvSpPr>
            <a:spLocks noGrp="1"/>
          </p:cNvSpPr>
          <p:nvPr>
            <p:ph type="body" idx="1"/>
          </p:nvPr>
        </p:nvSpPr>
        <p:spPr/>
        <p:txBody>
          <a:bodyPr>
            <a:normAutofit/>
          </a:bodyPr>
          <a:lstStyle/>
          <a:p>
            <a:r>
              <a:rPr lang="en-US" sz="2800" baseline="30000" dirty="0"/>
              <a:t>1</a:t>
            </a:r>
            <a:r>
              <a:rPr lang="en-US" sz="2800" dirty="0"/>
              <a:t> Therefore I urge you, brethren, by the mercies of God, to present your bodies a living and holy sacrifice, acceptable to God, which is your spiritual service of worship. </a:t>
            </a:r>
            <a:r>
              <a:rPr lang="en-US" sz="2800" baseline="30000" dirty="0"/>
              <a:t>2</a:t>
            </a:r>
            <a:r>
              <a:rPr lang="en-US" sz="2800" dirty="0"/>
              <a:t> And do not be conformed to this world, but be transformed by the renewing of your mind, so that you may prove what the will of God is, that which is good and acceptable and perfect.</a:t>
            </a:r>
          </a:p>
        </p:txBody>
      </p:sp>
      <p:sp>
        <p:nvSpPr>
          <p:cNvPr id="3" name="Content Placeholder 2">
            <a:extLst>
              <a:ext uri="{FF2B5EF4-FFF2-40B4-BE49-F238E27FC236}">
                <a16:creationId xmlns:a16="http://schemas.microsoft.com/office/drawing/2014/main" id="{1FC7F64A-E7FE-4652-C611-2BBE288EF505}"/>
              </a:ext>
            </a:extLst>
          </p:cNvPr>
          <p:cNvSpPr>
            <a:spLocks noGrp="1"/>
          </p:cNvSpPr>
          <p:nvPr>
            <p:ph sz="quarter" idx="10"/>
          </p:nvPr>
        </p:nvSpPr>
        <p:spPr/>
        <p:txBody>
          <a:bodyPr/>
          <a:lstStyle/>
          <a:p>
            <a:r>
              <a:rPr lang="en-US" dirty="0"/>
              <a:t>- Romans 12:1-2</a:t>
            </a:r>
          </a:p>
        </p:txBody>
      </p:sp>
    </p:spTree>
    <p:extLst>
      <p:ext uri="{BB962C8B-B14F-4D97-AF65-F5344CB8AC3E}">
        <p14:creationId xmlns:p14="http://schemas.microsoft.com/office/powerpoint/2010/main" val="21060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CE3E27-FA26-AE6F-DCA1-AD6490C9626C}"/>
              </a:ext>
            </a:extLst>
          </p:cNvPr>
          <p:cNvSpPr>
            <a:spLocks noGrp="1"/>
          </p:cNvSpPr>
          <p:nvPr>
            <p:ph type="body" idx="1"/>
          </p:nvPr>
        </p:nvSpPr>
        <p:spPr>
          <a:xfrm>
            <a:off x="907991" y="347619"/>
            <a:ext cx="7772400" cy="3693156"/>
          </a:xfrm>
        </p:spPr>
        <p:txBody>
          <a:bodyPr>
            <a:normAutofit/>
          </a:bodyPr>
          <a:lstStyle/>
          <a:p>
            <a:r>
              <a:rPr lang="en-US" sz="4400" dirty="0"/>
              <a:t>No future for the Woke,</a:t>
            </a:r>
          </a:p>
          <a:p>
            <a:r>
              <a:rPr lang="en-US" sz="5400" b="1" dirty="0">
                <a:latin typeface="Lato Black" panose="020F0502020204030203" pitchFamily="34" charset="0"/>
                <a:ea typeface="Lato Black" panose="020F0502020204030203" pitchFamily="34" charset="0"/>
                <a:cs typeface="Lato Black" panose="020F0502020204030203" pitchFamily="34" charset="0"/>
              </a:rPr>
              <a:t>IT’S NOW OR NEVER.</a:t>
            </a:r>
          </a:p>
        </p:txBody>
      </p:sp>
    </p:spTree>
    <p:extLst>
      <p:ext uri="{BB962C8B-B14F-4D97-AF65-F5344CB8AC3E}">
        <p14:creationId xmlns:p14="http://schemas.microsoft.com/office/powerpoint/2010/main" val="63743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2EF8097-16CB-4645-ECD7-32D0D59C9CB3}"/>
              </a:ext>
            </a:extLst>
          </p:cNvPr>
          <p:cNvSpPr>
            <a:spLocks noGrp="1"/>
          </p:cNvSpPr>
          <p:nvPr>
            <p:ph type="body" idx="1"/>
          </p:nvPr>
        </p:nvSpPr>
        <p:spPr>
          <a:xfrm>
            <a:off x="1986335" y="332207"/>
            <a:ext cx="6712391" cy="3693156"/>
          </a:xfrm>
        </p:spPr>
        <p:txBody>
          <a:bodyPr>
            <a:normAutofit fontScale="85000" lnSpcReduction="20000"/>
          </a:bodyPr>
          <a:lstStyle/>
          <a:p>
            <a:pPr marL="0" indent="0">
              <a:buNone/>
            </a:pPr>
            <a:r>
              <a:rPr lang="en-US" sz="3600" dirty="0"/>
              <a:t>Adherents of </a:t>
            </a:r>
            <a:r>
              <a:rPr lang="en-US" sz="3600" dirty="0" err="1"/>
              <a:t>wokeism</a:t>
            </a:r>
            <a:r>
              <a:rPr lang="en-US" sz="3600" dirty="0"/>
              <a:t> see themselves as challenging the long-dominant narrative that emphasized the exceptionalism of the nation’s founding. Whereas religion sees the promised land as being above, in God’s kingdom, the utopian left sees it as being ahead, in the realization of a just society here on Earth.</a:t>
            </a:r>
            <a:endParaRPr lang="en-US" sz="800" dirty="0"/>
          </a:p>
        </p:txBody>
      </p:sp>
      <p:sp>
        <p:nvSpPr>
          <p:cNvPr id="2" name="Content Placeholder 1">
            <a:extLst>
              <a:ext uri="{FF2B5EF4-FFF2-40B4-BE49-F238E27FC236}">
                <a16:creationId xmlns:a16="http://schemas.microsoft.com/office/drawing/2014/main" id="{52B02DB3-0EEA-4BB5-E464-7539D93436F4}"/>
              </a:ext>
            </a:extLst>
          </p:cNvPr>
          <p:cNvSpPr>
            <a:spLocks noGrp="1"/>
          </p:cNvSpPr>
          <p:nvPr>
            <p:ph sz="quarter" idx="10"/>
          </p:nvPr>
        </p:nvSpPr>
        <p:spPr>
          <a:xfrm>
            <a:off x="1986334" y="4287308"/>
            <a:ext cx="6471865" cy="460375"/>
          </a:xfrm>
        </p:spPr>
        <p:txBody>
          <a:bodyPr/>
          <a:lstStyle/>
          <a:p>
            <a:pPr marL="0" indent="0">
              <a:buNone/>
            </a:pPr>
            <a:r>
              <a:rPr lang="en-US" sz="2000" b="1" dirty="0"/>
              <a:t>- </a:t>
            </a:r>
            <a:r>
              <a:rPr lang="en-US" sz="2000" b="1" dirty="0" err="1"/>
              <a:t>Shadi</a:t>
            </a:r>
            <a:r>
              <a:rPr lang="en-US" sz="2000" b="1" dirty="0"/>
              <a:t> Hamid</a:t>
            </a:r>
          </a:p>
        </p:txBody>
      </p:sp>
      <p:pic>
        <p:nvPicPr>
          <p:cNvPr id="4" name="Picture 3">
            <a:extLst>
              <a:ext uri="{FF2B5EF4-FFF2-40B4-BE49-F238E27FC236}">
                <a16:creationId xmlns:a16="http://schemas.microsoft.com/office/drawing/2014/main" id="{1E18B1B4-5627-E935-BA37-3EC101FD3D59}"/>
              </a:ext>
            </a:extLst>
          </p:cNvPr>
          <p:cNvPicPr>
            <a:picLocks noChangeAspect="1"/>
          </p:cNvPicPr>
          <p:nvPr/>
        </p:nvPicPr>
        <p:blipFill>
          <a:blip r:embed="rId2"/>
          <a:stretch>
            <a:fillRect/>
          </a:stretch>
        </p:blipFill>
        <p:spPr>
          <a:xfrm>
            <a:off x="393589" y="237544"/>
            <a:ext cx="1529136" cy="1529136"/>
          </a:xfrm>
          <a:prstGeom prst="rect">
            <a:avLst/>
          </a:prstGeom>
        </p:spPr>
      </p:pic>
    </p:spTree>
    <p:extLst>
      <p:ext uri="{BB962C8B-B14F-4D97-AF65-F5344CB8AC3E}">
        <p14:creationId xmlns:p14="http://schemas.microsoft.com/office/powerpoint/2010/main" val="302328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FD93E-A16F-9ED2-2685-86A03C37807D}"/>
              </a:ext>
            </a:extLst>
          </p:cNvPr>
          <p:cNvSpPr>
            <a:spLocks noGrp="1"/>
          </p:cNvSpPr>
          <p:nvPr>
            <p:ph idx="1"/>
          </p:nvPr>
        </p:nvSpPr>
        <p:spPr>
          <a:xfrm>
            <a:off x="457200" y="1389888"/>
            <a:ext cx="8336422" cy="3440032"/>
          </a:xfrm>
        </p:spPr>
        <p:txBody>
          <a:bodyPr/>
          <a:lstStyle/>
          <a:p>
            <a:r>
              <a:rPr lang="en-US" sz="4800" b="1" dirty="0"/>
              <a:t>Sin</a:t>
            </a:r>
          </a:p>
          <a:p>
            <a:pPr lvl="1" indent="-468630">
              <a:spcBef>
                <a:spcPts val="1800"/>
              </a:spcBef>
              <a:spcAft>
                <a:spcPts val="1800"/>
              </a:spcAft>
            </a:pPr>
            <a:r>
              <a:rPr lang="en-US" sz="4000" dirty="0"/>
              <a:t>Who you are, not what you do </a:t>
            </a:r>
            <a:br>
              <a:rPr lang="en-US" dirty="0"/>
            </a:br>
            <a:r>
              <a:rPr lang="en-US" sz="2400" dirty="0"/>
              <a:t>(i.e., white people guilty of white privilege)</a:t>
            </a:r>
          </a:p>
          <a:p>
            <a:pPr lvl="1" indent="-468630">
              <a:spcBef>
                <a:spcPts val="1800"/>
              </a:spcBef>
              <a:spcAft>
                <a:spcPts val="1800"/>
              </a:spcAft>
            </a:pPr>
            <a:r>
              <a:rPr lang="en-US" sz="3600" dirty="0"/>
              <a:t>Not embracing entire Woke agenda</a:t>
            </a:r>
          </a:p>
        </p:txBody>
      </p:sp>
      <p:sp>
        <p:nvSpPr>
          <p:cNvPr id="3" name="Title 2">
            <a:extLst>
              <a:ext uri="{FF2B5EF4-FFF2-40B4-BE49-F238E27FC236}">
                <a16:creationId xmlns:a16="http://schemas.microsoft.com/office/drawing/2014/main" id="{E11C55F6-3DB3-FC3E-4D9A-5162961814A1}"/>
              </a:ext>
            </a:extLst>
          </p:cNvPr>
          <p:cNvSpPr>
            <a:spLocks noGrp="1"/>
          </p:cNvSpPr>
          <p:nvPr>
            <p:ph type="title"/>
          </p:nvPr>
        </p:nvSpPr>
        <p:spPr/>
        <p:txBody>
          <a:bodyPr/>
          <a:lstStyle/>
          <a:p>
            <a:r>
              <a:rPr lang="en-US" dirty="0"/>
              <a:t>Woke Religion</a:t>
            </a:r>
          </a:p>
        </p:txBody>
      </p:sp>
    </p:spTree>
    <p:extLst>
      <p:ext uri="{BB962C8B-B14F-4D97-AF65-F5344CB8AC3E}">
        <p14:creationId xmlns:p14="http://schemas.microsoft.com/office/powerpoint/2010/main" val="969440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FD93E-A16F-9ED2-2685-86A03C37807D}"/>
              </a:ext>
            </a:extLst>
          </p:cNvPr>
          <p:cNvSpPr>
            <a:spLocks noGrp="1"/>
          </p:cNvSpPr>
          <p:nvPr>
            <p:ph idx="1"/>
          </p:nvPr>
        </p:nvSpPr>
        <p:spPr>
          <a:xfrm>
            <a:off x="457200" y="1389888"/>
            <a:ext cx="8336422" cy="3440032"/>
          </a:xfrm>
        </p:spPr>
        <p:txBody>
          <a:bodyPr/>
          <a:lstStyle/>
          <a:p>
            <a:pPr>
              <a:spcBef>
                <a:spcPts val="0"/>
              </a:spcBef>
            </a:pPr>
            <a:r>
              <a:rPr lang="en-US" sz="2000" dirty="0"/>
              <a:t>Sin – who you are / limited acceptance</a:t>
            </a:r>
          </a:p>
          <a:p>
            <a:pPr>
              <a:spcBef>
                <a:spcPts val="0"/>
              </a:spcBef>
              <a:spcAft>
                <a:spcPts val="1200"/>
              </a:spcAft>
            </a:pPr>
            <a:r>
              <a:rPr lang="en-US" sz="4800" b="1" dirty="0"/>
              <a:t>Salvation</a:t>
            </a:r>
          </a:p>
          <a:p>
            <a:pPr marL="1017270" lvl="1" indent="-742950">
              <a:spcBef>
                <a:spcPts val="0"/>
              </a:spcBef>
              <a:spcAft>
                <a:spcPts val="1200"/>
              </a:spcAft>
              <a:buFont typeface="+mj-lt"/>
              <a:buAutoNum type="arabicPeriod"/>
            </a:pPr>
            <a:r>
              <a:rPr lang="en-US" dirty="0"/>
              <a:t>Embrace every concept</a:t>
            </a:r>
          </a:p>
          <a:p>
            <a:pPr marL="1017270" lvl="1" indent="-742950">
              <a:spcBef>
                <a:spcPts val="0"/>
              </a:spcBef>
              <a:spcAft>
                <a:spcPts val="1200"/>
              </a:spcAft>
              <a:buFont typeface="+mj-lt"/>
              <a:buAutoNum type="arabicPeriod"/>
            </a:pPr>
            <a:r>
              <a:rPr lang="en-US" dirty="0"/>
              <a:t>Pay for your sins</a:t>
            </a:r>
          </a:p>
          <a:p>
            <a:pPr marL="1017270" lvl="1" indent="-742950">
              <a:spcBef>
                <a:spcPts val="0"/>
              </a:spcBef>
              <a:spcAft>
                <a:spcPts val="1200"/>
              </a:spcAft>
              <a:buFont typeface="+mj-lt"/>
              <a:buAutoNum type="arabicPeriod"/>
            </a:pPr>
            <a:r>
              <a:rPr lang="en-US" dirty="0"/>
              <a:t>Denounce, remove ancestors and their history. Public apology and self-abasement.</a:t>
            </a:r>
            <a:endParaRPr lang="en-US" sz="2400" dirty="0"/>
          </a:p>
        </p:txBody>
      </p:sp>
      <p:sp>
        <p:nvSpPr>
          <p:cNvPr id="3" name="Title 2">
            <a:extLst>
              <a:ext uri="{FF2B5EF4-FFF2-40B4-BE49-F238E27FC236}">
                <a16:creationId xmlns:a16="http://schemas.microsoft.com/office/drawing/2014/main" id="{E11C55F6-3DB3-FC3E-4D9A-5162961814A1}"/>
              </a:ext>
            </a:extLst>
          </p:cNvPr>
          <p:cNvSpPr>
            <a:spLocks noGrp="1"/>
          </p:cNvSpPr>
          <p:nvPr>
            <p:ph type="title"/>
          </p:nvPr>
        </p:nvSpPr>
        <p:spPr/>
        <p:txBody>
          <a:bodyPr/>
          <a:lstStyle/>
          <a:p>
            <a:r>
              <a:rPr lang="en-US" dirty="0"/>
              <a:t>Woke Religion</a:t>
            </a:r>
          </a:p>
        </p:txBody>
      </p:sp>
    </p:spTree>
    <p:extLst>
      <p:ext uri="{BB962C8B-B14F-4D97-AF65-F5344CB8AC3E}">
        <p14:creationId xmlns:p14="http://schemas.microsoft.com/office/powerpoint/2010/main" val="182836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B02DB3-0EEA-4BB5-E464-7539D93436F4}"/>
              </a:ext>
            </a:extLst>
          </p:cNvPr>
          <p:cNvSpPr>
            <a:spLocks noGrp="1"/>
          </p:cNvSpPr>
          <p:nvPr>
            <p:ph idx="1"/>
          </p:nvPr>
        </p:nvSpPr>
        <p:spPr>
          <a:xfrm>
            <a:off x="2119358" y="1492437"/>
            <a:ext cx="6567442" cy="3440032"/>
          </a:xfrm>
        </p:spPr>
        <p:txBody>
          <a:bodyPr/>
          <a:lstStyle/>
          <a:p>
            <a:pPr marL="0" indent="0">
              <a:buNone/>
            </a:pPr>
            <a:r>
              <a:rPr lang="en-US" sz="3600" dirty="0"/>
              <a:t>The goal of Wokeism is the complete dismantling and rebuilding of Western culture </a:t>
            </a:r>
            <a:br>
              <a:rPr lang="en-US" sz="3600" dirty="0"/>
            </a:br>
            <a:r>
              <a:rPr lang="en-US" sz="3600" dirty="0"/>
              <a:t>from the ground up.</a:t>
            </a:r>
          </a:p>
          <a:p>
            <a:pPr marL="0" indent="0">
              <a:buNone/>
            </a:pPr>
            <a:endParaRPr lang="en-US" sz="800" dirty="0"/>
          </a:p>
          <a:p>
            <a:pPr marL="0" indent="0">
              <a:buNone/>
            </a:pPr>
            <a:r>
              <a:rPr lang="en-US" sz="2400" b="1" dirty="0"/>
              <a:t>Max Funk</a:t>
            </a:r>
            <a:br>
              <a:rPr lang="en-US" sz="2400" b="1" dirty="0"/>
            </a:br>
            <a:r>
              <a:rPr lang="en-US" sz="2400" b="1" dirty="0"/>
              <a:t>Wokeism: New Religion of the West</a:t>
            </a:r>
          </a:p>
        </p:txBody>
      </p:sp>
      <p:sp>
        <p:nvSpPr>
          <p:cNvPr id="3" name="Title 2">
            <a:extLst>
              <a:ext uri="{FF2B5EF4-FFF2-40B4-BE49-F238E27FC236}">
                <a16:creationId xmlns:a16="http://schemas.microsoft.com/office/drawing/2014/main" id="{ABF7DEFE-D04E-90F9-A727-A2A2453F8C00}"/>
              </a:ext>
            </a:extLst>
          </p:cNvPr>
          <p:cNvSpPr>
            <a:spLocks noGrp="1"/>
          </p:cNvSpPr>
          <p:nvPr>
            <p:ph type="title"/>
          </p:nvPr>
        </p:nvSpPr>
        <p:spPr/>
        <p:txBody>
          <a:bodyPr/>
          <a:lstStyle/>
          <a:p>
            <a:r>
              <a:rPr lang="en-US" dirty="0" err="1"/>
              <a:t>Wokeism’s</a:t>
            </a:r>
            <a:r>
              <a:rPr lang="en-US" dirty="0"/>
              <a:t> Goal</a:t>
            </a:r>
          </a:p>
        </p:txBody>
      </p:sp>
      <p:pic>
        <p:nvPicPr>
          <p:cNvPr id="4" name="Picture 3">
            <a:extLst>
              <a:ext uri="{FF2B5EF4-FFF2-40B4-BE49-F238E27FC236}">
                <a16:creationId xmlns:a16="http://schemas.microsoft.com/office/drawing/2014/main" id="{1E18B1B4-5627-E935-BA37-3EC101FD3D59}"/>
              </a:ext>
            </a:extLst>
          </p:cNvPr>
          <p:cNvPicPr>
            <a:picLocks noChangeAspect="1"/>
          </p:cNvPicPr>
          <p:nvPr/>
        </p:nvPicPr>
        <p:blipFill>
          <a:blip r:embed="rId2"/>
          <a:stretch>
            <a:fillRect/>
          </a:stretch>
        </p:blipFill>
        <p:spPr>
          <a:xfrm>
            <a:off x="457200" y="1398434"/>
            <a:ext cx="1529136" cy="1529136"/>
          </a:xfrm>
          <a:prstGeom prst="rect">
            <a:avLst/>
          </a:prstGeom>
        </p:spPr>
      </p:pic>
    </p:spTree>
    <p:extLst>
      <p:ext uri="{BB962C8B-B14F-4D97-AF65-F5344CB8AC3E}">
        <p14:creationId xmlns:p14="http://schemas.microsoft.com/office/powerpoint/2010/main" val="993691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E379-4567-ED95-7BEB-DC36919C3621}"/>
              </a:ext>
            </a:extLst>
          </p:cNvPr>
          <p:cNvSpPr>
            <a:spLocks noGrp="1"/>
          </p:cNvSpPr>
          <p:nvPr>
            <p:ph type="title"/>
          </p:nvPr>
        </p:nvSpPr>
        <p:spPr>
          <a:xfrm>
            <a:off x="1367624" y="0"/>
            <a:ext cx="7118008" cy="5143500"/>
          </a:xfrm>
        </p:spPr>
        <p:txBody>
          <a:bodyPr>
            <a:normAutofit/>
          </a:bodyPr>
          <a:lstStyle/>
          <a:p>
            <a:pPr>
              <a:lnSpc>
                <a:spcPct val="80000"/>
              </a:lnSpc>
            </a:pPr>
            <a:r>
              <a:rPr lang="en-US" sz="8800" b="1" dirty="0">
                <a:latin typeface="Lato Black" panose="020F0502020204030203" pitchFamily="34" charset="0"/>
                <a:ea typeface="Lato Black" panose="020F0502020204030203" pitchFamily="34" charset="0"/>
                <a:cs typeface="Lato Black" panose="020F0502020204030203" pitchFamily="34" charset="0"/>
              </a:rPr>
              <a:t>CHRISTIANS</a:t>
            </a:r>
            <a:br>
              <a:rPr lang="en-US" sz="8800" b="1" dirty="0">
                <a:latin typeface="Lato Black" panose="020F0502020204030203" pitchFamily="34" charset="0"/>
                <a:ea typeface="Lato Black" panose="020F0502020204030203" pitchFamily="34" charset="0"/>
                <a:cs typeface="Lato Black" panose="020F0502020204030203" pitchFamily="34" charset="0"/>
              </a:rPr>
            </a:br>
            <a:r>
              <a:rPr lang="en-US" sz="8800" b="1" dirty="0">
                <a:latin typeface="Lato Black" panose="020F0502020204030203" pitchFamily="34" charset="0"/>
                <a:ea typeface="Lato Black" panose="020F0502020204030203" pitchFamily="34" charset="0"/>
                <a:cs typeface="Lato Black" panose="020F0502020204030203" pitchFamily="34" charset="0"/>
              </a:rPr>
              <a:t>AWAKE!</a:t>
            </a:r>
            <a:endParaRPr lang="en-US" sz="8800" dirty="0"/>
          </a:p>
        </p:txBody>
      </p:sp>
    </p:spTree>
    <p:extLst>
      <p:ext uri="{BB962C8B-B14F-4D97-AF65-F5344CB8AC3E}">
        <p14:creationId xmlns:p14="http://schemas.microsoft.com/office/powerpoint/2010/main" val="161611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B1D9A-E3B7-AD28-8B91-BEE5CE7A2EDE}"/>
              </a:ext>
            </a:extLst>
          </p:cNvPr>
          <p:cNvSpPr>
            <a:spLocks noGrp="1"/>
          </p:cNvSpPr>
          <p:nvPr>
            <p:ph sz="quarter" idx="10"/>
          </p:nvPr>
        </p:nvSpPr>
        <p:spPr/>
        <p:txBody>
          <a:bodyPr/>
          <a:lstStyle/>
          <a:p>
            <a:r>
              <a:rPr lang="en-US" dirty="0"/>
              <a:t>- Romans 13:11-12</a:t>
            </a:r>
          </a:p>
        </p:txBody>
      </p:sp>
      <p:cxnSp>
        <p:nvCxnSpPr>
          <p:cNvPr id="5" name="Straight Connector 4">
            <a:extLst>
              <a:ext uri="{FF2B5EF4-FFF2-40B4-BE49-F238E27FC236}">
                <a16:creationId xmlns:a16="http://schemas.microsoft.com/office/drawing/2014/main" id="{6B795CCD-1A17-8E65-2046-708F355B2981}"/>
              </a:ext>
            </a:extLst>
          </p:cNvPr>
          <p:cNvCxnSpPr>
            <a:cxnSpLocks/>
          </p:cNvCxnSpPr>
          <p:nvPr/>
        </p:nvCxnSpPr>
        <p:spPr>
          <a:xfrm>
            <a:off x="991311" y="1264777"/>
            <a:ext cx="0" cy="2553468"/>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3A68065-8B96-D9BF-9A07-11001A5CBCE0}"/>
              </a:ext>
            </a:extLst>
          </p:cNvPr>
          <p:cNvSpPr txBox="1"/>
          <p:nvPr/>
        </p:nvSpPr>
        <p:spPr>
          <a:xfrm>
            <a:off x="1262641" y="1325255"/>
            <a:ext cx="7199813" cy="2492990"/>
          </a:xfrm>
          <a:prstGeom prst="rect">
            <a:avLst/>
          </a:prstGeom>
          <a:noFill/>
        </p:spPr>
        <p:txBody>
          <a:bodyPr wrap="square">
            <a:spAutoFit/>
          </a:bodyPr>
          <a:lstStyle/>
          <a:p>
            <a:r>
              <a:rPr lang="en-US" sz="2600" dirty="0">
                <a:latin typeface="Lato" panose="020F0502020204030203" pitchFamily="34" charset="0"/>
                <a:ea typeface="Lato" panose="020F0502020204030203" pitchFamily="34" charset="0"/>
                <a:cs typeface="Lato" panose="020F0502020204030203" pitchFamily="34" charset="0"/>
              </a:rPr>
              <a:t>Do this, knowing the time, that it is already the hour for you to awaken from sleep; for now salvation is nearer to us than when we believed. The night is almost gone, and the day is near. Therefore let us lay aside the deeds of darkness and put on the armor of light.</a:t>
            </a:r>
          </a:p>
        </p:txBody>
      </p:sp>
      <p:sp>
        <p:nvSpPr>
          <p:cNvPr id="8" name="Text Placeholder 1">
            <a:extLst>
              <a:ext uri="{FF2B5EF4-FFF2-40B4-BE49-F238E27FC236}">
                <a16:creationId xmlns:a16="http://schemas.microsoft.com/office/drawing/2014/main" id="{1024DB19-2123-EDF7-39AB-750C42DE9BA9}"/>
              </a:ext>
            </a:extLst>
          </p:cNvPr>
          <p:cNvSpPr>
            <a:spLocks noGrp="1"/>
          </p:cNvSpPr>
          <p:nvPr>
            <p:ph type="body" idx="1"/>
          </p:nvPr>
        </p:nvSpPr>
        <p:spPr>
          <a:xfrm>
            <a:off x="685800" y="347619"/>
            <a:ext cx="7772400" cy="1036800"/>
          </a:xfrm>
        </p:spPr>
        <p:txBody>
          <a:bodyPr>
            <a:normAutofit/>
          </a:bodyPr>
          <a:lstStyle/>
          <a:p>
            <a:r>
              <a:rPr lang="en-US" sz="4600" b="1" dirty="0">
                <a:latin typeface="Lato Black" panose="020F0502020204030203" pitchFamily="34" charset="0"/>
                <a:ea typeface="Lato Black" panose="020F0502020204030203" pitchFamily="34" charset="0"/>
                <a:cs typeface="Lato Black" panose="020F0502020204030203" pitchFamily="34" charset="0"/>
              </a:rPr>
              <a:t>CHRISTIANS AWAKE!</a:t>
            </a:r>
          </a:p>
        </p:txBody>
      </p:sp>
    </p:spTree>
    <p:extLst>
      <p:ext uri="{BB962C8B-B14F-4D97-AF65-F5344CB8AC3E}">
        <p14:creationId xmlns:p14="http://schemas.microsoft.com/office/powerpoint/2010/main" val="2670480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F6CE7-13A2-3F71-8576-FCD0229F60E9}"/>
              </a:ext>
            </a:extLst>
          </p:cNvPr>
          <p:cNvSpPr>
            <a:spLocks noGrp="1"/>
          </p:cNvSpPr>
          <p:nvPr>
            <p:ph type="body" idx="1"/>
          </p:nvPr>
        </p:nvSpPr>
        <p:spPr>
          <a:xfrm>
            <a:off x="685800" y="347619"/>
            <a:ext cx="7772400" cy="1036800"/>
          </a:xfrm>
        </p:spPr>
        <p:txBody>
          <a:bodyPr>
            <a:normAutofit/>
          </a:bodyPr>
          <a:lstStyle/>
          <a:p>
            <a:r>
              <a:rPr lang="en-US" sz="4600" b="1" dirty="0">
                <a:latin typeface="Lato Black" panose="020F0502020204030203" pitchFamily="34" charset="0"/>
                <a:ea typeface="Lato Black" panose="020F0502020204030203" pitchFamily="34" charset="0"/>
                <a:cs typeface="Lato Black" panose="020F0502020204030203" pitchFamily="34" charset="0"/>
              </a:rPr>
              <a:t>CHRISTIANS AWAKE!</a:t>
            </a:r>
          </a:p>
        </p:txBody>
      </p:sp>
      <p:sp>
        <p:nvSpPr>
          <p:cNvPr id="3" name="Content Placeholder 2">
            <a:extLst>
              <a:ext uri="{FF2B5EF4-FFF2-40B4-BE49-F238E27FC236}">
                <a16:creationId xmlns:a16="http://schemas.microsoft.com/office/drawing/2014/main" id="{FD7B1D9A-E3B7-AD28-8B91-BEE5CE7A2EDE}"/>
              </a:ext>
            </a:extLst>
          </p:cNvPr>
          <p:cNvSpPr>
            <a:spLocks noGrp="1"/>
          </p:cNvSpPr>
          <p:nvPr>
            <p:ph sz="quarter" idx="10"/>
          </p:nvPr>
        </p:nvSpPr>
        <p:spPr/>
        <p:txBody>
          <a:bodyPr/>
          <a:lstStyle/>
          <a:p>
            <a:r>
              <a:rPr lang="en-US" dirty="0"/>
              <a:t>- Ephesians 5:13-14</a:t>
            </a:r>
          </a:p>
        </p:txBody>
      </p:sp>
      <p:cxnSp>
        <p:nvCxnSpPr>
          <p:cNvPr id="5" name="Straight Connector 4">
            <a:extLst>
              <a:ext uri="{FF2B5EF4-FFF2-40B4-BE49-F238E27FC236}">
                <a16:creationId xmlns:a16="http://schemas.microsoft.com/office/drawing/2014/main" id="{6B795CCD-1A17-8E65-2046-708F355B2981}"/>
              </a:ext>
            </a:extLst>
          </p:cNvPr>
          <p:cNvCxnSpPr>
            <a:cxnSpLocks/>
          </p:cNvCxnSpPr>
          <p:nvPr/>
        </p:nvCxnSpPr>
        <p:spPr>
          <a:xfrm>
            <a:off x="991311" y="1264777"/>
            <a:ext cx="0" cy="2553468"/>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3A68065-8B96-D9BF-9A07-11001A5CBCE0}"/>
              </a:ext>
            </a:extLst>
          </p:cNvPr>
          <p:cNvSpPr txBox="1"/>
          <p:nvPr/>
        </p:nvSpPr>
        <p:spPr>
          <a:xfrm>
            <a:off x="1296823" y="1418126"/>
            <a:ext cx="7199813" cy="2246769"/>
          </a:xfrm>
          <a:prstGeom prst="rect">
            <a:avLst/>
          </a:prstGeom>
          <a:noFill/>
        </p:spPr>
        <p:txBody>
          <a:bodyPr wrap="square">
            <a:spAutoFit/>
          </a:bodyPr>
          <a:lstStyle/>
          <a:p>
            <a:r>
              <a:rPr lang="en-US" sz="2800" dirty="0">
                <a:latin typeface="Lato" panose="020F0502020204030203" pitchFamily="34" charset="0"/>
                <a:ea typeface="Lato" panose="020F0502020204030203" pitchFamily="34" charset="0"/>
                <a:cs typeface="Lato" panose="020F0502020204030203" pitchFamily="34" charset="0"/>
              </a:rPr>
              <a:t>But all things become visible when they are exposed by the light, for everything that becomes visible is light. For this reason it says, “Awake, sleeper, And arise from the dead, And Christ will shine on you.”</a:t>
            </a:r>
          </a:p>
        </p:txBody>
      </p:sp>
    </p:spTree>
    <p:extLst>
      <p:ext uri="{BB962C8B-B14F-4D97-AF65-F5344CB8AC3E}">
        <p14:creationId xmlns:p14="http://schemas.microsoft.com/office/powerpoint/2010/main" val="62959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D078A-5AFA-E86F-3783-882DC7488F2C}"/>
              </a:ext>
            </a:extLst>
          </p:cNvPr>
          <p:cNvSpPr>
            <a:spLocks noGrp="1"/>
          </p:cNvSpPr>
          <p:nvPr>
            <p:ph type="body" idx="1"/>
          </p:nvPr>
        </p:nvSpPr>
        <p:spPr>
          <a:xfrm>
            <a:off x="2202347" y="1208090"/>
            <a:ext cx="6510130" cy="2128227"/>
          </a:xfrm>
        </p:spPr>
        <p:txBody>
          <a:bodyPr anchor="t">
            <a:normAutofit/>
          </a:bodyPr>
          <a:lstStyle/>
          <a:p>
            <a:r>
              <a:rPr lang="en-US" sz="4800" b="1" dirty="0"/>
              <a:t>Wokeism</a:t>
            </a:r>
            <a:r>
              <a:rPr lang="en-US" sz="4800" dirty="0"/>
              <a:t> is a religion without grace.</a:t>
            </a:r>
          </a:p>
        </p:txBody>
      </p:sp>
      <p:sp>
        <p:nvSpPr>
          <p:cNvPr id="9" name="Content Placeholder 8">
            <a:extLst>
              <a:ext uri="{FF2B5EF4-FFF2-40B4-BE49-F238E27FC236}">
                <a16:creationId xmlns:a16="http://schemas.microsoft.com/office/drawing/2014/main" id="{47A1056B-67B7-4C20-CAA9-9D7A77B5175F}"/>
              </a:ext>
            </a:extLst>
          </p:cNvPr>
          <p:cNvSpPr>
            <a:spLocks noGrp="1"/>
          </p:cNvSpPr>
          <p:nvPr>
            <p:ph sz="quarter" idx="10"/>
          </p:nvPr>
        </p:nvSpPr>
        <p:spPr/>
        <p:txBody>
          <a:bodyPr/>
          <a:lstStyle/>
          <a:p>
            <a:r>
              <a:rPr lang="en-US" dirty="0"/>
              <a:t>- Chris Queen, PJ Media</a:t>
            </a:r>
          </a:p>
        </p:txBody>
      </p:sp>
      <p:pic>
        <p:nvPicPr>
          <p:cNvPr id="13" name="Picture 12">
            <a:extLst>
              <a:ext uri="{FF2B5EF4-FFF2-40B4-BE49-F238E27FC236}">
                <a16:creationId xmlns:a16="http://schemas.microsoft.com/office/drawing/2014/main" id="{E7AE8589-81A9-94B5-6395-73083988DF7B}"/>
              </a:ext>
            </a:extLst>
          </p:cNvPr>
          <p:cNvPicPr>
            <a:picLocks noChangeAspect="1"/>
          </p:cNvPicPr>
          <p:nvPr/>
        </p:nvPicPr>
        <p:blipFill>
          <a:blip r:embed="rId2"/>
          <a:stretch>
            <a:fillRect/>
          </a:stretch>
        </p:blipFill>
        <p:spPr>
          <a:xfrm>
            <a:off x="673211" y="1042614"/>
            <a:ext cx="1529136" cy="1529136"/>
          </a:xfrm>
          <a:prstGeom prst="rect">
            <a:avLst/>
          </a:prstGeom>
        </p:spPr>
      </p:pic>
    </p:spTree>
    <p:extLst>
      <p:ext uri="{BB962C8B-B14F-4D97-AF65-F5344CB8AC3E}">
        <p14:creationId xmlns:p14="http://schemas.microsoft.com/office/powerpoint/2010/main" val="367827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CE94-05CF-B66F-DAF6-CC28C8C65388}"/>
              </a:ext>
            </a:extLst>
          </p:cNvPr>
          <p:cNvSpPr>
            <a:spLocks noGrp="1"/>
          </p:cNvSpPr>
          <p:nvPr>
            <p:ph type="title"/>
          </p:nvPr>
        </p:nvSpPr>
        <p:spPr>
          <a:xfrm>
            <a:off x="1280160" y="0"/>
            <a:ext cx="7355840" cy="5143500"/>
          </a:xfrm>
        </p:spPr>
        <p:txBody>
          <a:bodyPr>
            <a:normAutofit/>
          </a:bodyPr>
          <a:lstStyle/>
          <a:p>
            <a:r>
              <a:rPr lang="en-US" sz="5800" b="0" dirty="0"/>
              <a:t>Christians must be </a:t>
            </a:r>
            <a:r>
              <a:rPr lang="en-US" sz="5800" dirty="0">
                <a:latin typeface="Lato Black" panose="020F0502020204030203" pitchFamily="34" charset="0"/>
                <a:ea typeface="Lato Black" panose="020F0502020204030203" pitchFamily="34" charset="0"/>
                <a:cs typeface="Lato Black" panose="020F0502020204030203" pitchFamily="34" charset="0"/>
              </a:rPr>
              <a:t>awake</a:t>
            </a:r>
            <a:r>
              <a:rPr lang="en-US" sz="5800" b="0" dirty="0"/>
              <a:t> and </a:t>
            </a:r>
            <a:r>
              <a:rPr lang="en-US" sz="5800" dirty="0">
                <a:latin typeface="Lato Black" panose="020F0502020204030203" pitchFamily="34" charset="0"/>
                <a:ea typeface="Lato Black" panose="020F0502020204030203" pitchFamily="34" charset="0"/>
                <a:cs typeface="Lato Black" panose="020F0502020204030203" pitchFamily="34" charset="0"/>
              </a:rPr>
              <a:t>aware</a:t>
            </a:r>
            <a:r>
              <a:rPr lang="en-US" sz="5800" b="0" dirty="0"/>
              <a:t> </a:t>
            </a:r>
            <a:br>
              <a:rPr lang="en-US" sz="5800" b="0" dirty="0"/>
            </a:br>
            <a:r>
              <a:rPr lang="en-US" sz="5800" b="0" dirty="0"/>
              <a:t>of the present threat.</a:t>
            </a:r>
          </a:p>
        </p:txBody>
      </p:sp>
    </p:spTree>
    <p:extLst>
      <p:ext uri="{BB962C8B-B14F-4D97-AF65-F5344CB8AC3E}">
        <p14:creationId xmlns:p14="http://schemas.microsoft.com/office/powerpoint/2010/main" val="4195430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CE94-05CF-B66F-DAF6-CC28C8C65388}"/>
              </a:ext>
            </a:extLst>
          </p:cNvPr>
          <p:cNvSpPr>
            <a:spLocks noGrp="1"/>
          </p:cNvSpPr>
          <p:nvPr>
            <p:ph type="title"/>
          </p:nvPr>
        </p:nvSpPr>
        <p:spPr>
          <a:xfrm>
            <a:off x="1151973" y="640935"/>
            <a:ext cx="7205472" cy="1495514"/>
          </a:xfrm>
        </p:spPr>
        <p:txBody>
          <a:bodyPr>
            <a:normAutofit/>
          </a:bodyPr>
          <a:lstStyle/>
          <a:p>
            <a:pPr algn="ctr"/>
            <a:r>
              <a:rPr lang="en-US" sz="5800" b="0" dirty="0"/>
              <a:t>Wokeism</a:t>
            </a:r>
          </a:p>
        </p:txBody>
      </p:sp>
      <p:cxnSp>
        <p:nvCxnSpPr>
          <p:cNvPr id="5" name="Elbow Connector 4">
            <a:extLst>
              <a:ext uri="{FF2B5EF4-FFF2-40B4-BE49-F238E27FC236}">
                <a16:creationId xmlns:a16="http://schemas.microsoft.com/office/drawing/2014/main" id="{F8D2FBE7-C130-1116-DB2F-034F227181AB}"/>
              </a:ext>
            </a:extLst>
          </p:cNvPr>
          <p:cNvCxnSpPr/>
          <p:nvPr/>
        </p:nvCxnSpPr>
        <p:spPr>
          <a:xfrm rot="16200000" flipH="1">
            <a:off x="5127477" y="1862982"/>
            <a:ext cx="1563881" cy="1563881"/>
          </a:xfrm>
          <a:prstGeom prst="bentConnector3">
            <a:avLst/>
          </a:prstGeom>
          <a:ln w="76200"/>
          <a:effectLst/>
        </p:spPr>
        <p:style>
          <a:lnRef idx="2">
            <a:schemeClr val="accent1"/>
          </a:lnRef>
          <a:fillRef idx="0">
            <a:schemeClr val="accent1"/>
          </a:fillRef>
          <a:effectRef idx="1">
            <a:schemeClr val="accent1"/>
          </a:effectRef>
          <a:fontRef idx="minor">
            <a:schemeClr val="tx1"/>
          </a:fontRef>
        </p:style>
      </p:cxnSp>
      <p:cxnSp>
        <p:nvCxnSpPr>
          <p:cNvPr id="6" name="Elbow Connector 5">
            <a:extLst>
              <a:ext uri="{FF2B5EF4-FFF2-40B4-BE49-F238E27FC236}">
                <a16:creationId xmlns:a16="http://schemas.microsoft.com/office/drawing/2014/main" id="{FFF5AD0B-0C50-D955-BDC5-DC37B72960D8}"/>
              </a:ext>
            </a:extLst>
          </p:cNvPr>
          <p:cNvCxnSpPr>
            <a:cxnSpLocks/>
          </p:cNvCxnSpPr>
          <p:nvPr/>
        </p:nvCxnSpPr>
        <p:spPr>
          <a:xfrm rot="5400000">
            <a:off x="2804516" y="1921650"/>
            <a:ext cx="1563882" cy="1446547"/>
          </a:xfrm>
          <a:prstGeom prst="bentConnector3">
            <a:avLst/>
          </a:prstGeom>
          <a:ln w="76200"/>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6F79F1A8-8878-0E6C-EB73-A2928922720C}"/>
              </a:ext>
            </a:extLst>
          </p:cNvPr>
          <p:cNvSpPr txBox="1">
            <a:spLocks/>
          </p:cNvSpPr>
          <p:nvPr/>
        </p:nvSpPr>
        <p:spPr>
          <a:xfrm>
            <a:off x="3972768" y="2576557"/>
            <a:ext cx="1563882" cy="636663"/>
          </a:xfrm>
          <a:prstGeom prst="rect">
            <a:avLst/>
          </a:prstGeom>
        </p:spPr>
        <p:txBody>
          <a:bodyPr anchor="ctr">
            <a:normAutofit/>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ctr"/>
            <a:r>
              <a:rPr lang="en-US" sz="2800" dirty="0">
                <a:latin typeface="Lato Black" panose="020F0502020204030203" pitchFamily="34" charset="0"/>
                <a:ea typeface="Lato Black" panose="020F0502020204030203" pitchFamily="34" charset="0"/>
                <a:cs typeface="Lato Black" panose="020F0502020204030203" pitchFamily="34" charset="0"/>
              </a:rPr>
              <a:t>2022</a:t>
            </a:r>
          </a:p>
        </p:txBody>
      </p:sp>
      <p:sp>
        <p:nvSpPr>
          <p:cNvPr id="10" name="Title 1">
            <a:extLst>
              <a:ext uri="{FF2B5EF4-FFF2-40B4-BE49-F238E27FC236}">
                <a16:creationId xmlns:a16="http://schemas.microsoft.com/office/drawing/2014/main" id="{4B609722-5C5C-048A-1B13-2FE547B05D7F}"/>
              </a:ext>
            </a:extLst>
          </p:cNvPr>
          <p:cNvSpPr txBox="1">
            <a:spLocks/>
          </p:cNvSpPr>
          <p:nvPr/>
        </p:nvSpPr>
        <p:spPr>
          <a:xfrm>
            <a:off x="1316706" y="3084497"/>
            <a:ext cx="3002707" cy="1495514"/>
          </a:xfrm>
          <a:prstGeom prst="rect">
            <a:avLst/>
          </a:prstGeom>
        </p:spPr>
        <p:txBody>
          <a:bodyPr anchor="ctr">
            <a:normAutofit/>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ctr"/>
            <a:r>
              <a:rPr lang="en-US" sz="3600" b="0" dirty="0"/>
              <a:t>Apostacy</a:t>
            </a:r>
          </a:p>
        </p:txBody>
      </p:sp>
      <p:sp>
        <p:nvSpPr>
          <p:cNvPr id="11" name="Title 1">
            <a:extLst>
              <a:ext uri="{FF2B5EF4-FFF2-40B4-BE49-F238E27FC236}">
                <a16:creationId xmlns:a16="http://schemas.microsoft.com/office/drawing/2014/main" id="{27E8727E-D4BA-1FB3-FFAB-CBA43FAE2E02}"/>
              </a:ext>
            </a:extLst>
          </p:cNvPr>
          <p:cNvSpPr txBox="1">
            <a:spLocks/>
          </p:cNvSpPr>
          <p:nvPr/>
        </p:nvSpPr>
        <p:spPr>
          <a:xfrm>
            <a:off x="5282528" y="3084497"/>
            <a:ext cx="3002707" cy="1495514"/>
          </a:xfrm>
          <a:prstGeom prst="rect">
            <a:avLst/>
          </a:prstGeom>
        </p:spPr>
        <p:txBody>
          <a:bodyPr anchor="ctr">
            <a:normAutofit/>
          </a:bodyPr>
          <a:lstStyle>
            <a:lvl1pPr algn="l" defTabSz="457200" rtl="0" eaLnBrk="1" latinLnBrk="0" hangingPunct="1">
              <a:spcBef>
                <a:spcPct val="0"/>
              </a:spcBef>
              <a:buNone/>
              <a:defRPr sz="5400" b="1"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ctr"/>
            <a:r>
              <a:rPr lang="en-US" sz="3600" b="0" dirty="0"/>
              <a:t>Anti-Christ</a:t>
            </a:r>
          </a:p>
        </p:txBody>
      </p:sp>
    </p:spTree>
    <p:extLst>
      <p:ext uri="{BB962C8B-B14F-4D97-AF65-F5344CB8AC3E}">
        <p14:creationId xmlns:p14="http://schemas.microsoft.com/office/powerpoint/2010/main" val="75765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5B4889-D7F9-3FDD-1706-B7FBF78527DF}"/>
              </a:ext>
            </a:extLst>
          </p:cNvPr>
          <p:cNvSpPr>
            <a:spLocks noGrp="1"/>
          </p:cNvSpPr>
          <p:nvPr>
            <p:ph type="body" idx="1"/>
          </p:nvPr>
        </p:nvSpPr>
        <p:spPr>
          <a:xfrm>
            <a:off x="546931" y="347619"/>
            <a:ext cx="8135595" cy="3693156"/>
          </a:xfrm>
        </p:spPr>
        <p:txBody>
          <a:bodyPr/>
          <a:lstStyle/>
          <a:p>
            <a:pPr algn="ctr"/>
            <a:r>
              <a:rPr lang="en-US" dirty="0"/>
              <a:t>Idea  →  Movement  →  Political Party</a:t>
            </a:r>
          </a:p>
        </p:txBody>
      </p:sp>
      <p:sp>
        <p:nvSpPr>
          <p:cNvPr id="4" name="TextBox 3">
            <a:extLst>
              <a:ext uri="{FF2B5EF4-FFF2-40B4-BE49-F238E27FC236}">
                <a16:creationId xmlns:a16="http://schemas.microsoft.com/office/drawing/2014/main" id="{B8F0822A-0F1A-C1F5-6E68-0FDDBBC317DE}"/>
              </a:ext>
            </a:extLst>
          </p:cNvPr>
          <p:cNvSpPr txBox="1"/>
          <p:nvPr/>
        </p:nvSpPr>
        <p:spPr>
          <a:xfrm>
            <a:off x="5597495" y="2579762"/>
            <a:ext cx="1340432" cy="646331"/>
          </a:xfrm>
          <a:prstGeom prst="rect">
            <a:avLst/>
          </a:prstGeom>
          <a:noFill/>
        </p:spPr>
        <p:txBody>
          <a:bodyPr wrap="none" rtlCol="0">
            <a:spAutoFit/>
          </a:bodyPr>
          <a:lstStyle/>
          <a:p>
            <a:r>
              <a:rPr lang="en-US" sz="3600" dirty="0">
                <a:latin typeface="Lato" panose="020F0502020204030203" pitchFamily="34" charset="0"/>
                <a:ea typeface="Lato" panose="020F0502020204030203" pitchFamily="34" charset="0"/>
                <a:cs typeface="Lato" panose="020F0502020204030203" pitchFamily="34" charset="0"/>
              </a:rPr>
              <a:t>Force</a:t>
            </a:r>
          </a:p>
        </p:txBody>
      </p:sp>
      <p:cxnSp>
        <p:nvCxnSpPr>
          <p:cNvPr id="6" name="Straight Connector 5">
            <a:extLst>
              <a:ext uri="{FF2B5EF4-FFF2-40B4-BE49-F238E27FC236}">
                <a16:creationId xmlns:a16="http://schemas.microsoft.com/office/drawing/2014/main" id="{C183754C-C4C2-0C37-E5DC-A899F7237403}"/>
              </a:ext>
            </a:extLst>
          </p:cNvPr>
          <p:cNvCxnSpPr>
            <a:cxnSpLocks/>
          </p:cNvCxnSpPr>
          <p:nvPr/>
        </p:nvCxnSpPr>
        <p:spPr>
          <a:xfrm>
            <a:off x="5597495" y="2571750"/>
            <a:ext cx="2999574" cy="8012"/>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40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5B4889-D7F9-3FDD-1706-B7FBF78527DF}"/>
              </a:ext>
            </a:extLst>
          </p:cNvPr>
          <p:cNvSpPr>
            <a:spLocks noGrp="1"/>
          </p:cNvSpPr>
          <p:nvPr>
            <p:ph type="body" idx="1"/>
          </p:nvPr>
        </p:nvSpPr>
        <p:spPr>
          <a:xfrm>
            <a:off x="2785931" y="492898"/>
            <a:ext cx="5486400" cy="3693156"/>
          </a:xfrm>
        </p:spPr>
        <p:txBody>
          <a:bodyPr>
            <a:normAutofit/>
          </a:bodyPr>
          <a:lstStyle/>
          <a:p>
            <a:r>
              <a:rPr lang="en-US" sz="4800" dirty="0"/>
              <a:t>I don’t like politics mixed with religion.</a:t>
            </a:r>
          </a:p>
          <a:p>
            <a:endParaRPr lang="en-US" sz="2000" dirty="0"/>
          </a:p>
          <a:p>
            <a:r>
              <a:rPr lang="en-US" sz="2800" dirty="0"/>
              <a:t>- Some church members</a:t>
            </a:r>
          </a:p>
        </p:txBody>
      </p:sp>
      <p:pic>
        <p:nvPicPr>
          <p:cNvPr id="3" name="Picture 2">
            <a:extLst>
              <a:ext uri="{FF2B5EF4-FFF2-40B4-BE49-F238E27FC236}">
                <a16:creationId xmlns:a16="http://schemas.microsoft.com/office/drawing/2014/main" id="{C144738F-C777-2C48-BFDB-8DB8A6D8A11D}"/>
              </a:ext>
            </a:extLst>
          </p:cNvPr>
          <p:cNvPicPr>
            <a:picLocks noChangeAspect="1"/>
          </p:cNvPicPr>
          <p:nvPr/>
        </p:nvPicPr>
        <p:blipFill>
          <a:blip r:embed="rId2"/>
          <a:stretch>
            <a:fillRect/>
          </a:stretch>
        </p:blipFill>
        <p:spPr>
          <a:xfrm>
            <a:off x="871669" y="992506"/>
            <a:ext cx="1764147" cy="1764147"/>
          </a:xfrm>
          <a:prstGeom prst="rect">
            <a:avLst/>
          </a:prstGeom>
        </p:spPr>
      </p:pic>
    </p:spTree>
    <p:extLst>
      <p:ext uri="{BB962C8B-B14F-4D97-AF65-F5344CB8AC3E}">
        <p14:creationId xmlns:p14="http://schemas.microsoft.com/office/powerpoint/2010/main" val="2570627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E5055-1000-D939-D904-F68CC9E1D590}"/>
              </a:ext>
            </a:extLst>
          </p:cNvPr>
          <p:cNvPicPr>
            <a:picLocks noChangeAspect="1"/>
          </p:cNvPicPr>
          <p:nvPr/>
        </p:nvPicPr>
        <p:blipFill>
          <a:blip r:embed="rId2"/>
          <a:stretch>
            <a:fillRect/>
          </a:stretch>
        </p:blipFill>
        <p:spPr>
          <a:xfrm>
            <a:off x="0" y="0"/>
            <a:ext cx="9144000" cy="6096000"/>
          </a:xfrm>
          <a:prstGeom prst="rect">
            <a:avLst/>
          </a:prstGeom>
        </p:spPr>
      </p:pic>
    </p:spTree>
    <p:extLst>
      <p:ext uri="{BB962C8B-B14F-4D97-AF65-F5344CB8AC3E}">
        <p14:creationId xmlns:p14="http://schemas.microsoft.com/office/powerpoint/2010/main" val="2785979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DC48B-3C22-67DD-5166-D322DDBD6163}"/>
              </a:ext>
            </a:extLst>
          </p:cNvPr>
          <p:cNvSpPr>
            <a:spLocks noGrp="1"/>
          </p:cNvSpPr>
          <p:nvPr>
            <p:ph type="body" idx="1"/>
          </p:nvPr>
        </p:nvSpPr>
        <p:spPr/>
        <p:txBody>
          <a:bodyPr/>
          <a:lstStyle/>
          <a:p>
            <a:r>
              <a:rPr lang="en-US" dirty="0"/>
              <a:t>and that from childhood you have known the sacred writings which are able to give you the wisdom that leads to salvation through faith which is in Christ Jesus.</a:t>
            </a:r>
          </a:p>
        </p:txBody>
      </p:sp>
      <p:sp>
        <p:nvSpPr>
          <p:cNvPr id="3" name="Content Placeholder 2">
            <a:extLst>
              <a:ext uri="{FF2B5EF4-FFF2-40B4-BE49-F238E27FC236}">
                <a16:creationId xmlns:a16="http://schemas.microsoft.com/office/drawing/2014/main" id="{61D6ABC3-7DC9-8408-0CD1-EE7B6AF44A0C}"/>
              </a:ext>
            </a:extLst>
          </p:cNvPr>
          <p:cNvSpPr>
            <a:spLocks noGrp="1"/>
          </p:cNvSpPr>
          <p:nvPr>
            <p:ph sz="quarter" idx="10"/>
          </p:nvPr>
        </p:nvSpPr>
        <p:spPr/>
        <p:txBody>
          <a:bodyPr/>
          <a:lstStyle/>
          <a:p>
            <a:r>
              <a:rPr lang="en-US" dirty="0"/>
              <a:t>- II Timothy 3:15</a:t>
            </a:r>
          </a:p>
        </p:txBody>
      </p:sp>
    </p:spTree>
    <p:extLst>
      <p:ext uri="{BB962C8B-B14F-4D97-AF65-F5344CB8AC3E}">
        <p14:creationId xmlns:p14="http://schemas.microsoft.com/office/powerpoint/2010/main" val="258535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4D49E9-F3A9-D382-ED24-021710F591B1}"/>
              </a:ext>
            </a:extLst>
          </p:cNvPr>
          <p:cNvPicPr>
            <a:picLocks noChangeAspect="1"/>
          </p:cNvPicPr>
          <p:nvPr/>
        </p:nvPicPr>
        <p:blipFill>
          <a:blip r:embed="rId2"/>
          <a:stretch>
            <a:fillRect/>
          </a:stretch>
        </p:blipFill>
        <p:spPr>
          <a:xfrm>
            <a:off x="4305870" y="-1"/>
            <a:ext cx="5224052" cy="2934176"/>
          </a:xfrm>
          <a:prstGeom prst="rect">
            <a:avLst/>
          </a:prstGeom>
        </p:spPr>
      </p:pic>
      <p:pic>
        <p:nvPicPr>
          <p:cNvPr id="5" name="Picture 4">
            <a:extLst>
              <a:ext uri="{FF2B5EF4-FFF2-40B4-BE49-F238E27FC236}">
                <a16:creationId xmlns:a16="http://schemas.microsoft.com/office/drawing/2014/main" id="{DC4294F9-6ECB-F91C-3C49-24BED755EFA3}"/>
              </a:ext>
            </a:extLst>
          </p:cNvPr>
          <p:cNvPicPr>
            <a:picLocks noChangeAspect="1"/>
          </p:cNvPicPr>
          <p:nvPr/>
        </p:nvPicPr>
        <p:blipFill>
          <a:blip r:embed="rId3"/>
          <a:stretch>
            <a:fillRect/>
          </a:stretch>
        </p:blipFill>
        <p:spPr>
          <a:xfrm>
            <a:off x="3815680" y="0"/>
            <a:ext cx="3253893" cy="3253893"/>
          </a:xfrm>
          <a:prstGeom prst="rect">
            <a:avLst/>
          </a:prstGeom>
        </p:spPr>
      </p:pic>
      <p:pic>
        <p:nvPicPr>
          <p:cNvPr id="2" name="Picture 1">
            <a:extLst>
              <a:ext uri="{FF2B5EF4-FFF2-40B4-BE49-F238E27FC236}">
                <a16:creationId xmlns:a16="http://schemas.microsoft.com/office/drawing/2014/main" id="{FBD8F92A-3F3D-9B2B-3FCE-D9CCF78E97C6}"/>
              </a:ext>
            </a:extLst>
          </p:cNvPr>
          <p:cNvPicPr>
            <a:picLocks noChangeAspect="1"/>
          </p:cNvPicPr>
          <p:nvPr/>
        </p:nvPicPr>
        <p:blipFill>
          <a:blip r:embed="rId4"/>
          <a:stretch>
            <a:fillRect/>
          </a:stretch>
        </p:blipFill>
        <p:spPr>
          <a:xfrm>
            <a:off x="5964169" y="2841303"/>
            <a:ext cx="3453296" cy="2302197"/>
          </a:xfrm>
          <a:prstGeom prst="rect">
            <a:avLst/>
          </a:prstGeom>
        </p:spPr>
      </p:pic>
      <p:pic>
        <p:nvPicPr>
          <p:cNvPr id="3" name="Picture 2">
            <a:extLst>
              <a:ext uri="{FF2B5EF4-FFF2-40B4-BE49-F238E27FC236}">
                <a16:creationId xmlns:a16="http://schemas.microsoft.com/office/drawing/2014/main" id="{83D7105D-4A7B-093C-FCB2-AD7C9DDC4F5E}"/>
              </a:ext>
            </a:extLst>
          </p:cNvPr>
          <p:cNvPicPr>
            <a:picLocks noChangeAspect="1"/>
          </p:cNvPicPr>
          <p:nvPr/>
        </p:nvPicPr>
        <p:blipFill>
          <a:blip r:embed="rId5"/>
          <a:stretch>
            <a:fillRect/>
          </a:stretch>
        </p:blipFill>
        <p:spPr>
          <a:xfrm>
            <a:off x="2776767" y="2841304"/>
            <a:ext cx="3253893" cy="2302197"/>
          </a:xfrm>
          <a:prstGeom prst="rect">
            <a:avLst/>
          </a:prstGeom>
        </p:spPr>
      </p:pic>
      <p:pic>
        <p:nvPicPr>
          <p:cNvPr id="4" name="Picture 3">
            <a:extLst>
              <a:ext uri="{FF2B5EF4-FFF2-40B4-BE49-F238E27FC236}">
                <a16:creationId xmlns:a16="http://schemas.microsoft.com/office/drawing/2014/main" id="{92A97D41-6EA5-0AFD-4281-CB0333B8CE7F}"/>
              </a:ext>
            </a:extLst>
          </p:cNvPr>
          <p:cNvPicPr>
            <a:picLocks noChangeAspect="1"/>
          </p:cNvPicPr>
          <p:nvPr/>
        </p:nvPicPr>
        <p:blipFill>
          <a:blip r:embed="rId6"/>
          <a:stretch>
            <a:fillRect/>
          </a:stretch>
        </p:blipFill>
        <p:spPr>
          <a:xfrm>
            <a:off x="0" y="2841303"/>
            <a:ext cx="3097093" cy="2302197"/>
          </a:xfrm>
          <a:prstGeom prst="rect">
            <a:avLst/>
          </a:prstGeom>
        </p:spPr>
      </p:pic>
      <p:pic>
        <p:nvPicPr>
          <p:cNvPr id="7" name="Picture 6">
            <a:extLst>
              <a:ext uri="{FF2B5EF4-FFF2-40B4-BE49-F238E27FC236}">
                <a16:creationId xmlns:a16="http://schemas.microsoft.com/office/drawing/2014/main" id="{F09FDCFA-74AB-E625-B479-4B7ACB193168}"/>
              </a:ext>
            </a:extLst>
          </p:cNvPr>
          <p:cNvPicPr>
            <a:picLocks noChangeAspect="1"/>
          </p:cNvPicPr>
          <p:nvPr/>
        </p:nvPicPr>
        <p:blipFill>
          <a:blip r:embed="rId7"/>
          <a:stretch>
            <a:fillRect/>
          </a:stretch>
        </p:blipFill>
        <p:spPr>
          <a:xfrm>
            <a:off x="0" y="-1"/>
            <a:ext cx="4609225" cy="2841303"/>
          </a:xfrm>
          <a:prstGeom prst="rect">
            <a:avLst/>
          </a:prstGeom>
        </p:spPr>
      </p:pic>
    </p:spTree>
    <p:extLst>
      <p:ext uri="{BB962C8B-B14F-4D97-AF65-F5344CB8AC3E}">
        <p14:creationId xmlns:p14="http://schemas.microsoft.com/office/powerpoint/2010/main" val="4230246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8AF8E1-A03E-47AF-FD4B-FB71CC787C38}"/>
              </a:ext>
            </a:extLst>
          </p:cNvPr>
          <p:cNvSpPr>
            <a:spLocks noGrp="1"/>
          </p:cNvSpPr>
          <p:nvPr>
            <p:ph type="body" idx="1"/>
          </p:nvPr>
        </p:nvSpPr>
        <p:spPr/>
        <p:txBody>
          <a:bodyPr/>
          <a:lstStyle/>
          <a:p>
            <a:r>
              <a:rPr lang="en-US" dirty="0"/>
              <a:t>You shall not lie with a male as one lies with a female; it is an abomination.</a:t>
            </a:r>
          </a:p>
        </p:txBody>
      </p:sp>
      <p:sp>
        <p:nvSpPr>
          <p:cNvPr id="3" name="Content Placeholder 2">
            <a:extLst>
              <a:ext uri="{FF2B5EF4-FFF2-40B4-BE49-F238E27FC236}">
                <a16:creationId xmlns:a16="http://schemas.microsoft.com/office/drawing/2014/main" id="{89A28B5D-7EA4-D5B4-657D-8F1589BAD10E}"/>
              </a:ext>
            </a:extLst>
          </p:cNvPr>
          <p:cNvSpPr>
            <a:spLocks noGrp="1"/>
          </p:cNvSpPr>
          <p:nvPr>
            <p:ph sz="quarter" idx="10"/>
          </p:nvPr>
        </p:nvSpPr>
        <p:spPr/>
        <p:txBody>
          <a:bodyPr/>
          <a:lstStyle/>
          <a:p>
            <a:r>
              <a:rPr lang="en-US" dirty="0"/>
              <a:t>- Leviticus 18:22</a:t>
            </a:r>
          </a:p>
        </p:txBody>
      </p:sp>
    </p:spTree>
    <p:extLst>
      <p:ext uri="{BB962C8B-B14F-4D97-AF65-F5344CB8AC3E}">
        <p14:creationId xmlns:p14="http://schemas.microsoft.com/office/powerpoint/2010/main" val="31586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5CC9-A8D9-11C0-0255-6DBDBCCD4C9C}"/>
              </a:ext>
            </a:extLst>
          </p:cNvPr>
          <p:cNvSpPr>
            <a:spLocks noGrp="1"/>
          </p:cNvSpPr>
          <p:nvPr>
            <p:ph type="body" idx="1"/>
          </p:nvPr>
        </p:nvSpPr>
        <p:spPr/>
        <p:txBody>
          <a:bodyPr>
            <a:normAutofit/>
          </a:bodyPr>
          <a:lstStyle/>
          <a:p>
            <a:r>
              <a:rPr lang="en-US" sz="2800" baseline="30000" dirty="0"/>
              <a:t>26</a:t>
            </a:r>
            <a:r>
              <a:rPr lang="en-US" sz="2800" dirty="0"/>
              <a:t> For this reason God gave them over to degrading passions; for their women exchanged the natural function for that which is unnatural, </a:t>
            </a:r>
            <a:r>
              <a:rPr lang="en-US" sz="2800" baseline="30000" dirty="0"/>
              <a:t>27</a:t>
            </a:r>
            <a:r>
              <a:rPr lang="en-US" sz="2800" dirty="0"/>
              <a:t> and in the same way also the men abandoned the natural function of the woman and burned in their desire toward one another, men with men committing indecent acts and receiving in their own persons the due penalty of their error.</a:t>
            </a:r>
          </a:p>
        </p:txBody>
      </p:sp>
      <p:sp>
        <p:nvSpPr>
          <p:cNvPr id="3" name="Content Placeholder 2">
            <a:extLst>
              <a:ext uri="{FF2B5EF4-FFF2-40B4-BE49-F238E27FC236}">
                <a16:creationId xmlns:a16="http://schemas.microsoft.com/office/drawing/2014/main" id="{95448553-F653-B81B-C89E-670E8FBEE651}"/>
              </a:ext>
            </a:extLst>
          </p:cNvPr>
          <p:cNvSpPr>
            <a:spLocks noGrp="1"/>
          </p:cNvSpPr>
          <p:nvPr>
            <p:ph sz="quarter" idx="10"/>
          </p:nvPr>
        </p:nvSpPr>
        <p:spPr/>
        <p:txBody>
          <a:bodyPr/>
          <a:lstStyle/>
          <a:p>
            <a:r>
              <a:rPr lang="en-US" dirty="0"/>
              <a:t>- Romans 1:26-27</a:t>
            </a:r>
          </a:p>
        </p:txBody>
      </p:sp>
    </p:spTree>
    <p:extLst>
      <p:ext uri="{BB962C8B-B14F-4D97-AF65-F5344CB8AC3E}">
        <p14:creationId xmlns:p14="http://schemas.microsoft.com/office/powerpoint/2010/main" val="2580665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D93B2-7749-A938-1241-CF3DC27129BC}"/>
              </a:ext>
            </a:extLst>
          </p:cNvPr>
          <p:cNvSpPr>
            <a:spLocks noGrp="1"/>
          </p:cNvSpPr>
          <p:nvPr>
            <p:ph type="body" idx="1"/>
          </p:nvPr>
        </p:nvSpPr>
        <p:spPr/>
        <p:txBody>
          <a:bodyPr>
            <a:normAutofit fontScale="92500"/>
          </a:bodyPr>
          <a:lstStyle/>
          <a:p>
            <a:r>
              <a:rPr lang="en-US" sz="2800" baseline="30000" dirty="0"/>
              <a:t>9</a:t>
            </a:r>
            <a:r>
              <a:rPr lang="en-US" sz="2800" dirty="0"/>
              <a:t> Or do you not know that the unrighteous will not inherit the kingdom of God? Do not be deceived; neither fornicators, nor idolaters, nor adulterers, nor effeminate, nor homosexuals, </a:t>
            </a:r>
            <a:r>
              <a:rPr lang="en-US" sz="2800" baseline="30000" dirty="0"/>
              <a:t>10</a:t>
            </a:r>
            <a:r>
              <a:rPr lang="en-US" sz="2800" dirty="0"/>
              <a:t> nor thieves, nor the covetous, nor drunkards, nor revilers, nor swindlers, will inherit the kingdom of God. </a:t>
            </a:r>
            <a:r>
              <a:rPr lang="en-US" sz="2800" baseline="30000" dirty="0"/>
              <a:t>11</a:t>
            </a:r>
            <a:r>
              <a:rPr lang="en-US" sz="2800" dirty="0"/>
              <a:t> Such were some of you; but you were washed, but you were sanctified, but you were justified in the name of the Lord Jesus Christ and in the Spirit of our God.</a:t>
            </a:r>
          </a:p>
        </p:txBody>
      </p:sp>
      <p:sp>
        <p:nvSpPr>
          <p:cNvPr id="3" name="Content Placeholder 2">
            <a:extLst>
              <a:ext uri="{FF2B5EF4-FFF2-40B4-BE49-F238E27FC236}">
                <a16:creationId xmlns:a16="http://schemas.microsoft.com/office/drawing/2014/main" id="{FCA9F492-0943-C8B1-A5DE-7A3EA941247F}"/>
              </a:ext>
            </a:extLst>
          </p:cNvPr>
          <p:cNvSpPr>
            <a:spLocks noGrp="1"/>
          </p:cNvSpPr>
          <p:nvPr>
            <p:ph sz="quarter" idx="10"/>
          </p:nvPr>
        </p:nvSpPr>
        <p:spPr/>
        <p:txBody>
          <a:bodyPr/>
          <a:lstStyle/>
          <a:p>
            <a:r>
              <a:rPr lang="en-US" dirty="0"/>
              <a:t>- I Corinthians 6:9-11</a:t>
            </a:r>
          </a:p>
        </p:txBody>
      </p:sp>
    </p:spTree>
    <p:extLst>
      <p:ext uri="{BB962C8B-B14F-4D97-AF65-F5344CB8AC3E}">
        <p14:creationId xmlns:p14="http://schemas.microsoft.com/office/powerpoint/2010/main" val="231349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8918D2-A928-969D-CFB6-DE451CC6BA66}"/>
              </a:ext>
            </a:extLst>
          </p:cNvPr>
          <p:cNvSpPr>
            <a:spLocks noGrp="1"/>
          </p:cNvSpPr>
          <p:nvPr>
            <p:ph idx="1"/>
          </p:nvPr>
        </p:nvSpPr>
        <p:spPr>
          <a:xfrm>
            <a:off x="767301" y="1637969"/>
            <a:ext cx="8229600" cy="3001120"/>
          </a:xfrm>
        </p:spPr>
        <p:txBody>
          <a:bodyPr/>
          <a:lstStyle/>
          <a:p>
            <a:pPr>
              <a:spcAft>
                <a:spcPts val="2400"/>
              </a:spcAft>
            </a:pPr>
            <a:r>
              <a:rPr lang="en-US" sz="4800" b="1" dirty="0"/>
              <a:t>Christianity</a:t>
            </a:r>
            <a:r>
              <a:rPr lang="en-US" sz="4800" dirty="0"/>
              <a:t> 	– Grace	</a:t>
            </a:r>
          </a:p>
          <a:p>
            <a:pPr>
              <a:spcAft>
                <a:spcPts val="2400"/>
              </a:spcAft>
            </a:pPr>
            <a:r>
              <a:rPr lang="en-US" sz="4800" b="1" dirty="0"/>
              <a:t>Wokeism</a:t>
            </a:r>
            <a:r>
              <a:rPr lang="en-US" sz="4800" dirty="0"/>
              <a:t> 		– Law</a:t>
            </a:r>
          </a:p>
        </p:txBody>
      </p:sp>
      <p:sp>
        <p:nvSpPr>
          <p:cNvPr id="3" name="Title 2">
            <a:extLst>
              <a:ext uri="{FF2B5EF4-FFF2-40B4-BE49-F238E27FC236}">
                <a16:creationId xmlns:a16="http://schemas.microsoft.com/office/drawing/2014/main" id="{6A88869B-1EA3-09C6-9108-29B41C2607E7}"/>
              </a:ext>
            </a:extLst>
          </p:cNvPr>
          <p:cNvSpPr>
            <a:spLocks noGrp="1"/>
          </p:cNvSpPr>
          <p:nvPr>
            <p:ph type="title"/>
          </p:nvPr>
        </p:nvSpPr>
        <p:spPr/>
        <p:txBody>
          <a:bodyPr/>
          <a:lstStyle/>
          <a:p>
            <a:r>
              <a:rPr lang="en-US" dirty="0"/>
              <a:t>Core Concepts</a:t>
            </a:r>
          </a:p>
        </p:txBody>
      </p:sp>
    </p:spTree>
    <p:extLst>
      <p:ext uri="{BB962C8B-B14F-4D97-AF65-F5344CB8AC3E}">
        <p14:creationId xmlns:p14="http://schemas.microsoft.com/office/powerpoint/2010/main" val="59377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2D48-0229-3BE7-57D6-62D14E0AD1FB}"/>
              </a:ext>
            </a:extLst>
          </p:cNvPr>
          <p:cNvSpPr>
            <a:spLocks noGrp="1"/>
          </p:cNvSpPr>
          <p:nvPr>
            <p:ph type="title"/>
          </p:nvPr>
        </p:nvSpPr>
        <p:spPr>
          <a:xfrm>
            <a:off x="1699260" y="0"/>
            <a:ext cx="7205472" cy="5143500"/>
          </a:xfrm>
        </p:spPr>
        <p:txBody>
          <a:bodyPr>
            <a:normAutofit/>
          </a:bodyPr>
          <a:lstStyle/>
          <a:p>
            <a:r>
              <a:rPr lang="en-US" sz="4800" b="0" dirty="0"/>
              <a:t>Who to believe?</a:t>
            </a:r>
            <a:br>
              <a:rPr lang="en-US" sz="6000" dirty="0"/>
            </a:br>
            <a:br>
              <a:rPr lang="en-US" sz="3600" dirty="0"/>
            </a:br>
            <a:r>
              <a:rPr lang="en-US" sz="6000" dirty="0"/>
              <a:t>What do we do </a:t>
            </a:r>
            <a:br>
              <a:rPr lang="en-US" sz="6000" dirty="0"/>
            </a:br>
            <a:r>
              <a:rPr lang="en-US" sz="6000" dirty="0"/>
              <a:t>as Christians?</a:t>
            </a:r>
          </a:p>
        </p:txBody>
      </p:sp>
    </p:spTree>
    <p:extLst>
      <p:ext uri="{BB962C8B-B14F-4D97-AF65-F5344CB8AC3E}">
        <p14:creationId xmlns:p14="http://schemas.microsoft.com/office/powerpoint/2010/main" val="2154013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39451-0C22-F9EF-1DBC-F853E953D0CE}"/>
              </a:ext>
            </a:extLst>
          </p:cNvPr>
          <p:cNvSpPr>
            <a:spLocks noGrp="1"/>
          </p:cNvSpPr>
          <p:nvPr>
            <p:ph idx="1"/>
          </p:nvPr>
        </p:nvSpPr>
        <p:spPr/>
        <p:txBody>
          <a:bodyPr/>
          <a:lstStyle/>
          <a:p>
            <a:pPr marL="697230" indent="-697230">
              <a:buFont typeface="+mj-lt"/>
              <a:buAutoNum type="arabicPeriod"/>
            </a:pPr>
            <a:r>
              <a:rPr lang="en-US" sz="4800" b="1" dirty="0"/>
              <a:t>Stay close to God.</a:t>
            </a:r>
          </a:p>
        </p:txBody>
      </p:sp>
      <p:sp>
        <p:nvSpPr>
          <p:cNvPr id="3" name="Title 2">
            <a:extLst>
              <a:ext uri="{FF2B5EF4-FFF2-40B4-BE49-F238E27FC236}">
                <a16:creationId xmlns:a16="http://schemas.microsoft.com/office/drawing/2014/main" id="{B96DF331-28DC-B16E-BAE1-A9531BB9E1EC}"/>
              </a:ext>
            </a:extLst>
          </p:cNvPr>
          <p:cNvSpPr>
            <a:spLocks noGrp="1"/>
          </p:cNvSpPr>
          <p:nvPr>
            <p:ph type="title"/>
          </p:nvPr>
        </p:nvSpPr>
        <p:spPr/>
        <p:txBody>
          <a:bodyPr/>
          <a:lstStyle/>
          <a:p>
            <a:r>
              <a:rPr lang="en-US" dirty="0"/>
              <a:t>What </a:t>
            </a:r>
            <a:r>
              <a:rPr lang="en-US" dirty="0" err="1"/>
              <a:t>Awakeism</a:t>
            </a:r>
            <a:r>
              <a:rPr lang="en-US" dirty="0"/>
              <a:t> Does:</a:t>
            </a:r>
          </a:p>
        </p:txBody>
      </p:sp>
      <p:sp>
        <p:nvSpPr>
          <p:cNvPr id="4" name="Content Placeholder 3">
            <a:extLst>
              <a:ext uri="{FF2B5EF4-FFF2-40B4-BE49-F238E27FC236}">
                <a16:creationId xmlns:a16="http://schemas.microsoft.com/office/drawing/2014/main" id="{E03214E6-6871-58D8-2B28-26486FFD309B}"/>
              </a:ext>
            </a:extLst>
          </p:cNvPr>
          <p:cNvSpPr>
            <a:spLocks noGrp="1"/>
          </p:cNvSpPr>
          <p:nvPr>
            <p:ph idx="10"/>
          </p:nvPr>
        </p:nvSpPr>
        <p:spPr>
          <a:xfrm>
            <a:off x="1128045" y="2307364"/>
            <a:ext cx="7292056" cy="2435552"/>
          </a:xfrm>
        </p:spPr>
        <p:txBody>
          <a:bodyPr/>
          <a:lstStyle/>
          <a:p>
            <a:r>
              <a:rPr lang="en-US" dirty="0"/>
              <a:t>Make sure that your character is free from the love of money, being content with what you have; for He Himself has said, “I will never desert you, nor will I ever forsake you,” so that we confidently say, “The Lord is my helper, I will not be afraid. What will man do to me?” </a:t>
            </a:r>
            <a:r>
              <a:rPr lang="en-US" b="1" dirty="0"/>
              <a:t>- Hebrews 13:5-6</a:t>
            </a:r>
          </a:p>
        </p:txBody>
      </p:sp>
    </p:spTree>
    <p:extLst>
      <p:ext uri="{BB962C8B-B14F-4D97-AF65-F5344CB8AC3E}">
        <p14:creationId xmlns:p14="http://schemas.microsoft.com/office/powerpoint/2010/main" val="3626573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2011-51DD-2455-11D2-6154DA29C024}"/>
              </a:ext>
            </a:extLst>
          </p:cNvPr>
          <p:cNvSpPr>
            <a:spLocks noGrp="1"/>
          </p:cNvSpPr>
          <p:nvPr>
            <p:ph type="title"/>
          </p:nvPr>
        </p:nvSpPr>
        <p:spPr>
          <a:xfrm>
            <a:off x="1546860" y="0"/>
            <a:ext cx="7205472" cy="5143500"/>
          </a:xfrm>
        </p:spPr>
        <p:txBody>
          <a:bodyPr/>
          <a:lstStyle/>
          <a:p>
            <a:r>
              <a:rPr lang="en-US" b="0" dirty="0"/>
              <a:t>Kids don’t grow up doing what you </a:t>
            </a:r>
            <a:r>
              <a:rPr lang="en-US" u="sng" dirty="0">
                <a:latin typeface="Lato Black" panose="020F0502020204030203" pitchFamily="34" charset="0"/>
                <a:ea typeface="Lato Black" panose="020F0502020204030203" pitchFamily="34" charset="0"/>
                <a:cs typeface="Lato Black" panose="020F0502020204030203" pitchFamily="34" charset="0"/>
              </a:rPr>
              <a:t>say</a:t>
            </a:r>
            <a:r>
              <a:rPr lang="en-US" b="0" dirty="0"/>
              <a:t> they grow up and do what you </a:t>
            </a:r>
            <a:r>
              <a:rPr lang="en-US" u="sng" dirty="0">
                <a:latin typeface="Lato Black" panose="020F0502020204030203" pitchFamily="34" charset="0"/>
                <a:ea typeface="Lato Black" panose="020F0502020204030203" pitchFamily="34" charset="0"/>
                <a:cs typeface="Lato Black" panose="020F0502020204030203" pitchFamily="34" charset="0"/>
              </a:rPr>
              <a:t>do</a:t>
            </a:r>
            <a:r>
              <a:rPr lang="en-US" b="0" dirty="0"/>
              <a:t>.</a:t>
            </a:r>
          </a:p>
        </p:txBody>
      </p:sp>
    </p:spTree>
    <p:extLst>
      <p:ext uri="{BB962C8B-B14F-4D97-AF65-F5344CB8AC3E}">
        <p14:creationId xmlns:p14="http://schemas.microsoft.com/office/powerpoint/2010/main" val="1153156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39451-0C22-F9EF-1DBC-F853E953D0CE}"/>
              </a:ext>
            </a:extLst>
          </p:cNvPr>
          <p:cNvSpPr>
            <a:spLocks noGrp="1"/>
          </p:cNvSpPr>
          <p:nvPr>
            <p:ph idx="1"/>
          </p:nvPr>
        </p:nvSpPr>
        <p:spPr/>
        <p:txBody>
          <a:bodyPr/>
          <a:lstStyle/>
          <a:p>
            <a:pPr marL="0" indent="0">
              <a:buNone/>
            </a:pPr>
            <a:r>
              <a:rPr lang="en-US" sz="4800" b="1" dirty="0"/>
              <a:t>2. Stay close to the Bible</a:t>
            </a:r>
          </a:p>
        </p:txBody>
      </p:sp>
      <p:sp>
        <p:nvSpPr>
          <p:cNvPr id="3" name="Title 2">
            <a:extLst>
              <a:ext uri="{FF2B5EF4-FFF2-40B4-BE49-F238E27FC236}">
                <a16:creationId xmlns:a16="http://schemas.microsoft.com/office/drawing/2014/main" id="{B96DF331-28DC-B16E-BAE1-A9531BB9E1EC}"/>
              </a:ext>
            </a:extLst>
          </p:cNvPr>
          <p:cNvSpPr>
            <a:spLocks noGrp="1"/>
          </p:cNvSpPr>
          <p:nvPr>
            <p:ph type="title"/>
          </p:nvPr>
        </p:nvSpPr>
        <p:spPr/>
        <p:txBody>
          <a:bodyPr/>
          <a:lstStyle/>
          <a:p>
            <a:r>
              <a:rPr lang="en-US" dirty="0"/>
              <a:t>What </a:t>
            </a:r>
            <a:r>
              <a:rPr lang="en-US" dirty="0" err="1"/>
              <a:t>Awakeism</a:t>
            </a:r>
            <a:r>
              <a:rPr lang="en-US" dirty="0"/>
              <a:t> Does:</a:t>
            </a:r>
          </a:p>
        </p:txBody>
      </p:sp>
      <p:sp>
        <p:nvSpPr>
          <p:cNvPr id="4" name="Content Placeholder 3">
            <a:extLst>
              <a:ext uri="{FF2B5EF4-FFF2-40B4-BE49-F238E27FC236}">
                <a16:creationId xmlns:a16="http://schemas.microsoft.com/office/drawing/2014/main" id="{E03214E6-6871-58D8-2B28-26486FFD309B}"/>
              </a:ext>
            </a:extLst>
          </p:cNvPr>
          <p:cNvSpPr>
            <a:spLocks noGrp="1"/>
          </p:cNvSpPr>
          <p:nvPr>
            <p:ph idx="10"/>
          </p:nvPr>
        </p:nvSpPr>
        <p:spPr>
          <a:xfrm>
            <a:off x="1128045" y="2307364"/>
            <a:ext cx="7292056" cy="2435552"/>
          </a:xfrm>
        </p:spPr>
        <p:txBody>
          <a:bodyPr/>
          <a:lstStyle/>
          <a:p>
            <a:r>
              <a:rPr lang="en-US" dirty="0"/>
              <a:t>and that from childhood you have known the sacred writings which are able to give you the wisdom that leads to salvation through faith which is in Christ Jesus. All Scripture is inspired by God and profitable for teaching, for reproof, for correction, for training in righteousness; </a:t>
            </a:r>
            <a:r>
              <a:rPr lang="en-US" b="1" dirty="0"/>
              <a:t>- II Timothy 3:15-16</a:t>
            </a:r>
          </a:p>
        </p:txBody>
      </p:sp>
    </p:spTree>
    <p:extLst>
      <p:ext uri="{BB962C8B-B14F-4D97-AF65-F5344CB8AC3E}">
        <p14:creationId xmlns:p14="http://schemas.microsoft.com/office/powerpoint/2010/main" val="330795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344CC-C33F-C948-AAC8-463D5EA2E3F1}"/>
              </a:ext>
            </a:extLst>
          </p:cNvPr>
          <p:cNvSpPr>
            <a:spLocks noGrp="1"/>
          </p:cNvSpPr>
          <p:nvPr>
            <p:ph type="body" idx="1"/>
          </p:nvPr>
        </p:nvSpPr>
        <p:spPr>
          <a:xfrm>
            <a:off x="685800" y="347619"/>
            <a:ext cx="7581900" cy="3693156"/>
          </a:xfrm>
        </p:spPr>
        <p:txBody>
          <a:bodyPr>
            <a:normAutofit fontScale="92500" lnSpcReduction="20000"/>
          </a:bodyPr>
          <a:lstStyle/>
          <a:p>
            <a:r>
              <a:rPr lang="en-US" sz="3200" baseline="30000" dirty="0"/>
              <a:t>10</a:t>
            </a:r>
            <a:r>
              <a:rPr lang="en-US" sz="3200" dirty="0"/>
              <a:t> Finally, be strong in the Lord and in the strength of His might. </a:t>
            </a:r>
            <a:r>
              <a:rPr lang="en-US" sz="3200" baseline="30000" dirty="0"/>
              <a:t>11</a:t>
            </a:r>
            <a:r>
              <a:rPr lang="en-US" sz="3200" dirty="0"/>
              <a:t> Put on the full armor of God, so that you will be able to stand firm against the schemes of the devil. </a:t>
            </a:r>
            <a:r>
              <a:rPr lang="en-US" sz="3200" baseline="30000" dirty="0"/>
              <a:t>12</a:t>
            </a:r>
            <a:r>
              <a:rPr lang="en-US" sz="3200" dirty="0"/>
              <a:t> For our struggle is not against flesh and blood, but against the rulers, against the powers, against the world forces of this darkness, against the spiritual forces of wickedness in the heavenly places.</a:t>
            </a:r>
          </a:p>
        </p:txBody>
      </p:sp>
      <p:sp>
        <p:nvSpPr>
          <p:cNvPr id="3" name="Content Placeholder 2">
            <a:extLst>
              <a:ext uri="{FF2B5EF4-FFF2-40B4-BE49-F238E27FC236}">
                <a16:creationId xmlns:a16="http://schemas.microsoft.com/office/drawing/2014/main" id="{872BA28B-D403-4D47-7663-04E69FAF9F83}"/>
              </a:ext>
            </a:extLst>
          </p:cNvPr>
          <p:cNvSpPr>
            <a:spLocks noGrp="1"/>
          </p:cNvSpPr>
          <p:nvPr>
            <p:ph sz="quarter" idx="10"/>
          </p:nvPr>
        </p:nvSpPr>
        <p:spPr/>
        <p:txBody>
          <a:bodyPr/>
          <a:lstStyle/>
          <a:p>
            <a:r>
              <a:rPr lang="en-US" dirty="0"/>
              <a:t>- Ephesians 6:10-12</a:t>
            </a:r>
          </a:p>
        </p:txBody>
      </p:sp>
    </p:spTree>
    <p:extLst>
      <p:ext uri="{BB962C8B-B14F-4D97-AF65-F5344CB8AC3E}">
        <p14:creationId xmlns:p14="http://schemas.microsoft.com/office/powerpoint/2010/main" val="4132318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A291F-369E-345F-78DE-5BDC4B56BA30}"/>
              </a:ext>
            </a:extLst>
          </p:cNvPr>
          <p:cNvPicPr>
            <a:picLocks noChangeAspect="1"/>
          </p:cNvPicPr>
          <p:nvPr/>
        </p:nvPicPr>
        <p:blipFill>
          <a:blip r:embed="rId2"/>
          <a:stretch>
            <a:fillRect/>
          </a:stretch>
        </p:blipFill>
        <p:spPr>
          <a:xfrm>
            <a:off x="0" y="6350"/>
            <a:ext cx="9144000" cy="5130800"/>
          </a:xfrm>
          <a:prstGeom prst="rect">
            <a:avLst/>
          </a:prstGeom>
        </p:spPr>
      </p:pic>
      <p:sp>
        <p:nvSpPr>
          <p:cNvPr id="3" name="TextBox 2">
            <a:extLst>
              <a:ext uri="{FF2B5EF4-FFF2-40B4-BE49-F238E27FC236}">
                <a16:creationId xmlns:a16="http://schemas.microsoft.com/office/drawing/2014/main" id="{6A5A56CB-C84F-AA3A-B03C-61081B4EB16E}"/>
              </a:ext>
            </a:extLst>
          </p:cNvPr>
          <p:cNvSpPr txBox="1"/>
          <p:nvPr/>
        </p:nvSpPr>
        <p:spPr>
          <a:xfrm>
            <a:off x="7551343" y="4660900"/>
            <a:ext cx="1333378" cy="369332"/>
          </a:xfrm>
          <a:prstGeom prst="rect">
            <a:avLst/>
          </a:prstGeom>
          <a:noFill/>
        </p:spPr>
        <p:txBody>
          <a:bodyPr wrap="none" rtlCol="0">
            <a:spAutoFit/>
          </a:bodyPr>
          <a:lstStyle/>
          <a:p>
            <a:r>
              <a:rPr lang="en-US" dirty="0"/>
              <a:t>© </a:t>
            </a:r>
            <a:r>
              <a:rPr lang="en-US" b="1" dirty="0"/>
              <a:t>TitanArt7</a:t>
            </a:r>
          </a:p>
        </p:txBody>
      </p:sp>
    </p:spTree>
    <p:extLst>
      <p:ext uri="{BB962C8B-B14F-4D97-AF65-F5344CB8AC3E}">
        <p14:creationId xmlns:p14="http://schemas.microsoft.com/office/powerpoint/2010/main" val="295138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99223-B528-56C4-200A-E62D715A00FF}"/>
              </a:ext>
            </a:extLst>
          </p:cNvPr>
          <p:cNvSpPr>
            <a:spLocks noGrp="1"/>
          </p:cNvSpPr>
          <p:nvPr>
            <p:ph idx="1"/>
          </p:nvPr>
        </p:nvSpPr>
        <p:spPr/>
        <p:txBody>
          <a:bodyPr/>
          <a:lstStyle/>
          <a:p>
            <a:pPr marL="514350" indent="-514350">
              <a:buFont typeface="+mj-lt"/>
              <a:buAutoNum type="arabicPeriod"/>
            </a:pPr>
            <a:r>
              <a:rPr lang="en-US" dirty="0"/>
              <a:t>Stay close to God</a:t>
            </a:r>
          </a:p>
          <a:p>
            <a:pPr marL="514350" indent="-514350">
              <a:buFont typeface="+mj-lt"/>
              <a:buAutoNum type="arabicPeriod"/>
            </a:pPr>
            <a:r>
              <a:rPr lang="en-US" dirty="0"/>
              <a:t>Stay close to the Bible</a:t>
            </a:r>
          </a:p>
          <a:p>
            <a:pPr marL="697230" indent="-697230">
              <a:buFont typeface="+mj-lt"/>
              <a:buAutoNum type="arabicPeriod"/>
            </a:pPr>
            <a:r>
              <a:rPr lang="en-US" sz="4800" b="1" dirty="0"/>
              <a:t>Stay close to each other</a:t>
            </a:r>
          </a:p>
        </p:txBody>
      </p:sp>
      <p:sp>
        <p:nvSpPr>
          <p:cNvPr id="3" name="Title 2">
            <a:extLst>
              <a:ext uri="{FF2B5EF4-FFF2-40B4-BE49-F238E27FC236}">
                <a16:creationId xmlns:a16="http://schemas.microsoft.com/office/drawing/2014/main" id="{2965E2E4-C61C-C10A-77B0-82A28DBB0C02}"/>
              </a:ext>
            </a:extLst>
          </p:cNvPr>
          <p:cNvSpPr>
            <a:spLocks noGrp="1"/>
          </p:cNvSpPr>
          <p:nvPr>
            <p:ph type="title"/>
          </p:nvPr>
        </p:nvSpPr>
        <p:spPr/>
        <p:txBody>
          <a:bodyPr/>
          <a:lstStyle/>
          <a:p>
            <a:r>
              <a:rPr lang="en-US" dirty="0"/>
              <a:t>What </a:t>
            </a:r>
            <a:r>
              <a:rPr lang="en-US" dirty="0" err="1"/>
              <a:t>Awakeism</a:t>
            </a:r>
            <a:r>
              <a:rPr lang="en-US" dirty="0"/>
              <a:t> Does:</a:t>
            </a:r>
          </a:p>
        </p:txBody>
      </p:sp>
    </p:spTree>
    <p:extLst>
      <p:ext uri="{BB962C8B-B14F-4D97-AF65-F5344CB8AC3E}">
        <p14:creationId xmlns:p14="http://schemas.microsoft.com/office/powerpoint/2010/main" val="1933074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D08E21-73F0-EE52-D61E-07E0F51EB437}"/>
              </a:ext>
            </a:extLst>
          </p:cNvPr>
          <p:cNvSpPr>
            <a:spLocks noGrp="1"/>
          </p:cNvSpPr>
          <p:nvPr>
            <p:ph type="body" idx="1"/>
          </p:nvPr>
        </p:nvSpPr>
        <p:spPr/>
        <p:txBody>
          <a:bodyPr>
            <a:normAutofit lnSpcReduction="10000"/>
          </a:bodyPr>
          <a:lstStyle/>
          <a:p>
            <a:r>
              <a:rPr lang="en-US" sz="2800" baseline="30000" dirty="0"/>
              <a:t>9</a:t>
            </a:r>
            <a:r>
              <a:rPr lang="en-US" sz="2800" dirty="0"/>
              <a:t> Two are better than one because they have a good return for their labor. </a:t>
            </a:r>
            <a:r>
              <a:rPr lang="en-US" sz="2800" baseline="30000" dirty="0"/>
              <a:t>10</a:t>
            </a:r>
            <a:r>
              <a:rPr lang="en-US" sz="2800" dirty="0"/>
              <a:t> For if either of them falls, the one will lift up his companion. But woe to the one who falls when there is not another to lift him up. </a:t>
            </a:r>
            <a:r>
              <a:rPr lang="en-US" sz="2800" baseline="30000" dirty="0"/>
              <a:t>11</a:t>
            </a:r>
            <a:r>
              <a:rPr lang="en-US" sz="2800" dirty="0"/>
              <a:t> Furthermore, if two lie down together they keep warm, but how can one be warm alone? </a:t>
            </a:r>
            <a:r>
              <a:rPr lang="en-US" sz="2800" baseline="30000" dirty="0"/>
              <a:t>12</a:t>
            </a:r>
            <a:r>
              <a:rPr lang="en-US" sz="2800" dirty="0"/>
              <a:t> And if one can overpower him who is alone, two can resist him. A cord of three strands is not quickly torn apart.</a:t>
            </a:r>
          </a:p>
        </p:txBody>
      </p:sp>
      <p:sp>
        <p:nvSpPr>
          <p:cNvPr id="3" name="Content Placeholder 2">
            <a:extLst>
              <a:ext uri="{FF2B5EF4-FFF2-40B4-BE49-F238E27FC236}">
                <a16:creationId xmlns:a16="http://schemas.microsoft.com/office/drawing/2014/main" id="{B5AF1D8A-E2DC-8E28-BAC7-C89467959E37}"/>
              </a:ext>
            </a:extLst>
          </p:cNvPr>
          <p:cNvSpPr>
            <a:spLocks noGrp="1"/>
          </p:cNvSpPr>
          <p:nvPr>
            <p:ph sz="quarter" idx="10"/>
          </p:nvPr>
        </p:nvSpPr>
        <p:spPr/>
        <p:txBody>
          <a:bodyPr/>
          <a:lstStyle/>
          <a:p>
            <a:r>
              <a:rPr lang="en-US" dirty="0"/>
              <a:t>- Ecclesiastes 4:9-12</a:t>
            </a:r>
          </a:p>
        </p:txBody>
      </p:sp>
    </p:spTree>
    <p:extLst>
      <p:ext uri="{BB962C8B-B14F-4D97-AF65-F5344CB8AC3E}">
        <p14:creationId xmlns:p14="http://schemas.microsoft.com/office/powerpoint/2010/main" val="3175732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59A6E-C767-61A9-BF17-76CEC04E6DE0}"/>
              </a:ext>
            </a:extLst>
          </p:cNvPr>
          <p:cNvSpPr>
            <a:spLocks noGrp="1"/>
          </p:cNvSpPr>
          <p:nvPr>
            <p:ph idx="1"/>
          </p:nvPr>
        </p:nvSpPr>
        <p:spPr>
          <a:xfrm>
            <a:off x="457200" y="1651000"/>
            <a:ext cx="8229600" cy="3178920"/>
          </a:xfrm>
        </p:spPr>
        <p:txBody>
          <a:bodyPr/>
          <a:lstStyle/>
          <a:p>
            <a:pPr>
              <a:spcAft>
                <a:spcPts val="1200"/>
              </a:spcAft>
            </a:pPr>
            <a:r>
              <a:rPr lang="en-US" sz="4400" dirty="0"/>
              <a:t>Flock of sheep</a:t>
            </a:r>
          </a:p>
          <a:p>
            <a:pPr>
              <a:spcAft>
                <a:spcPts val="1200"/>
              </a:spcAft>
            </a:pPr>
            <a:r>
              <a:rPr lang="en-US" sz="4400" dirty="0"/>
              <a:t>Human body</a:t>
            </a:r>
          </a:p>
          <a:p>
            <a:pPr>
              <a:spcAft>
                <a:spcPts val="1200"/>
              </a:spcAft>
            </a:pPr>
            <a:r>
              <a:rPr lang="en-US" sz="4400" dirty="0"/>
              <a:t>Fellowship of believers</a:t>
            </a:r>
          </a:p>
        </p:txBody>
      </p:sp>
      <p:sp>
        <p:nvSpPr>
          <p:cNvPr id="3" name="Title 2">
            <a:extLst>
              <a:ext uri="{FF2B5EF4-FFF2-40B4-BE49-F238E27FC236}">
                <a16:creationId xmlns:a16="http://schemas.microsoft.com/office/drawing/2014/main" id="{62F1DBA8-7C56-0C84-009D-FDFC10D3EAF9}"/>
              </a:ext>
            </a:extLst>
          </p:cNvPr>
          <p:cNvSpPr>
            <a:spLocks noGrp="1"/>
          </p:cNvSpPr>
          <p:nvPr>
            <p:ph type="title"/>
          </p:nvPr>
        </p:nvSpPr>
        <p:spPr/>
        <p:txBody>
          <a:bodyPr/>
          <a:lstStyle/>
          <a:p>
            <a:r>
              <a:rPr lang="en-US" dirty="0"/>
              <a:t>Christians:</a:t>
            </a:r>
          </a:p>
        </p:txBody>
      </p:sp>
    </p:spTree>
    <p:extLst>
      <p:ext uri="{BB962C8B-B14F-4D97-AF65-F5344CB8AC3E}">
        <p14:creationId xmlns:p14="http://schemas.microsoft.com/office/powerpoint/2010/main" val="2393046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276AC-A2F0-A900-EEB0-F0660D776B2B}"/>
              </a:ext>
            </a:extLst>
          </p:cNvPr>
          <p:cNvSpPr>
            <a:spLocks noGrp="1"/>
          </p:cNvSpPr>
          <p:nvPr>
            <p:ph idx="1"/>
          </p:nvPr>
        </p:nvSpPr>
        <p:spPr/>
        <p:txBody>
          <a:bodyPr/>
          <a:lstStyle/>
          <a:p>
            <a:pPr marL="525780" indent="-525780">
              <a:spcAft>
                <a:spcPts val="1800"/>
              </a:spcAft>
            </a:pPr>
            <a:r>
              <a:rPr lang="en-US" sz="4800" b="1" dirty="0"/>
              <a:t>Awake after death to </a:t>
            </a:r>
            <a:br>
              <a:rPr lang="en-US" sz="4800" b="1" dirty="0"/>
            </a:br>
            <a:r>
              <a:rPr lang="en-US" sz="4800" b="1" dirty="0"/>
              <a:t>Jesus’ welcome.</a:t>
            </a:r>
          </a:p>
          <a:p>
            <a:pPr marL="1017270" lvl="1" indent="-468630"/>
            <a:r>
              <a:rPr lang="en-US" dirty="0"/>
              <a:t>Matthew 25:13</a:t>
            </a:r>
          </a:p>
        </p:txBody>
      </p:sp>
      <p:sp>
        <p:nvSpPr>
          <p:cNvPr id="3" name="Title 2">
            <a:extLst>
              <a:ext uri="{FF2B5EF4-FFF2-40B4-BE49-F238E27FC236}">
                <a16:creationId xmlns:a16="http://schemas.microsoft.com/office/drawing/2014/main" id="{B4C21A1F-C882-DE71-05B4-97E17D8A41AA}"/>
              </a:ext>
            </a:extLst>
          </p:cNvPr>
          <p:cNvSpPr>
            <a:spLocks noGrp="1"/>
          </p:cNvSpPr>
          <p:nvPr>
            <p:ph type="title"/>
          </p:nvPr>
        </p:nvSpPr>
        <p:spPr/>
        <p:txBody>
          <a:bodyPr/>
          <a:lstStyle/>
          <a:p>
            <a:r>
              <a:rPr lang="en-US" dirty="0" err="1"/>
              <a:t>Awakeism’s</a:t>
            </a:r>
            <a:r>
              <a:rPr lang="en-US" dirty="0"/>
              <a:t> Goals</a:t>
            </a:r>
          </a:p>
        </p:txBody>
      </p:sp>
    </p:spTree>
    <p:extLst>
      <p:ext uri="{BB962C8B-B14F-4D97-AF65-F5344CB8AC3E}">
        <p14:creationId xmlns:p14="http://schemas.microsoft.com/office/powerpoint/2010/main" val="425869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43B33-9E97-C44B-D198-5902FD7CF0F3}"/>
              </a:ext>
            </a:extLst>
          </p:cNvPr>
          <p:cNvSpPr>
            <a:spLocks noGrp="1"/>
          </p:cNvSpPr>
          <p:nvPr>
            <p:ph type="body" idx="1"/>
          </p:nvPr>
        </p:nvSpPr>
        <p:spPr>
          <a:xfrm>
            <a:off x="685800" y="347619"/>
            <a:ext cx="8028830" cy="3693156"/>
          </a:xfrm>
        </p:spPr>
        <p:txBody>
          <a:bodyPr>
            <a:normAutofit/>
          </a:bodyPr>
          <a:lstStyle/>
          <a:p>
            <a:r>
              <a:rPr lang="en-US" sz="2800" dirty="0"/>
              <a:t>“And rend your heart and not your garments.” </a:t>
            </a:r>
            <a:br>
              <a:rPr lang="en-US" sz="2800" dirty="0"/>
            </a:br>
            <a:r>
              <a:rPr lang="en-US" sz="2800" dirty="0"/>
              <a:t>Now return to the Lord your God, </a:t>
            </a:r>
            <a:br>
              <a:rPr lang="en-US" sz="2800" dirty="0"/>
            </a:br>
            <a:r>
              <a:rPr lang="en-US" sz="2800" dirty="0"/>
              <a:t>For He is gracious and compassionate, </a:t>
            </a:r>
            <a:br>
              <a:rPr lang="en-US" sz="2800" dirty="0"/>
            </a:br>
            <a:r>
              <a:rPr lang="en-US" sz="2800" dirty="0"/>
              <a:t>Slow to anger, abounding in lovingkindness </a:t>
            </a:r>
            <a:br>
              <a:rPr lang="en-US" sz="2800" dirty="0"/>
            </a:br>
            <a:r>
              <a:rPr lang="en-US" sz="2800" dirty="0"/>
              <a:t>And relenting of evil.</a:t>
            </a:r>
          </a:p>
        </p:txBody>
      </p:sp>
      <p:sp>
        <p:nvSpPr>
          <p:cNvPr id="3" name="Content Placeholder 2">
            <a:extLst>
              <a:ext uri="{FF2B5EF4-FFF2-40B4-BE49-F238E27FC236}">
                <a16:creationId xmlns:a16="http://schemas.microsoft.com/office/drawing/2014/main" id="{EE6AAB4A-2A06-3DE1-1521-A526791B2A2A}"/>
              </a:ext>
            </a:extLst>
          </p:cNvPr>
          <p:cNvSpPr>
            <a:spLocks noGrp="1"/>
          </p:cNvSpPr>
          <p:nvPr>
            <p:ph sz="quarter" idx="10"/>
          </p:nvPr>
        </p:nvSpPr>
        <p:spPr/>
        <p:txBody>
          <a:bodyPr/>
          <a:lstStyle/>
          <a:p>
            <a:r>
              <a:rPr lang="en-US" dirty="0"/>
              <a:t>- Joel 2:13</a:t>
            </a:r>
          </a:p>
        </p:txBody>
      </p:sp>
    </p:spTree>
    <p:extLst>
      <p:ext uri="{BB962C8B-B14F-4D97-AF65-F5344CB8AC3E}">
        <p14:creationId xmlns:p14="http://schemas.microsoft.com/office/powerpoint/2010/main" val="3068825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276AC-A2F0-A900-EEB0-F0660D776B2B}"/>
              </a:ext>
            </a:extLst>
          </p:cNvPr>
          <p:cNvSpPr>
            <a:spLocks noGrp="1"/>
          </p:cNvSpPr>
          <p:nvPr>
            <p:ph idx="1"/>
          </p:nvPr>
        </p:nvSpPr>
        <p:spPr/>
        <p:txBody>
          <a:bodyPr/>
          <a:lstStyle/>
          <a:p>
            <a:pPr marL="525780" indent="-525780">
              <a:spcAft>
                <a:spcPts val="1800"/>
              </a:spcAft>
            </a:pPr>
            <a:r>
              <a:rPr lang="en-US" sz="2400" dirty="0"/>
              <a:t>Awake after death to Jesus’ welcome</a:t>
            </a:r>
          </a:p>
          <a:p>
            <a:pPr marL="525780" indent="-525780">
              <a:spcAft>
                <a:spcPts val="1800"/>
              </a:spcAft>
            </a:pPr>
            <a:r>
              <a:rPr lang="en-US" sz="4400" b="1" dirty="0"/>
              <a:t>Be awake in this world when He suddenly appears.</a:t>
            </a:r>
          </a:p>
        </p:txBody>
      </p:sp>
      <p:sp>
        <p:nvSpPr>
          <p:cNvPr id="3" name="Title 2">
            <a:extLst>
              <a:ext uri="{FF2B5EF4-FFF2-40B4-BE49-F238E27FC236}">
                <a16:creationId xmlns:a16="http://schemas.microsoft.com/office/drawing/2014/main" id="{B4C21A1F-C882-DE71-05B4-97E17D8A41AA}"/>
              </a:ext>
            </a:extLst>
          </p:cNvPr>
          <p:cNvSpPr>
            <a:spLocks noGrp="1"/>
          </p:cNvSpPr>
          <p:nvPr>
            <p:ph type="title"/>
          </p:nvPr>
        </p:nvSpPr>
        <p:spPr/>
        <p:txBody>
          <a:bodyPr/>
          <a:lstStyle/>
          <a:p>
            <a:r>
              <a:rPr lang="en-US" dirty="0" err="1"/>
              <a:t>Awakeism’s</a:t>
            </a:r>
            <a:r>
              <a:rPr lang="en-US" dirty="0"/>
              <a:t> Goals</a:t>
            </a:r>
          </a:p>
        </p:txBody>
      </p:sp>
    </p:spTree>
    <p:extLst>
      <p:ext uri="{BB962C8B-B14F-4D97-AF65-F5344CB8AC3E}">
        <p14:creationId xmlns:p14="http://schemas.microsoft.com/office/powerpoint/2010/main" val="4184965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5710E-2D64-26E9-3F75-02A33FC346AA}"/>
              </a:ext>
            </a:extLst>
          </p:cNvPr>
          <p:cNvSpPr>
            <a:spLocks noGrp="1"/>
          </p:cNvSpPr>
          <p:nvPr>
            <p:ph type="body" idx="1"/>
          </p:nvPr>
        </p:nvSpPr>
        <p:spPr/>
        <p:txBody>
          <a:bodyPr>
            <a:normAutofit fontScale="92500" lnSpcReduction="10000"/>
          </a:bodyPr>
          <a:lstStyle/>
          <a:p>
            <a:r>
              <a:rPr lang="en-US" sz="3200" baseline="30000" dirty="0"/>
              <a:t>16</a:t>
            </a:r>
            <a:r>
              <a:rPr lang="en-US" sz="3200" dirty="0"/>
              <a:t> For the Lord Himself will descend from heaven with a shout, with the voice of the archangel and with the trumpet of God, and the dead in Christ will rise first. </a:t>
            </a:r>
            <a:r>
              <a:rPr lang="en-US" sz="3200" baseline="30000" dirty="0"/>
              <a:t>17</a:t>
            </a:r>
            <a:r>
              <a:rPr lang="en-US" sz="3200" dirty="0"/>
              <a:t> Then we who are alive and remain will be caught up together with them in the clouds to meet the Lord in the air, and so we shall always be with the Lord.</a:t>
            </a:r>
          </a:p>
        </p:txBody>
      </p:sp>
      <p:sp>
        <p:nvSpPr>
          <p:cNvPr id="3" name="Content Placeholder 2">
            <a:extLst>
              <a:ext uri="{FF2B5EF4-FFF2-40B4-BE49-F238E27FC236}">
                <a16:creationId xmlns:a16="http://schemas.microsoft.com/office/drawing/2014/main" id="{4436E758-0559-029B-CCEA-9BC1960D821B}"/>
              </a:ext>
            </a:extLst>
          </p:cNvPr>
          <p:cNvSpPr>
            <a:spLocks noGrp="1"/>
          </p:cNvSpPr>
          <p:nvPr>
            <p:ph sz="quarter" idx="10"/>
          </p:nvPr>
        </p:nvSpPr>
        <p:spPr/>
        <p:txBody>
          <a:bodyPr/>
          <a:lstStyle/>
          <a:p>
            <a:r>
              <a:rPr lang="en-US" dirty="0"/>
              <a:t>- I Thessalonians 4:16-17</a:t>
            </a:r>
          </a:p>
        </p:txBody>
      </p:sp>
    </p:spTree>
    <p:extLst>
      <p:ext uri="{BB962C8B-B14F-4D97-AF65-F5344CB8AC3E}">
        <p14:creationId xmlns:p14="http://schemas.microsoft.com/office/powerpoint/2010/main" val="4128375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8B2EB-223D-970F-7286-33CE09C99BF0}"/>
              </a:ext>
            </a:extLst>
          </p:cNvPr>
          <p:cNvSpPr>
            <a:spLocks noGrp="1"/>
          </p:cNvSpPr>
          <p:nvPr>
            <p:ph idx="1"/>
          </p:nvPr>
        </p:nvSpPr>
        <p:spPr>
          <a:xfrm>
            <a:off x="635000" y="1593930"/>
            <a:ext cx="8229600" cy="3440032"/>
          </a:xfrm>
        </p:spPr>
        <p:txBody>
          <a:bodyPr/>
          <a:lstStyle/>
          <a:p>
            <a:pPr>
              <a:spcAft>
                <a:spcPts val="1800"/>
              </a:spcAft>
            </a:pPr>
            <a:r>
              <a:rPr lang="en-US" sz="3600" dirty="0"/>
              <a:t>Too simple</a:t>
            </a:r>
          </a:p>
          <a:p>
            <a:pPr>
              <a:spcAft>
                <a:spcPts val="1800"/>
              </a:spcAft>
            </a:pPr>
            <a:r>
              <a:rPr lang="en-US" sz="3600" dirty="0"/>
              <a:t>Too corny</a:t>
            </a:r>
          </a:p>
          <a:p>
            <a:pPr>
              <a:spcAft>
                <a:spcPts val="1800"/>
              </a:spcAft>
            </a:pPr>
            <a:r>
              <a:rPr lang="en-US" sz="3600" dirty="0"/>
              <a:t>Too churchy</a:t>
            </a:r>
          </a:p>
        </p:txBody>
      </p:sp>
      <p:sp>
        <p:nvSpPr>
          <p:cNvPr id="3" name="Title 2">
            <a:extLst>
              <a:ext uri="{FF2B5EF4-FFF2-40B4-BE49-F238E27FC236}">
                <a16:creationId xmlns:a16="http://schemas.microsoft.com/office/drawing/2014/main" id="{918F76FF-1D64-58B7-7E83-FE3E3D9A697F}"/>
              </a:ext>
            </a:extLst>
          </p:cNvPr>
          <p:cNvSpPr>
            <a:spLocks noGrp="1"/>
          </p:cNvSpPr>
          <p:nvPr>
            <p:ph type="title"/>
          </p:nvPr>
        </p:nvSpPr>
        <p:spPr/>
        <p:txBody>
          <a:bodyPr/>
          <a:lstStyle/>
          <a:p>
            <a:r>
              <a:rPr lang="en-US" dirty="0"/>
              <a:t>Woke Lies:</a:t>
            </a:r>
          </a:p>
        </p:txBody>
      </p:sp>
      <p:sp>
        <p:nvSpPr>
          <p:cNvPr id="4" name="Content Placeholder 1">
            <a:extLst>
              <a:ext uri="{FF2B5EF4-FFF2-40B4-BE49-F238E27FC236}">
                <a16:creationId xmlns:a16="http://schemas.microsoft.com/office/drawing/2014/main" id="{8C794A24-7D36-64E9-3988-F11D75DAD16B}"/>
              </a:ext>
            </a:extLst>
          </p:cNvPr>
          <p:cNvSpPr txBox="1">
            <a:spLocks/>
          </p:cNvSpPr>
          <p:nvPr/>
        </p:nvSpPr>
        <p:spPr>
          <a:xfrm>
            <a:off x="4076700" y="1593930"/>
            <a:ext cx="8229600" cy="344003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800"/>
              </a:spcAft>
            </a:pPr>
            <a:r>
              <a:rPr lang="en-US" sz="3600" dirty="0"/>
              <a:t>Out of touch</a:t>
            </a:r>
          </a:p>
          <a:p>
            <a:pPr>
              <a:spcAft>
                <a:spcPts val="1800"/>
              </a:spcAft>
            </a:pPr>
            <a:r>
              <a:rPr lang="en-US" sz="3600" dirty="0"/>
              <a:t>Old fashioned</a:t>
            </a:r>
          </a:p>
          <a:p>
            <a:pPr>
              <a:spcAft>
                <a:spcPts val="1800"/>
              </a:spcAft>
            </a:pPr>
            <a:r>
              <a:rPr lang="en-US" sz="3600" dirty="0"/>
              <a:t>Part of the problem</a:t>
            </a:r>
          </a:p>
        </p:txBody>
      </p:sp>
    </p:spTree>
    <p:extLst>
      <p:ext uri="{BB962C8B-B14F-4D97-AF65-F5344CB8AC3E}">
        <p14:creationId xmlns:p14="http://schemas.microsoft.com/office/powerpoint/2010/main" val="651328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BB9BA1-6D20-1761-950B-309ED82E3696}"/>
              </a:ext>
            </a:extLst>
          </p:cNvPr>
          <p:cNvSpPr>
            <a:spLocks noGrp="1"/>
          </p:cNvSpPr>
          <p:nvPr>
            <p:ph idx="1"/>
          </p:nvPr>
        </p:nvSpPr>
        <p:spPr/>
        <p:txBody>
          <a:bodyPr/>
          <a:lstStyle/>
          <a:p>
            <a:pPr marL="0" indent="0">
              <a:buNone/>
            </a:pPr>
            <a:r>
              <a:rPr lang="en-US" dirty="0"/>
              <a:t>With just a few words:</a:t>
            </a:r>
            <a:br>
              <a:rPr lang="en-US" dirty="0"/>
            </a:br>
            <a:endParaRPr lang="en-US" sz="1000" dirty="0"/>
          </a:p>
          <a:p>
            <a:pPr marL="560070" lvl="1" indent="-377190">
              <a:spcAft>
                <a:spcPts val="1200"/>
              </a:spcAft>
            </a:pPr>
            <a:r>
              <a:rPr lang="en-US" dirty="0"/>
              <a:t>God created light </a:t>
            </a:r>
            <a:r>
              <a:rPr lang="en-US" sz="2000" dirty="0"/>
              <a:t>– Genesis 1:3</a:t>
            </a:r>
            <a:endParaRPr lang="en-US" dirty="0"/>
          </a:p>
          <a:p>
            <a:pPr marL="560070" lvl="1" indent="-377190">
              <a:spcAft>
                <a:spcPts val="1200"/>
              </a:spcAft>
            </a:pPr>
            <a:r>
              <a:rPr lang="en-US" dirty="0"/>
              <a:t>Raised the dead </a:t>
            </a:r>
            <a:r>
              <a:rPr lang="en-US" sz="2000" dirty="0"/>
              <a:t>– Luke 7:11-17</a:t>
            </a:r>
            <a:endParaRPr lang="en-US" dirty="0"/>
          </a:p>
          <a:p>
            <a:pPr marL="560070" lvl="1" indent="-377190">
              <a:spcAft>
                <a:spcPts val="1200"/>
              </a:spcAft>
            </a:pPr>
            <a:r>
              <a:rPr lang="en-US" dirty="0"/>
              <a:t>Calmed a raging sea </a:t>
            </a:r>
            <a:r>
              <a:rPr lang="en-US" sz="2000" dirty="0"/>
              <a:t>– Mark 4:35-44</a:t>
            </a:r>
            <a:endParaRPr lang="en-US" dirty="0"/>
          </a:p>
          <a:p>
            <a:pPr marL="560070" lvl="1" indent="-377190">
              <a:spcAft>
                <a:spcPts val="1200"/>
              </a:spcAft>
            </a:pPr>
            <a:r>
              <a:rPr lang="en-US" dirty="0"/>
              <a:t>Claimed victory over sin and death </a:t>
            </a:r>
            <a:r>
              <a:rPr lang="en-US" sz="2000" dirty="0"/>
              <a:t>– John 19:30</a:t>
            </a:r>
            <a:endParaRPr lang="en-US" dirty="0"/>
          </a:p>
        </p:txBody>
      </p:sp>
      <p:sp>
        <p:nvSpPr>
          <p:cNvPr id="3" name="Title 2">
            <a:extLst>
              <a:ext uri="{FF2B5EF4-FFF2-40B4-BE49-F238E27FC236}">
                <a16:creationId xmlns:a16="http://schemas.microsoft.com/office/drawing/2014/main" id="{C900ABE5-4096-F063-918D-9D086AFF788B}"/>
              </a:ext>
            </a:extLst>
          </p:cNvPr>
          <p:cNvSpPr>
            <a:spLocks noGrp="1"/>
          </p:cNvSpPr>
          <p:nvPr>
            <p:ph type="title"/>
          </p:nvPr>
        </p:nvSpPr>
        <p:spPr/>
        <p:txBody>
          <a:bodyPr/>
          <a:lstStyle/>
          <a:p>
            <a:r>
              <a:rPr lang="en-US" dirty="0"/>
              <a:t>Awake and Remember:</a:t>
            </a:r>
          </a:p>
        </p:txBody>
      </p:sp>
    </p:spTree>
    <p:extLst>
      <p:ext uri="{BB962C8B-B14F-4D97-AF65-F5344CB8AC3E}">
        <p14:creationId xmlns:p14="http://schemas.microsoft.com/office/powerpoint/2010/main" val="3498119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00A58-5F7D-EE44-1465-21887A7C61C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6587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5844D2-6616-5CBA-3AB4-FB20F5A4254F}"/>
              </a:ext>
            </a:extLst>
          </p:cNvPr>
          <p:cNvSpPr>
            <a:spLocks noGrp="1"/>
          </p:cNvSpPr>
          <p:nvPr>
            <p:ph idx="1"/>
          </p:nvPr>
        </p:nvSpPr>
        <p:spPr>
          <a:xfrm>
            <a:off x="711642" y="1509533"/>
            <a:ext cx="7565666" cy="3217020"/>
          </a:xfrm>
        </p:spPr>
        <p:txBody>
          <a:bodyPr/>
          <a:lstStyle/>
          <a:p>
            <a:pPr marL="525780" indent="-525780">
              <a:spcAft>
                <a:spcPts val="1200"/>
              </a:spcAft>
            </a:pPr>
            <a:r>
              <a:rPr lang="en-US" sz="4800" dirty="0"/>
              <a:t>Awake from the </a:t>
            </a:r>
            <a:br>
              <a:rPr lang="en-US" sz="4800" dirty="0"/>
            </a:br>
            <a:r>
              <a:rPr lang="en-US" sz="4800" b="1" dirty="0"/>
              <a:t>sleep of disbelief</a:t>
            </a:r>
          </a:p>
          <a:p>
            <a:pPr marL="525780" indent="-525780">
              <a:spcAft>
                <a:spcPts val="1200"/>
              </a:spcAft>
            </a:pPr>
            <a:r>
              <a:rPr lang="en-US" sz="4800" dirty="0"/>
              <a:t>Awaken to the </a:t>
            </a:r>
            <a:br>
              <a:rPr lang="en-US" sz="4800" dirty="0"/>
            </a:br>
            <a:r>
              <a:rPr lang="en-US" sz="4800" b="1" dirty="0"/>
              <a:t>threat to your faith</a:t>
            </a:r>
          </a:p>
        </p:txBody>
      </p:sp>
      <p:sp>
        <p:nvSpPr>
          <p:cNvPr id="3" name="Title 2">
            <a:extLst>
              <a:ext uri="{FF2B5EF4-FFF2-40B4-BE49-F238E27FC236}">
                <a16:creationId xmlns:a16="http://schemas.microsoft.com/office/drawing/2014/main" id="{2B1A68A3-38F3-8C10-AD7B-30574517A608}"/>
              </a:ext>
            </a:extLst>
          </p:cNvPr>
          <p:cNvSpPr>
            <a:spLocks noGrp="1"/>
          </p:cNvSpPr>
          <p:nvPr>
            <p:ph type="title"/>
          </p:nvPr>
        </p:nvSpPr>
        <p:spPr/>
        <p:txBody>
          <a:bodyPr/>
          <a:lstStyle/>
          <a:p>
            <a:r>
              <a:rPr lang="en-US" dirty="0"/>
              <a:t>Invitation:</a:t>
            </a:r>
          </a:p>
        </p:txBody>
      </p:sp>
    </p:spTree>
    <p:extLst>
      <p:ext uri="{BB962C8B-B14F-4D97-AF65-F5344CB8AC3E}">
        <p14:creationId xmlns:p14="http://schemas.microsoft.com/office/powerpoint/2010/main" val="2789186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1CD15-B860-9AB2-50C1-75EFDDC5013F}"/>
              </a:ext>
            </a:extLst>
          </p:cNvPr>
          <p:cNvSpPr>
            <a:spLocks noGrp="1"/>
          </p:cNvSpPr>
          <p:nvPr>
            <p:ph type="body" idx="1"/>
          </p:nvPr>
        </p:nvSpPr>
        <p:spPr/>
        <p:txBody>
          <a:bodyPr/>
          <a:lstStyle/>
          <a:p>
            <a:r>
              <a:rPr lang="en-US" dirty="0"/>
              <a:t>For the grace of God has appeared, bringing salvation to all men,</a:t>
            </a:r>
          </a:p>
        </p:txBody>
      </p:sp>
      <p:sp>
        <p:nvSpPr>
          <p:cNvPr id="3" name="Content Placeholder 2">
            <a:extLst>
              <a:ext uri="{FF2B5EF4-FFF2-40B4-BE49-F238E27FC236}">
                <a16:creationId xmlns:a16="http://schemas.microsoft.com/office/drawing/2014/main" id="{C517BC6E-B094-1437-E34E-9BFB933AAEAD}"/>
              </a:ext>
            </a:extLst>
          </p:cNvPr>
          <p:cNvSpPr>
            <a:spLocks noGrp="1"/>
          </p:cNvSpPr>
          <p:nvPr>
            <p:ph sz="quarter" idx="10"/>
          </p:nvPr>
        </p:nvSpPr>
        <p:spPr/>
        <p:txBody>
          <a:bodyPr/>
          <a:lstStyle/>
          <a:p>
            <a:r>
              <a:rPr lang="en-US" dirty="0"/>
              <a:t>- Titus 2:11</a:t>
            </a:r>
          </a:p>
        </p:txBody>
      </p:sp>
    </p:spTree>
    <p:extLst>
      <p:ext uri="{BB962C8B-B14F-4D97-AF65-F5344CB8AC3E}">
        <p14:creationId xmlns:p14="http://schemas.microsoft.com/office/powerpoint/2010/main" val="3241527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3313-73FD-1ED3-2EA0-17A9E583C1C4}"/>
              </a:ext>
            </a:extLst>
          </p:cNvPr>
          <p:cNvSpPr>
            <a:spLocks noGrp="1"/>
          </p:cNvSpPr>
          <p:nvPr>
            <p:ph type="title"/>
          </p:nvPr>
        </p:nvSpPr>
        <p:spPr/>
        <p:txBody>
          <a:bodyPr>
            <a:normAutofit/>
          </a:bodyPr>
          <a:lstStyle/>
          <a:p>
            <a:r>
              <a:rPr lang="en-US" sz="4800" b="0" dirty="0"/>
              <a:t>God’s essential character </a:t>
            </a:r>
            <a:r>
              <a:rPr lang="en-US" sz="4800" dirty="0">
                <a:latin typeface="Lato Black" panose="020F0502020204030203" pitchFamily="34" charset="0"/>
                <a:ea typeface="Lato Black" panose="020F0502020204030203" pitchFamily="34" charset="0"/>
                <a:cs typeface="Lato Black" panose="020F0502020204030203" pitchFamily="34" charset="0"/>
              </a:rPr>
              <a:t>is motivated by grace.</a:t>
            </a:r>
          </a:p>
        </p:txBody>
      </p:sp>
    </p:spTree>
    <p:extLst>
      <p:ext uri="{BB962C8B-B14F-4D97-AF65-F5344CB8AC3E}">
        <p14:creationId xmlns:p14="http://schemas.microsoft.com/office/powerpoint/2010/main" val="3136060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A5A31-68D2-C85C-414E-7D204681772B}"/>
              </a:ext>
            </a:extLst>
          </p:cNvPr>
          <p:cNvSpPr>
            <a:spLocks noGrp="1"/>
          </p:cNvSpPr>
          <p:nvPr>
            <p:ph type="body" idx="1"/>
          </p:nvPr>
        </p:nvSpPr>
        <p:spPr/>
        <p:txBody>
          <a:bodyPr>
            <a:normAutofit/>
          </a:bodyPr>
          <a:lstStyle/>
          <a:p>
            <a:r>
              <a:rPr lang="en-US" sz="3200" baseline="30000" dirty="0"/>
              <a:t>1</a:t>
            </a:r>
            <a:r>
              <a:rPr lang="en-US" sz="3200" dirty="0"/>
              <a:t> Therefore, having been justified by faith, we have peace with God through our Lord Jesus Christ, </a:t>
            </a:r>
            <a:r>
              <a:rPr lang="en-US" sz="3200" baseline="30000" dirty="0"/>
              <a:t>2</a:t>
            </a:r>
            <a:r>
              <a:rPr lang="en-US" sz="3200" dirty="0"/>
              <a:t> through whom also we have obtained our introduction by faith into this grace in which we stand; and we exult in hope of the glory of God.</a:t>
            </a:r>
          </a:p>
        </p:txBody>
      </p:sp>
      <p:sp>
        <p:nvSpPr>
          <p:cNvPr id="3" name="Content Placeholder 2">
            <a:extLst>
              <a:ext uri="{FF2B5EF4-FFF2-40B4-BE49-F238E27FC236}">
                <a16:creationId xmlns:a16="http://schemas.microsoft.com/office/drawing/2014/main" id="{1EF714B2-2A0B-94B4-38CB-44E1F90AC14C}"/>
              </a:ext>
            </a:extLst>
          </p:cNvPr>
          <p:cNvSpPr>
            <a:spLocks noGrp="1"/>
          </p:cNvSpPr>
          <p:nvPr>
            <p:ph sz="quarter" idx="10"/>
          </p:nvPr>
        </p:nvSpPr>
        <p:spPr/>
        <p:txBody>
          <a:bodyPr/>
          <a:lstStyle/>
          <a:p>
            <a:r>
              <a:rPr lang="en-US" dirty="0"/>
              <a:t>- Romans 5:1-2</a:t>
            </a:r>
          </a:p>
        </p:txBody>
      </p:sp>
    </p:spTree>
    <p:extLst>
      <p:ext uri="{BB962C8B-B14F-4D97-AF65-F5344CB8AC3E}">
        <p14:creationId xmlns:p14="http://schemas.microsoft.com/office/powerpoint/2010/main" val="113247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8439-B15A-1F8E-BC33-A1FD27337FE3}"/>
              </a:ext>
            </a:extLst>
          </p:cNvPr>
          <p:cNvSpPr>
            <a:spLocks noGrp="1"/>
          </p:cNvSpPr>
          <p:nvPr>
            <p:ph type="title"/>
          </p:nvPr>
        </p:nvSpPr>
        <p:spPr>
          <a:xfrm>
            <a:off x="1280160" y="0"/>
            <a:ext cx="7402664" cy="5143500"/>
          </a:xfrm>
        </p:spPr>
        <p:txBody>
          <a:bodyPr>
            <a:normAutofit/>
          </a:bodyPr>
          <a:lstStyle/>
          <a:p>
            <a:r>
              <a:rPr lang="en-US" sz="4800" dirty="0"/>
              <a:t>God’s grace informed </a:t>
            </a:r>
            <a:br>
              <a:rPr lang="en-US" sz="4800" dirty="0"/>
            </a:br>
            <a:r>
              <a:rPr lang="en-US" sz="4800" dirty="0"/>
              <a:t>the basis for social action, law and politics.</a:t>
            </a:r>
          </a:p>
        </p:txBody>
      </p:sp>
    </p:spTree>
    <p:extLst>
      <p:ext uri="{BB962C8B-B14F-4D97-AF65-F5344CB8AC3E}">
        <p14:creationId xmlns:p14="http://schemas.microsoft.com/office/powerpoint/2010/main" val="118521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70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8439-B15A-1F8E-BC33-A1FD27337FE3}"/>
              </a:ext>
            </a:extLst>
          </p:cNvPr>
          <p:cNvSpPr>
            <a:spLocks noGrp="1"/>
          </p:cNvSpPr>
          <p:nvPr>
            <p:ph type="title"/>
          </p:nvPr>
        </p:nvSpPr>
        <p:spPr>
          <a:xfrm>
            <a:off x="989603" y="0"/>
            <a:ext cx="7402664" cy="5143500"/>
          </a:xfrm>
        </p:spPr>
        <p:txBody>
          <a:bodyPr>
            <a:normAutofit/>
          </a:bodyPr>
          <a:lstStyle/>
          <a:p>
            <a:r>
              <a:rPr lang="en-US" sz="4000" dirty="0"/>
              <a:t>We spoke a different language but were essentially all on the same side.</a:t>
            </a:r>
          </a:p>
        </p:txBody>
      </p:sp>
      <p:sp>
        <p:nvSpPr>
          <p:cNvPr id="6" name="Half Frame 5">
            <a:extLst>
              <a:ext uri="{FF2B5EF4-FFF2-40B4-BE49-F238E27FC236}">
                <a16:creationId xmlns:a16="http://schemas.microsoft.com/office/drawing/2014/main" id="{FCAFDEF7-34C1-43AF-AE63-77DB943FF956}"/>
              </a:ext>
            </a:extLst>
          </p:cNvPr>
          <p:cNvSpPr/>
          <p:nvPr/>
        </p:nvSpPr>
        <p:spPr>
          <a:xfrm>
            <a:off x="316669" y="368418"/>
            <a:ext cx="1974079" cy="1974079"/>
          </a:xfrm>
          <a:prstGeom prst="halfFrame">
            <a:avLst>
              <a:gd name="adj1" fmla="val 12554"/>
              <a:gd name="adj2" fmla="val 12121"/>
            </a:avLst>
          </a:prstGeom>
          <a:solidFill>
            <a:srgbClr val="034E75"/>
          </a:solidFill>
          <a:ln cap="rnd" cmpd="thinThick">
            <a:noFill/>
            <a:prstDash val="solid"/>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Half Frame 6">
            <a:extLst>
              <a:ext uri="{FF2B5EF4-FFF2-40B4-BE49-F238E27FC236}">
                <a16:creationId xmlns:a16="http://schemas.microsoft.com/office/drawing/2014/main" id="{397464F2-A253-0897-9DC2-5F5F230072C5}"/>
              </a:ext>
            </a:extLst>
          </p:cNvPr>
          <p:cNvSpPr/>
          <p:nvPr/>
        </p:nvSpPr>
        <p:spPr>
          <a:xfrm rot="10800000">
            <a:off x="6760957" y="3018683"/>
            <a:ext cx="1974079" cy="1794617"/>
          </a:xfrm>
          <a:prstGeom prst="halfFrame">
            <a:avLst>
              <a:gd name="adj1" fmla="val 12554"/>
              <a:gd name="adj2" fmla="val 12121"/>
            </a:avLst>
          </a:prstGeom>
          <a:solidFill>
            <a:srgbClr val="034E75"/>
          </a:solidFill>
          <a:ln cap="rnd" cmpd="thinThick">
            <a:noFill/>
            <a:prstDash val="solid"/>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2902178"/>
      </p:ext>
    </p:extLst>
  </p:cSld>
  <p:clrMapOvr>
    <a:masterClrMapping/>
  </p:clrMapOvr>
</p:sld>
</file>

<file path=ppt/theme/theme1.xml><?xml version="1.0" encoding="utf-8"?>
<a:theme xmlns:a="http://schemas.openxmlformats.org/drawingml/2006/main" name="Office Them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1537</TotalTime>
  <Words>1392</Words>
  <Application>Microsoft Macintosh PowerPoint</Application>
  <PresentationFormat>On-screen Show (16:9)</PresentationFormat>
  <Paragraphs>115</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Lato</vt:lpstr>
      <vt:lpstr>Lato Black</vt:lpstr>
      <vt:lpstr>Lato Regular</vt:lpstr>
      <vt:lpstr>Office Theme</vt:lpstr>
      <vt:lpstr>Woke Awake?</vt:lpstr>
      <vt:lpstr>PowerPoint Presentation</vt:lpstr>
      <vt:lpstr>Core Concepts</vt:lpstr>
      <vt:lpstr>PowerPoint Presentation</vt:lpstr>
      <vt:lpstr>PowerPoint Presentation</vt:lpstr>
      <vt:lpstr>God’s essential character is motivated by grace.</vt:lpstr>
      <vt:lpstr>PowerPoint Presentation</vt:lpstr>
      <vt:lpstr>God’s grace informed  the basis for social action, law and politics.</vt:lpstr>
      <vt:lpstr>We spoke a different language but were essentially all on the same side.</vt:lpstr>
      <vt:lpstr>Christianity</vt:lpstr>
      <vt:lpstr>PowerPoint Presentation</vt:lpstr>
      <vt:lpstr>PowerPoint Presentation</vt:lpstr>
      <vt:lpstr>PowerPoint Presentation</vt:lpstr>
      <vt:lpstr>Woke Religion</vt:lpstr>
      <vt:lpstr>Woke Religion</vt:lpstr>
      <vt:lpstr>Wokeism’s Goal</vt:lpstr>
      <vt:lpstr>CHRISTIANS AWAKE!</vt:lpstr>
      <vt:lpstr>PowerPoint Presentation</vt:lpstr>
      <vt:lpstr>PowerPoint Presentation</vt:lpstr>
      <vt:lpstr>Christians must be awake and aware  of the present threat.</vt:lpstr>
      <vt:lpstr>Wokeism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to believe?  What do we do  as Christians?</vt:lpstr>
      <vt:lpstr>What Awakeism Does:</vt:lpstr>
      <vt:lpstr>Kids don’t grow up doing what you say they grow up and do what you do.</vt:lpstr>
      <vt:lpstr>What Awakeism Does:</vt:lpstr>
      <vt:lpstr>PowerPoint Presentation</vt:lpstr>
      <vt:lpstr>PowerPoint Presentation</vt:lpstr>
      <vt:lpstr>What Awakeism Does:</vt:lpstr>
      <vt:lpstr>PowerPoint Presentation</vt:lpstr>
      <vt:lpstr>Christians:</vt:lpstr>
      <vt:lpstr>Awakeism’s Goals</vt:lpstr>
      <vt:lpstr>Awakeism’s Goals</vt:lpstr>
      <vt:lpstr>PowerPoint Presentation</vt:lpstr>
      <vt:lpstr>Woke Lies:</vt:lpstr>
      <vt:lpstr>Awake and Remember:</vt:lpstr>
      <vt:lpstr>PowerPoint Presentation</vt:lpstr>
      <vt:lpstr>Invitation: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88</cp:revision>
  <dcterms:created xsi:type="dcterms:W3CDTF">2014-03-24T02:15:36Z</dcterms:created>
  <dcterms:modified xsi:type="dcterms:W3CDTF">2022-09-26T14:00:42Z</dcterms:modified>
</cp:coreProperties>
</file>